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0"/>
  </p:notesMasterIdLst>
  <p:sldIdLst>
    <p:sldId id="301" r:id="rId2"/>
    <p:sldId id="302" r:id="rId3"/>
    <p:sldId id="295" r:id="rId4"/>
    <p:sldId id="296" r:id="rId5"/>
    <p:sldId id="267" r:id="rId6"/>
    <p:sldId id="268" r:id="rId7"/>
    <p:sldId id="297" r:id="rId8"/>
    <p:sldId id="269" r:id="rId9"/>
    <p:sldId id="271" r:id="rId10"/>
    <p:sldId id="298" r:id="rId11"/>
    <p:sldId id="272" r:id="rId12"/>
    <p:sldId id="273" r:id="rId13"/>
    <p:sldId id="274" r:id="rId14"/>
    <p:sldId id="299" r:id="rId15"/>
    <p:sldId id="276" r:id="rId16"/>
    <p:sldId id="277" r:id="rId17"/>
    <p:sldId id="278" r:id="rId18"/>
    <p:sldId id="291" r:id="rId19"/>
    <p:sldId id="300" r:id="rId20"/>
    <p:sldId id="281" r:id="rId21"/>
    <p:sldId id="282" r:id="rId22"/>
    <p:sldId id="283" r:id="rId23"/>
    <p:sldId id="284" r:id="rId24"/>
    <p:sldId id="286" r:id="rId25"/>
    <p:sldId id="287" r:id="rId26"/>
    <p:sldId id="288" r:id="rId27"/>
    <p:sldId id="289" r:id="rId28"/>
    <p:sldId id="290"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960">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71921"/>
    <a:srgbClr val="CC0066"/>
    <a:srgbClr val="FF0066"/>
    <a:srgbClr val="FF3399"/>
    <a:srgbClr val="CC0099"/>
    <a:srgbClr val="009BAE"/>
    <a:srgbClr val="0099AC"/>
    <a:srgbClr val="007DBC"/>
    <a:srgbClr val="0073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5" autoAdjust="0"/>
    <p:restoredTop sz="99155" autoAdjust="0"/>
  </p:normalViewPr>
  <p:slideViewPr>
    <p:cSldViewPr>
      <p:cViewPr varScale="1">
        <p:scale>
          <a:sx n="69" d="100"/>
          <a:sy n="69" d="100"/>
        </p:scale>
        <p:origin x="-1458" y="-90"/>
      </p:cViewPr>
      <p:guideLst>
        <p:guide orient="horz" pos="960"/>
        <p:guide pos="33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5F79FD8-03A8-44A2-813C-DC67638FE566}" type="slidenum">
              <a:rPr lang="en-US"/>
              <a:pPr/>
              <a:t>‹#›</a:t>
            </a:fld>
            <a:endParaRPr lang="en-US"/>
          </a:p>
        </p:txBody>
      </p:sp>
    </p:spTree>
    <p:extLst>
      <p:ext uri="{BB962C8B-B14F-4D97-AF65-F5344CB8AC3E}">
        <p14:creationId xmlns:p14="http://schemas.microsoft.com/office/powerpoint/2010/main" xmlns="" val="31042880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AB99156-986E-4706-975C-41D4E378818B}" type="slidenum">
              <a:rPr lang="en-US" smtClean="0">
                <a:solidFill>
                  <a:srgbClr val="000000"/>
                </a:solidFill>
              </a:rPr>
              <a:pPr/>
              <a:t>1</a:t>
            </a:fld>
            <a:endParaRPr lang="en-US" smtClean="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174356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C55DEEF-FE02-4630-A4F5-D0E3E193A818}" type="slidenum">
              <a:rPr lang="en-US" smtClean="0">
                <a:solidFill>
                  <a:srgbClr val="000000"/>
                </a:solidFill>
              </a:rPr>
              <a:pPr/>
              <a:t>2</a:t>
            </a:fld>
            <a:endParaRPr lang="en-US"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74827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76B8742-570C-451E-8B05-748ED6D8FBC1}" type="slidenum">
              <a:rPr lang="en-US" smtClean="0">
                <a:solidFill>
                  <a:srgbClr val="000000"/>
                </a:solidFill>
              </a:rPr>
              <a:pPr/>
              <a:t>4</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11437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76B8742-570C-451E-8B05-748ED6D8FBC1}" type="slidenum">
              <a:rPr lang="en-US" smtClean="0">
                <a:solidFill>
                  <a:srgbClr val="000000"/>
                </a:solidFill>
              </a:rPr>
              <a:pPr/>
              <a:t>14</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63543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76B8742-570C-451E-8B05-748ED6D8FBC1}" type="slidenum">
              <a:rPr lang="en-US" smtClean="0">
                <a:solidFill>
                  <a:srgbClr val="000000"/>
                </a:solidFill>
              </a:rPr>
              <a:pPr/>
              <a:t>19</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211505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760" y="152400"/>
            <a:ext cx="8763000" cy="1143000"/>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Font typeface="Arial" pitchFamily="34" charse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userDrawn="1">
            <p:ph type="dt" sz="half" idx="10"/>
          </p:nvPr>
        </p:nvSpPr>
        <p:spPr/>
        <p:txBody>
          <a:bodyPr/>
          <a:lstStyle>
            <a:lvl1pPr>
              <a:defRPr>
                <a:solidFill>
                  <a:srgbClr val="000000"/>
                </a:solidFill>
              </a:defRPr>
            </a:lvl1pPr>
          </a:lstStyle>
          <a:p>
            <a:pPr>
              <a:defRPr/>
            </a:pPr>
            <a:endParaRPr lang="en-US"/>
          </a:p>
        </p:txBody>
      </p:sp>
      <p:sp>
        <p:nvSpPr>
          <p:cNvPr id="5" name="Rectangle 4"/>
          <p:cNvSpPr>
            <a:spLocks noGrp="1" noChangeArrowheads="1"/>
          </p:cNvSpPr>
          <p:nvPr userDrawn="1">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userDrawn="1">
            <p:ph type="sldNum" sz="quarter" idx="12"/>
          </p:nvPr>
        </p:nvSpPr>
        <p:spPr/>
        <p:txBody>
          <a:bodyPr/>
          <a:lstStyle>
            <a:lvl1pPr>
              <a:defRPr>
                <a:solidFill>
                  <a:srgbClr val="000000"/>
                </a:solidFill>
              </a:defRPr>
            </a:lvl1pPr>
          </a:lstStyle>
          <a:p>
            <a:pPr>
              <a:defRPr/>
            </a:pPr>
            <a:fld id="{B57192A0-FEE1-411E-B11E-3CB877CBED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9738" y="168275"/>
            <a:ext cx="8247062" cy="6384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userDrawn="1">
            <p:ph type="dt" sz="half" idx="10"/>
          </p:nvPr>
        </p:nvSpPr>
        <p:spPr/>
        <p:txBody>
          <a:bodyPr/>
          <a:lstStyle>
            <a:lvl1pPr>
              <a:defRPr>
                <a:solidFill>
                  <a:srgbClr val="000000"/>
                </a:solidFill>
              </a:defRPr>
            </a:lvl1pPr>
          </a:lstStyle>
          <a:p>
            <a:pPr>
              <a:defRPr/>
            </a:pPr>
            <a:endParaRPr lang="en-US"/>
          </a:p>
        </p:txBody>
      </p:sp>
      <p:sp>
        <p:nvSpPr>
          <p:cNvPr id="4" name="Rectangle 4"/>
          <p:cNvSpPr>
            <a:spLocks noGrp="1" noChangeArrowheads="1"/>
          </p:cNvSpPr>
          <p:nvPr userDrawn="1">
            <p:ph type="ftr" sz="quarter" idx="11"/>
          </p:nvPr>
        </p:nvSpPr>
        <p:spPr/>
        <p:txBody>
          <a:bodyPr/>
          <a:lstStyle>
            <a:lvl1pPr>
              <a:defRPr>
                <a:solidFill>
                  <a:srgbClr val="000000"/>
                </a:solidFill>
              </a:defRPr>
            </a:lvl1pPr>
          </a:lstStyle>
          <a:p>
            <a:pPr>
              <a:defRPr/>
            </a:pPr>
            <a:endParaRPr lang="en-US"/>
          </a:p>
        </p:txBody>
      </p:sp>
      <p:sp>
        <p:nvSpPr>
          <p:cNvPr id="5" name="Rectangle 6"/>
          <p:cNvSpPr>
            <a:spLocks noGrp="1" noChangeArrowheads="1"/>
          </p:cNvSpPr>
          <p:nvPr userDrawn="1">
            <p:ph type="sldNum" sz="quarter" idx="12"/>
          </p:nvPr>
        </p:nvSpPr>
        <p:spPr/>
        <p:txBody>
          <a:bodyPr/>
          <a:lstStyle>
            <a:lvl1pPr>
              <a:defRPr>
                <a:solidFill>
                  <a:srgbClr val="000000"/>
                </a:solidFill>
              </a:defRPr>
            </a:lvl1pPr>
          </a:lstStyle>
          <a:p>
            <a:pPr>
              <a:defRPr/>
            </a:pPr>
            <a:fld id="{6C49492C-7B7B-4DE2-A9B4-8FB22C266C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457200" y="1462088"/>
            <a:ext cx="8229600" cy="509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85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endParaRPr lang="en-US"/>
          </a:p>
        </p:txBody>
      </p:sp>
      <p:sp>
        <p:nvSpPr>
          <p:cNvPr id="108551" name="Text Box 7"/>
          <p:cNvSpPr txBox="1">
            <a:spLocks noChangeArrowheads="1"/>
          </p:cNvSpPr>
          <p:nvPr/>
        </p:nvSpPr>
        <p:spPr bwMode="auto">
          <a:xfrm>
            <a:off x="8496300" y="6388100"/>
            <a:ext cx="647700" cy="366713"/>
          </a:xfrm>
          <a:prstGeom prst="rect">
            <a:avLst/>
          </a:prstGeom>
          <a:noFill/>
          <a:ln w="9525">
            <a:noFill/>
            <a:miter lim="800000"/>
            <a:headEnd/>
            <a:tailEnd/>
          </a:ln>
          <a:effectLst/>
        </p:spPr>
        <p:txBody>
          <a:bodyPr>
            <a:spAutoFit/>
          </a:bodyPr>
          <a:lstStyle/>
          <a:p>
            <a:pPr>
              <a:spcBef>
                <a:spcPct val="50000"/>
              </a:spcBef>
              <a:defRPr/>
            </a:pPr>
            <a:fld id="{AA22D8F4-1C25-4DA6-B6CE-04A0D2472FF4}" type="slidenum">
              <a:rPr lang="en-US"/>
              <a:pPr>
                <a:spcBef>
                  <a:spcPct val="50000"/>
                </a:spcBef>
                <a:defRPr/>
              </a:pPr>
              <a:t>‹#›</a:t>
            </a:fld>
            <a:endParaRPr lang="en-US" dirty="0"/>
          </a:p>
        </p:txBody>
      </p:sp>
      <p:sp>
        <p:nvSpPr>
          <p:cNvPr id="1032" name="Rectangle 5"/>
          <p:cNvSpPr>
            <a:spLocks noGrp="1" noChangeArrowheads="1"/>
          </p:cNvSpPr>
          <p:nvPr>
            <p:ph type="title"/>
          </p:nvPr>
        </p:nvSpPr>
        <p:spPr bwMode="auto">
          <a:xfrm>
            <a:off x="381000" y="10636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9" name="Picture 8"/>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26800" y="367200"/>
            <a:ext cx="8838000" cy="7272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rtl="0" eaLnBrk="1" fontAlgn="base" hangingPunct="1">
        <a:spcBef>
          <a:spcPct val="0"/>
        </a:spcBef>
        <a:spcAft>
          <a:spcPct val="0"/>
        </a:spcAft>
        <a:defRPr sz="4000">
          <a:solidFill>
            <a:srgbClr val="FFFFFF"/>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342112"/>
          </a:xfrm>
          <a:prstGeom prst="rect">
            <a:avLst/>
          </a:prstGeom>
        </p:spPr>
      </p:pic>
      <p:sp>
        <p:nvSpPr>
          <p:cNvPr id="6" name="Round Diagonal Corner Rectangle 5"/>
          <p:cNvSpPr/>
          <p:nvPr/>
        </p:nvSpPr>
        <p:spPr>
          <a:xfrm>
            <a:off x="47625" y="57150"/>
            <a:ext cx="9048750" cy="6210300"/>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2" name="Text Box 2"/>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a:solidFill>
                  <a:srgbClr val="000000"/>
                </a:solidFill>
              </a:rPr>
              <a:t>Copyright © Cengage Learning. All rights reserved.</a:t>
            </a:r>
            <a:r>
              <a:rPr lang="en-US">
                <a:solidFill>
                  <a:srgbClr val="000000"/>
                </a:solidFill>
              </a:rPr>
              <a:t> </a:t>
            </a:r>
          </a:p>
        </p:txBody>
      </p:sp>
      <p:sp>
        <p:nvSpPr>
          <p:cNvPr id="4103" name="Text Box 4"/>
          <p:cNvSpPr txBox="1">
            <a:spLocks noChangeArrowheads="1"/>
          </p:cNvSpPr>
          <p:nvPr/>
        </p:nvSpPr>
        <p:spPr bwMode="auto">
          <a:xfrm>
            <a:off x="1524000" y="-12700"/>
            <a:ext cx="536575" cy="1231900"/>
          </a:xfrm>
          <a:prstGeom prst="rect">
            <a:avLst/>
          </a:prstGeom>
          <a:noFill/>
          <a:ln w="9525">
            <a:noFill/>
            <a:miter lim="800000"/>
            <a:headEnd/>
            <a:tailEnd/>
          </a:ln>
        </p:spPr>
        <p:txBody>
          <a:bodyPr tIns="0" bIns="0" anchor="ctr">
            <a:spAutoFit/>
          </a:bodyPr>
          <a:lstStyle/>
          <a:p>
            <a:pPr algn="ctr">
              <a:spcBef>
                <a:spcPct val="50000"/>
              </a:spcBef>
            </a:pPr>
            <a:r>
              <a:rPr lang="en-US" sz="8000" b="1" dirty="0">
                <a:solidFill>
                  <a:srgbClr val="EC008C"/>
                </a:solidFill>
              </a:rPr>
              <a:t>P</a:t>
            </a:r>
          </a:p>
        </p:txBody>
      </p:sp>
      <p:sp>
        <p:nvSpPr>
          <p:cNvPr id="4104" name="TextBox 7"/>
          <p:cNvSpPr txBox="1">
            <a:spLocks noChangeArrowheads="1"/>
          </p:cNvSpPr>
          <p:nvPr/>
        </p:nvSpPr>
        <p:spPr bwMode="auto">
          <a:xfrm>
            <a:off x="2362200" y="215900"/>
            <a:ext cx="6096000" cy="708025"/>
          </a:xfrm>
          <a:prstGeom prst="rect">
            <a:avLst/>
          </a:prstGeom>
          <a:noFill/>
          <a:ln w="9525">
            <a:noFill/>
            <a:miter lim="800000"/>
            <a:headEnd/>
            <a:tailEnd/>
          </a:ln>
        </p:spPr>
        <p:txBody>
          <a:bodyPr>
            <a:spAutoFit/>
          </a:bodyPr>
          <a:lstStyle/>
          <a:p>
            <a:r>
              <a:rPr lang="en-US" sz="4000" b="1" dirty="0">
                <a:solidFill>
                  <a:srgbClr val="005BAA"/>
                </a:solidFill>
              </a:rPr>
              <a:t>Preparation for Calculus</a:t>
            </a:r>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8334" y="925139"/>
            <a:ext cx="8367333" cy="5007721"/>
          </a:xfrm>
          <a:prstGeom prst="rect">
            <a:avLst/>
          </a:prstGeom>
        </p:spPr>
      </p:pic>
    </p:spTree>
    <p:custDataLst>
      <p:tags r:id="rId1"/>
    </p:custDataLst>
    <p:extLst>
      <p:ext uri="{BB962C8B-B14F-4D97-AF65-F5344CB8AC3E}">
        <p14:creationId xmlns:p14="http://schemas.microsoft.com/office/powerpoint/2010/main" xmlns="" val="3503798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5" name="Rectangle 9"/>
          <p:cNvSpPr>
            <a:spLocks noGrp="1" noChangeArrowheads="1"/>
          </p:cNvSpPr>
          <p:nvPr>
            <p:ph type="title"/>
          </p:nvPr>
        </p:nvSpPr>
        <p:spPr>
          <a:xfrm>
            <a:off x="457200" y="347472"/>
            <a:ext cx="8311896" cy="704088"/>
          </a:xfrm>
        </p:spPr>
        <p:txBody>
          <a:bodyPr/>
          <a:lstStyle/>
          <a:p>
            <a:r>
              <a:rPr lang="en-US" dirty="0"/>
              <a:t>Example 2 – </a:t>
            </a:r>
            <a:r>
              <a:rPr lang="en-US" i="1" dirty="0"/>
              <a:t>Solution</a:t>
            </a:r>
          </a:p>
        </p:txBody>
      </p:sp>
      <p:sp>
        <p:nvSpPr>
          <p:cNvPr id="86018" name="Rectangle 2"/>
          <p:cNvSpPr>
            <a:spLocks noGrp="1" noChangeArrowheads="1"/>
          </p:cNvSpPr>
          <p:nvPr>
            <p:ph idx="1"/>
          </p:nvPr>
        </p:nvSpPr>
        <p:spPr/>
        <p:txBody>
          <a:bodyPr/>
          <a:lstStyle/>
          <a:p>
            <a:pPr marL="0" indent="0"/>
            <a:r>
              <a:rPr lang="en-US" dirty="0"/>
              <a:t>Another way to graph these functions is to use a graphing utility. In either case, you should obtain graphs similar to those shown in Figure </a:t>
            </a:r>
            <a:r>
              <a:rPr lang="en-US" dirty="0" smtClean="0"/>
              <a:t>P.44.</a:t>
            </a:r>
            <a:endParaRPr lang="en-US" i="1" baseline="30000" dirty="0"/>
          </a:p>
        </p:txBody>
      </p:sp>
      <p:sp>
        <p:nvSpPr>
          <p:cNvPr id="86020"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rgbClr val="FFFFFF"/>
                </a:solidFill>
              </a:rPr>
              <a:t>cont’d</a:t>
            </a:r>
          </a:p>
        </p:txBody>
      </p:sp>
      <p:sp>
        <p:nvSpPr>
          <p:cNvPr id="86024" name="Rectangle 8"/>
          <p:cNvSpPr>
            <a:spLocks noChangeArrowheads="1"/>
          </p:cNvSpPr>
          <p:nvPr/>
        </p:nvSpPr>
        <p:spPr bwMode="auto">
          <a:xfrm>
            <a:off x="3947872" y="6064250"/>
            <a:ext cx="995209" cy="276999"/>
          </a:xfrm>
          <a:prstGeom prst="rect">
            <a:avLst/>
          </a:prstGeom>
          <a:noFill/>
          <a:ln w="9525">
            <a:noFill/>
            <a:miter lim="800000"/>
            <a:headEnd/>
            <a:tailEnd/>
          </a:ln>
          <a:effectLst/>
        </p:spPr>
        <p:txBody>
          <a:bodyPr wrap="none">
            <a:spAutoFit/>
          </a:bodyPr>
          <a:lstStyle/>
          <a:p>
            <a:pPr algn="ctr"/>
            <a:r>
              <a:rPr lang="en-US" sz="1200" b="1" dirty="0"/>
              <a:t>Figure </a:t>
            </a:r>
            <a:r>
              <a:rPr lang="en-US" sz="1200" b="1" dirty="0" smtClean="0"/>
              <a:t>P.44</a:t>
            </a:r>
            <a:endParaRPr lang="en-US" sz="1200" b="1" dirty="0"/>
          </a:p>
        </p:txBody>
      </p:sp>
      <p:pic>
        <p:nvPicPr>
          <p:cNvPr id="5122" name="Picture 2"/>
          <p:cNvPicPr>
            <a:picLocks noChangeAspect="1" noChangeArrowheads="1"/>
          </p:cNvPicPr>
          <p:nvPr/>
        </p:nvPicPr>
        <p:blipFill>
          <a:blip r:embed="rId3" cstate="print"/>
          <a:srcRect/>
          <a:stretch>
            <a:fillRect/>
          </a:stretch>
        </p:blipFill>
        <p:spPr bwMode="auto">
          <a:xfrm>
            <a:off x="2941320" y="2895600"/>
            <a:ext cx="2697480" cy="306324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5" name="Rectangle 9"/>
          <p:cNvSpPr>
            <a:spLocks noGrp="1" noChangeArrowheads="1"/>
          </p:cNvSpPr>
          <p:nvPr>
            <p:ph type="title"/>
          </p:nvPr>
        </p:nvSpPr>
        <p:spPr>
          <a:xfrm>
            <a:off x="457200" y="347472"/>
            <a:ext cx="8311896" cy="704088"/>
          </a:xfrm>
        </p:spPr>
        <p:txBody>
          <a:bodyPr/>
          <a:lstStyle/>
          <a:p>
            <a:r>
              <a:rPr lang="en-US" dirty="0"/>
              <a:t>Example 2 – </a:t>
            </a:r>
            <a:r>
              <a:rPr lang="en-US" i="1" dirty="0"/>
              <a:t>Solution</a:t>
            </a:r>
          </a:p>
        </p:txBody>
      </p:sp>
      <p:sp>
        <p:nvSpPr>
          <p:cNvPr id="86018" name="Rectangle 2"/>
          <p:cNvSpPr>
            <a:spLocks noGrp="1" noChangeArrowheads="1"/>
          </p:cNvSpPr>
          <p:nvPr>
            <p:ph idx="1"/>
          </p:nvPr>
        </p:nvSpPr>
        <p:spPr/>
        <p:txBody>
          <a:bodyPr/>
          <a:lstStyle/>
          <a:p>
            <a:r>
              <a:rPr lang="en-US" dirty="0" smtClean="0"/>
              <a:t>Note that the graphs of </a:t>
            </a:r>
            <a:r>
              <a:rPr lang="en-US" i="1" dirty="0" smtClean="0"/>
              <a:t>f</a:t>
            </a:r>
            <a:r>
              <a:rPr lang="en-US" dirty="0" smtClean="0"/>
              <a:t> and </a:t>
            </a:r>
            <a:r>
              <a:rPr lang="en-US" i="1" dirty="0" smtClean="0"/>
              <a:t>h</a:t>
            </a:r>
            <a:r>
              <a:rPr lang="en-US" dirty="0" smtClean="0"/>
              <a:t> are increasing, and the graph of </a:t>
            </a:r>
            <a:r>
              <a:rPr lang="en-US" i="1" dirty="0" smtClean="0"/>
              <a:t>g</a:t>
            </a:r>
            <a:r>
              <a:rPr lang="en-US" dirty="0" smtClean="0"/>
              <a:t> is decreasing. Also, the graph of </a:t>
            </a:r>
            <a:r>
              <a:rPr lang="en-US" i="1" dirty="0" smtClean="0"/>
              <a:t>h</a:t>
            </a:r>
            <a:r>
              <a:rPr lang="en-US" dirty="0" smtClean="0"/>
              <a:t> is increasing</a:t>
            </a:r>
            <a:br>
              <a:rPr lang="en-US" dirty="0" smtClean="0"/>
            </a:br>
            <a:r>
              <a:rPr lang="en-US" dirty="0" smtClean="0"/>
              <a:t>more rapidly than the graph of </a:t>
            </a:r>
            <a:r>
              <a:rPr lang="en-US" i="1" dirty="0" smtClean="0"/>
              <a:t>f</a:t>
            </a:r>
            <a:r>
              <a:rPr lang="en-US" dirty="0" smtClean="0"/>
              <a:t>.</a:t>
            </a:r>
            <a:endParaRPr lang="en-US" baseline="30000" dirty="0"/>
          </a:p>
        </p:txBody>
      </p:sp>
      <p:sp>
        <p:nvSpPr>
          <p:cNvPr id="86020"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rgbClr val="FFFFFF"/>
                </a:solidFill>
              </a:rPr>
              <a:t>cont’d</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idx="1"/>
          </p:nvPr>
        </p:nvSpPr>
        <p:spPr/>
        <p:txBody>
          <a:bodyPr/>
          <a:lstStyle/>
          <a:p>
            <a:r>
              <a:rPr lang="en-US" dirty="0"/>
              <a:t>The shapes of the graphs in Figure </a:t>
            </a:r>
            <a:r>
              <a:rPr lang="en-US" dirty="0" smtClean="0"/>
              <a:t>P.44 </a:t>
            </a:r>
            <a:r>
              <a:rPr lang="en-US" dirty="0"/>
              <a:t>are typical of the exponential functions </a:t>
            </a:r>
            <a:r>
              <a:rPr lang="en-US" i="1" dirty="0" smtClean="0"/>
              <a:t>f</a:t>
            </a:r>
            <a:r>
              <a:rPr lang="en-US" sz="400" i="1" dirty="0" smtClean="0"/>
              <a:t> </a:t>
            </a:r>
            <a:r>
              <a:rPr lang="en-US" dirty="0" smtClean="0"/>
              <a:t>(</a:t>
            </a:r>
            <a:r>
              <a:rPr lang="en-US" i="1" dirty="0" smtClean="0"/>
              <a:t>x</a:t>
            </a:r>
            <a:r>
              <a:rPr lang="en-US" dirty="0" smtClean="0"/>
              <a:t>)</a:t>
            </a:r>
            <a:r>
              <a:rPr lang="en-US" i="1" dirty="0" smtClean="0"/>
              <a:t> </a:t>
            </a:r>
            <a:r>
              <a:rPr lang="en-US" dirty="0"/>
              <a:t>= </a:t>
            </a:r>
            <a:r>
              <a:rPr lang="en-US" i="1" dirty="0"/>
              <a:t>a</a:t>
            </a:r>
            <a:r>
              <a:rPr lang="en-US" i="1" baseline="30000" dirty="0"/>
              <a:t>x</a:t>
            </a:r>
            <a:r>
              <a:rPr lang="en-US" dirty="0"/>
              <a:t> and </a:t>
            </a:r>
            <a:r>
              <a:rPr lang="en-US" i="1" dirty="0"/>
              <a:t>g</a:t>
            </a:r>
            <a:r>
              <a:rPr lang="en-US" sz="400" i="1" dirty="0" smtClean="0"/>
              <a:t> </a:t>
            </a:r>
            <a:r>
              <a:rPr lang="en-US" dirty="0" smtClean="0"/>
              <a:t>(</a:t>
            </a:r>
            <a:r>
              <a:rPr lang="en-US" i="1" dirty="0" smtClean="0"/>
              <a:t>x</a:t>
            </a:r>
            <a:r>
              <a:rPr lang="en-US" dirty="0" smtClean="0"/>
              <a:t>)</a:t>
            </a:r>
            <a:r>
              <a:rPr lang="en-US" i="1" dirty="0" smtClean="0"/>
              <a:t> </a:t>
            </a:r>
            <a:r>
              <a:rPr lang="en-US" dirty="0"/>
              <a:t>= </a:t>
            </a:r>
            <a:r>
              <a:rPr lang="en-US" i="1" dirty="0"/>
              <a:t>a</a:t>
            </a:r>
            <a:r>
              <a:rPr lang="en-US" baseline="30000" dirty="0"/>
              <a:t>–</a:t>
            </a:r>
            <a:r>
              <a:rPr lang="en-US" i="1" baseline="30000" dirty="0"/>
              <a:t>x</a:t>
            </a:r>
            <a:r>
              <a:rPr lang="en-US" dirty="0"/>
              <a:t> where </a:t>
            </a:r>
            <a:r>
              <a:rPr lang="en-US" i="1" dirty="0"/>
              <a:t>a</a:t>
            </a:r>
            <a:r>
              <a:rPr lang="en-US" dirty="0"/>
              <a:t> &gt; 1, as shown in Figure </a:t>
            </a:r>
            <a:r>
              <a:rPr lang="en-US" dirty="0" smtClean="0"/>
              <a:t>P.45.</a:t>
            </a:r>
            <a:endParaRPr lang="en-US" dirty="0"/>
          </a:p>
        </p:txBody>
      </p:sp>
      <p:sp>
        <p:nvSpPr>
          <p:cNvPr id="87047" name="Rectangle 7"/>
          <p:cNvSpPr>
            <a:spLocks noChangeArrowheads="1"/>
          </p:cNvSpPr>
          <p:nvPr/>
        </p:nvSpPr>
        <p:spPr bwMode="auto">
          <a:xfrm>
            <a:off x="3951522" y="5581441"/>
            <a:ext cx="995209" cy="276999"/>
          </a:xfrm>
          <a:prstGeom prst="rect">
            <a:avLst/>
          </a:prstGeom>
          <a:noFill/>
          <a:ln w="9525">
            <a:noFill/>
            <a:miter lim="800000"/>
            <a:headEnd/>
            <a:tailEnd/>
          </a:ln>
          <a:effectLst/>
        </p:spPr>
        <p:txBody>
          <a:bodyPr wrap="none">
            <a:spAutoFit/>
          </a:bodyPr>
          <a:lstStyle/>
          <a:p>
            <a:pPr algn="ctr"/>
            <a:r>
              <a:rPr lang="en-US" sz="1200" b="1" dirty="0"/>
              <a:t>Figure </a:t>
            </a:r>
            <a:r>
              <a:rPr lang="en-US" sz="1200" b="1" dirty="0" smtClean="0"/>
              <a:t>P.45</a:t>
            </a:r>
            <a:endParaRPr lang="en-US" sz="1200" b="1" dirty="0"/>
          </a:p>
        </p:txBody>
      </p:sp>
      <p:pic>
        <p:nvPicPr>
          <p:cNvPr id="6146" name="Picture 2"/>
          <p:cNvPicPr>
            <a:picLocks noChangeAspect="1" noChangeArrowheads="1"/>
          </p:cNvPicPr>
          <p:nvPr/>
        </p:nvPicPr>
        <p:blipFill>
          <a:blip r:embed="rId3" cstate="print"/>
          <a:srcRect/>
          <a:stretch>
            <a:fillRect/>
          </a:stretch>
        </p:blipFill>
        <p:spPr bwMode="auto">
          <a:xfrm>
            <a:off x="685800" y="2971800"/>
            <a:ext cx="7526655" cy="2468880"/>
          </a:xfrm>
          <a:prstGeom prst="rect">
            <a:avLst/>
          </a:prstGeom>
          <a:noFill/>
          <a:ln w="9525">
            <a:noFill/>
            <a:miter lim="800000"/>
            <a:headEnd/>
            <a:tailEnd/>
          </a:ln>
          <a:effectLst/>
        </p:spPr>
      </p:pic>
      <p:sp>
        <p:nvSpPr>
          <p:cNvPr id="7" name="Rectangle 7"/>
          <p:cNvSpPr>
            <a:spLocks noGrp="1" noChangeArrowheads="1"/>
          </p:cNvSpPr>
          <p:nvPr>
            <p:ph type="title"/>
          </p:nvPr>
        </p:nvSpPr>
        <p:spPr>
          <a:xfrm>
            <a:off x="457200" y="347472"/>
            <a:ext cx="8311896" cy="704088"/>
          </a:xfrm>
        </p:spPr>
        <p:txBody>
          <a:bodyPr/>
          <a:lstStyle/>
          <a:p>
            <a:r>
              <a:rPr lang="en-US" dirty="0"/>
              <a:t>Exponential Functions</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xfrm>
            <a:off x="457200" y="347472"/>
            <a:ext cx="8311896" cy="704088"/>
          </a:xfrm>
        </p:spPr>
        <p:txBody>
          <a:bodyPr/>
          <a:lstStyle/>
          <a:p>
            <a:r>
              <a:rPr lang="en-US" dirty="0"/>
              <a:t>Exponential Functions</a:t>
            </a:r>
          </a:p>
        </p:txBody>
      </p:sp>
      <p:pic>
        <p:nvPicPr>
          <p:cNvPr id="2" name="Picture 1"/>
          <p:cNvPicPr>
            <a:picLocks noChangeAspect="1"/>
          </p:cNvPicPr>
          <p:nvPr/>
        </p:nvPicPr>
        <p:blipFill>
          <a:blip r:embed="rId3" cstate="print"/>
          <a:stretch>
            <a:fillRect/>
          </a:stretch>
        </p:blipFill>
        <p:spPr>
          <a:xfrm>
            <a:off x="457200" y="1676400"/>
            <a:ext cx="8207191" cy="2482439"/>
          </a:xfrm>
          <a:prstGeom prst="rect">
            <a:avLst/>
          </a:prstGeo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The Number </a:t>
            </a:r>
            <a:r>
              <a:rPr lang="en-US" sz="4000" i="1" dirty="0">
                <a:solidFill>
                  <a:srgbClr val="005BAA"/>
                </a:solidFill>
              </a:rPr>
              <a: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Rectangle 6"/>
          <p:cNvSpPr>
            <a:spLocks noGrp="1" noChangeArrowheads="1"/>
          </p:cNvSpPr>
          <p:nvPr>
            <p:ph type="title"/>
          </p:nvPr>
        </p:nvSpPr>
        <p:spPr>
          <a:xfrm>
            <a:off x="457200" y="347472"/>
            <a:ext cx="8311896" cy="704088"/>
          </a:xfrm>
        </p:spPr>
        <p:txBody>
          <a:bodyPr/>
          <a:lstStyle/>
          <a:p>
            <a:r>
              <a:rPr lang="en-US" dirty="0"/>
              <a:t>The Number </a:t>
            </a:r>
            <a:r>
              <a:rPr lang="en-US" i="1" dirty="0"/>
              <a:t>e</a:t>
            </a:r>
          </a:p>
        </p:txBody>
      </p:sp>
      <p:sp>
        <p:nvSpPr>
          <p:cNvPr id="90114" name="Rectangle 2"/>
          <p:cNvSpPr>
            <a:spLocks noGrp="1" noChangeArrowheads="1"/>
          </p:cNvSpPr>
          <p:nvPr>
            <p:ph idx="1"/>
          </p:nvPr>
        </p:nvSpPr>
        <p:spPr/>
        <p:txBody>
          <a:bodyPr/>
          <a:lstStyle/>
          <a:p>
            <a:pPr marL="0" indent="0"/>
            <a:r>
              <a:rPr lang="en-US" dirty="0"/>
              <a:t>In calculus, the natural (or convenient) choice for a base of an exponential number is the irrational number </a:t>
            </a:r>
            <a:r>
              <a:rPr lang="en-US" i="1" dirty="0"/>
              <a:t>e</a:t>
            </a:r>
            <a:r>
              <a:rPr lang="en-US" dirty="0"/>
              <a:t>, whose decimal approximation is</a:t>
            </a:r>
          </a:p>
          <a:p>
            <a:pPr marL="0" indent="0"/>
            <a:endParaRPr lang="en-US" dirty="0"/>
          </a:p>
          <a:p>
            <a:pPr marL="0" indent="0"/>
            <a:r>
              <a:rPr lang="en-US" i="1" dirty="0"/>
              <a:t>		e </a:t>
            </a:r>
            <a:r>
              <a:rPr lang="en-US" b="1" dirty="0">
                <a:sym typeface="Symbol" pitchFamily="18" charset="2"/>
              </a:rPr>
              <a:t></a:t>
            </a:r>
            <a:r>
              <a:rPr lang="en-US" dirty="0"/>
              <a:t> </a:t>
            </a:r>
            <a:r>
              <a:rPr lang="en-US" dirty="0" smtClean="0"/>
              <a:t>2.271828182846</a:t>
            </a:r>
            <a:r>
              <a:rPr lang="en-US" dirty="0"/>
              <a:t>.</a:t>
            </a:r>
          </a:p>
          <a:p>
            <a:pPr marL="0" indent="0"/>
            <a:endParaRPr lang="en-US" dirty="0"/>
          </a:p>
          <a:p>
            <a:r>
              <a:rPr lang="en-US" dirty="0"/>
              <a:t>This choice may seem anything but natural. </a:t>
            </a:r>
            <a:r>
              <a:rPr lang="en-US" dirty="0" smtClean="0"/>
              <a:t>The convenience of this particular base, however, will become apparent as you continue in this course.</a:t>
            </a: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6" name="Rectangle 10"/>
          <p:cNvSpPr>
            <a:spLocks noGrp="1" noChangeArrowheads="1"/>
          </p:cNvSpPr>
          <p:nvPr>
            <p:ph type="title"/>
          </p:nvPr>
        </p:nvSpPr>
        <p:spPr>
          <a:xfrm>
            <a:off x="457200" y="347472"/>
            <a:ext cx="8311896" cy="704088"/>
          </a:xfrm>
        </p:spPr>
        <p:txBody>
          <a:bodyPr/>
          <a:lstStyle/>
          <a:p>
            <a:r>
              <a:rPr lang="en-US" sz="3500"/>
              <a:t>Example 3 – </a:t>
            </a:r>
            <a:r>
              <a:rPr lang="en-US" sz="3500" i="1"/>
              <a:t>Investigating the Number e</a:t>
            </a:r>
          </a:p>
        </p:txBody>
      </p:sp>
      <p:sp>
        <p:nvSpPr>
          <p:cNvPr id="91138" name="Rectangle 2"/>
          <p:cNvSpPr>
            <a:spLocks noGrp="1" noChangeArrowheads="1"/>
          </p:cNvSpPr>
          <p:nvPr>
            <p:ph idx="1"/>
          </p:nvPr>
        </p:nvSpPr>
        <p:spPr/>
        <p:txBody>
          <a:bodyPr/>
          <a:lstStyle/>
          <a:p>
            <a:r>
              <a:rPr lang="en-US" dirty="0" smtClean="0"/>
              <a:t>Describe </a:t>
            </a:r>
            <a:r>
              <a:rPr lang="en-US" dirty="0"/>
              <a:t>the behavior of the function </a:t>
            </a:r>
            <a:r>
              <a:rPr lang="en-US" i="1" dirty="0" smtClean="0"/>
              <a:t>f</a:t>
            </a:r>
            <a:r>
              <a:rPr lang="en-US" sz="400" i="1" dirty="0" smtClean="0"/>
              <a:t> </a:t>
            </a:r>
            <a:r>
              <a:rPr lang="en-US" dirty="0" smtClean="0"/>
              <a:t>(</a:t>
            </a:r>
            <a:r>
              <a:rPr lang="en-US" i="1" dirty="0" smtClean="0"/>
              <a:t>x</a:t>
            </a:r>
            <a:r>
              <a:rPr lang="en-US" dirty="0" smtClean="0"/>
              <a:t>) = (1 + </a:t>
            </a:r>
            <a:r>
              <a:rPr lang="en-US" i="1" dirty="0" smtClean="0"/>
              <a:t>x</a:t>
            </a:r>
            <a:r>
              <a:rPr lang="en-US" dirty="0" smtClean="0"/>
              <a:t>)</a:t>
            </a:r>
            <a:r>
              <a:rPr lang="en-US" baseline="30000" dirty="0" smtClean="0"/>
              <a:t>1/</a:t>
            </a:r>
            <a:r>
              <a:rPr lang="en-US" i="1" baseline="30000" dirty="0" smtClean="0"/>
              <a:t>x  </a:t>
            </a:r>
            <a:r>
              <a:rPr lang="en-US" dirty="0" smtClean="0"/>
              <a:t>at </a:t>
            </a:r>
            <a:r>
              <a:rPr lang="en-US" dirty="0"/>
              <a:t>values of </a:t>
            </a:r>
            <a:r>
              <a:rPr lang="en-US" i="1" dirty="0"/>
              <a:t>x </a:t>
            </a:r>
            <a:r>
              <a:rPr lang="en-US" dirty="0"/>
              <a:t>that are close to </a:t>
            </a:r>
            <a:r>
              <a:rPr lang="en-US" dirty="0" smtClean="0"/>
              <a:t>0.</a:t>
            </a:r>
          </a:p>
          <a:p>
            <a:endParaRPr lang="en-US" dirty="0" smtClean="0">
              <a:solidFill>
                <a:srgbClr val="D71921"/>
              </a:solidFill>
            </a:endParaRPr>
          </a:p>
          <a:p>
            <a:r>
              <a:rPr lang="en-IN" dirty="0">
                <a:solidFill>
                  <a:srgbClr val="0074BC"/>
                </a:solidFill>
              </a:rPr>
              <a:t>Numerical </a:t>
            </a:r>
            <a:r>
              <a:rPr lang="el-GR" dirty="0" smtClean="0">
                <a:solidFill>
                  <a:srgbClr val="0074BC"/>
                </a:solidFill>
              </a:rPr>
              <a:t>Solution</a:t>
            </a:r>
            <a:r>
              <a:rPr lang="en-US" dirty="0">
                <a:solidFill>
                  <a:srgbClr val="0074BC"/>
                </a:solidFill>
              </a:rPr>
              <a:t>:</a:t>
            </a:r>
          </a:p>
          <a:p>
            <a:r>
              <a:rPr lang="en-IN" dirty="0"/>
              <a:t>Construct a table and examine the values of </a:t>
            </a:r>
            <a:r>
              <a:rPr lang="en-IN" i="1" dirty="0"/>
              <a:t>f</a:t>
            </a:r>
            <a:r>
              <a:rPr lang="en-IN" sz="400" i="1" dirty="0"/>
              <a:t> </a:t>
            </a:r>
            <a:r>
              <a:rPr lang="en-IN" dirty="0"/>
              <a:t>(</a:t>
            </a:r>
            <a:r>
              <a:rPr lang="en-IN" i="1" dirty="0"/>
              <a:t>x</a:t>
            </a:r>
            <a:r>
              <a:rPr lang="en-IN" dirty="0"/>
              <a:t>) near </a:t>
            </a:r>
            <a:r>
              <a:rPr lang="en-IN" dirty="0" smtClean="0"/>
              <a:t>0</a:t>
            </a:r>
            <a:r>
              <a:rPr lang="en-US" dirty="0" smtClean="0"/>
              <a:t>.</a:t>
            </a:r>
          </a:p>
          <a:p>
            <a:endParaRPr lang="en-US" i="1" baseline="30000" dirty="0"/>
          </a:p>
          <a:p>
            <a:endParaRPr lang="en-US" i="1" baseline="30000" dirty="0" smtClean="0"/>
          </a:p>
          <a:p>
            <a:endParaRPr lang="en-US" i="1" baseline="30000" dirty="0"/>
          </a:p>
          <a:p>
            <a:endParaRPr lang="en-US" i="1" baseline="30000" dirty="0" smtClean="0"/>
          </a:p>
          <a:p>
            <a:endParaRPr lang="en-US" i="1" baseline="30000" dirty="0"/>
          </a:p>
          <a:p>
            <a:endParaRPr lang="en-US" i="1" baseline="30000" dirty="0" smtClean="0"/>
          </a:p>
          <a:p>
            <a:r>
              <a:rPr lang="en-US" dirty="0"/>
              <a:t>From the table, it appears that the closer </a:t>
            </a:r>
            <a:r>
              <a:rPr lang="en-US" i="1" dirty="0"/>
              <a:t>x </a:t>
            </a:r>
            <a:r>
              <a:rPr lang="en-US" dirty="0"/>
              <a:t>gets to 0, the closer (1 + </a:t>
            </a:r>
            <a:r>
              <a:rPr lang="en-US" i="1" dirty="0"/>
              <a:t>x</a:t>
            </a:r>
            <a:r>
              <a:rPr lang="en-US" dirty="0"/>
              <a:t>)</a:t>
            </a:r>
            <a:r>
              <a:rPr lang="en-US" baseline="30000" dirty="0"/>
              <a:t>1/</a:t>
            </a:r>
            <a:r>
              <a:rPr lang="en-US" i="1" baseline="30000" dirty="0"/>
              <a:t>x</a:t>
            </a:r>
            <a:r>
              <a:rPr lang="en-US" dirty="0"/>
              <a:t> gets to </a:t>
            </a:r>
            <a:r>
              <a:rPr lang="en-US" i="1" dirty="0"/>
              <a:t>e</a:t>
            </a:r>
            <a:r>
              <a:rPr lang="en-US" dirty="0"/>
              <a:t>.</a:t>
            </a:r>
            <a:endParaRPr lang="en-US" i="1" baseline="30000" dirty="0"/>
          </a:p>
        </p:txBody>
      </p:sp>
      <p:pic>
        <p:nvPicPr>
          <p:cNvPr id="8194" name="Picture 2"/>
          <p:cNvPicPr>
            <a:picLocks noChangeAspect="1" noChangeArrowheads="1"/>
          </p:cNvPicPr>
          <p:nvPr/>
        </p:nvPicPr>
        <p:blipFill>
          <a:blip r:embed="rId3" cstate="print"/>
          <a:srcRect/>
          <a:stretch>
            <a:fillRect/>
          </a:stretch>
        </p:blipFill>
        <p:spPr bwMode="auto">
          <a:xfrm>
            <a:off x="838200" y="3962400"/>
            <a:ext cx="7299960" cy="93726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1138">
                                            <p:txEl>
                                              <p:pRg st="2" end="2"/>
                                            </p:txEl>
                                          </p:spTgt>
                                        </p:tgtEl>
                                        <p:attrNameLst>
                                          <p:attrName>style.visibility</p:attrName>
                                        </p:attrNameLst>
                                      </p:cBhvr>
                                      <p:to>
                                        <p:strVal val="visible"/>
                                      </p:to>
                                    </p:set>
                                    <p:animEffect transition="in" filter="fade">
                                      <p:cBhvr>
                                        <p:cTn id="7" dur="1000"/>
                                        <p:tgtEl>
                                          <p:spTgt spid="91138">
                                            <p:txEl>
                                              <p:pRg st="2" end="2"/>
                                            </p:txEl>
                                          </p:spTgt>
                                        </p:tgtEl>
                                      </p:cBhvr>
                                    </p:animEffect>
                                    <p:anim calcmode="lin" valueType="num">
                                      <p:cBhvr>
                                        <p:cTn id="8" dur="1000" fill="hold"/>
                                        <p:tgtEl>
                                          <p:spTgt spid="91138">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1138">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1138">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1138">
                                            <p:txEl>
                                              <p:pRg st="3" end="3"/>
                                            </p:txEl>
                                          </p:spTgt>
                                        </p:tgtEl>
                                        <p:attrNameLst>
                                          <p:attrName>style.visibility</p:attrName>
                                        </p:attrNameLst>
                                      </p:cBhvr>
                                      <p:to>
                                        <p:strVal val="visible"/>
                                      </p:to>
                                    </p:set>
                                    <p:animEffect transition="in" filter="fade">
                                      <p:cBhvr>
                                        <p:cTn id="13" dur="1000"/>
                                        <p:tgtEl>
                                          <p:spTgt spid="91138">
                                            <p:txEl>
                                              <p:pRg st="3" end="3"/>
                                            </p:txEl>
                                          </p:spTgt>
                                        </p:tgtEl>
                                      </p:cBhvr>
                                    </p:animEffect>
                                    <p:anim calcmode="lin" valueType="num">
                                      <p:cBhvr>
                                        <p:cTn id="14" dur="1000" fill="hold"/>
                                        <p:tgtEl>
                                          <p:spTgt spid="91138">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1138">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1138">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fade">
                                      <p:cBhvr>
                                        <p:cTn id="19" dur="1000"/>
                                        <p:tgtEl>
                                          <p:spTgt spid="8194"/>
                                        </p:tgtEl>
                                      </p:cBhvr>
                                    </p:animEffect>
                                    <p:anim calcmode="lin" valueType="num">
                                      <p:cBhvr>
                                        <p:cTn id="20" dur="1000" fill="hold"/>
                                        <p:tgtEl>
                                          <p:spTgt spid="8194"/>
                                        </p:tgtEl>
                                        <p:attrNameLst>
                                          <p:attrName>ppt_x</p:attrName>
                                        </p:attrNameLst>
                                      </p:cBhvr>
                                      <p:tavLst>
                                        <p:tav tm="0">
                                          <p:val>
                                            <p:strVal val="#ppt_x"/>
                                          </p:val>
                                        </p:tav>
                                        <p:tav tm="100000">
                                          <p:val>
                                            <p:strVal val="#ppt_x"/>
                                          </p:val>
                                        </p:tav>
                                      </p:tavLst>
                                    </p:anim>
                                    <p:anim calcmode="lin" valueType="num">
                                      <p:cBhvr>
                                        <p:cTn id="21" dur="900" decel="100000" fill="hold"/>
                                        <p:tgtEl>
                                          <p:spTgt spid="819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91138">
                                            <p:txEl>
                                              <p:pRg st="10" end="10"/>
                                            </p:txEl>
                                          </p:spTgt>
                                        </p:tgtEl>
                                        <p:attrNameLst>
                                          <p:attrName>style.visibility</p:attrName>
                                        </p:attrNameLst>
                                      </p:cBhvr>
                                      <p:to>
                                        <p:strVal val="visible"/>
                                      </p:to>
                                    </p:set>
                                    <p:animEffect transition="in" filter="fade">
                                      <p:cBhvr>
                                        <p:cTn id="27" dur="1000"/>
                                        <p:tgtEl>
                                          <p:spTgt spid="91138">
                                            <p:txEl>
                                              <p:pRg st="10" end="10"/>
                                            </p:txEl>
                                          </p:spTgt>
                                        </p:tgtEl>
                                      </p:cBhvr>
                                    </p:animEffect>
                                    <p:anim calcmode="lin" valueType="num">
                                      <p:cBhvr>
                                        <p:cTn id="28" dur="1000" fill="hold"/>
                                        <p:tgtEl>
                                          <p:spTgt spid="91138">
                                            <p:txEl>
                                              <p:pRg st="10" end="1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91138">
                                            <p:txEl>
                                              <p:pRg st="10" end="1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1138">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8" name="Rectangle 8"/>
          <p:cNvSpPr>
            <a:spLocks noGrp="1" noChangeArrowheads="1"/>
          </p:cNvSpPr>
          <p:nvPr>
            <p:ph type="title"/>
          </p:nvPr>
        </p:nvSpPr>
        <p:spPr>
          <a:xfrm>
            <a:off x="457200" y="347472"/>
            <a:ext cx="8311896" cy="704088"/>
          </a:xfrm>
        </p:spPr>
        <p:txBody>
          <a:bodyPr/>
          <a:lstStyle/>
          <a:p>
            <a:r>
              <a:rPr lang="en-US" dirty="0"/>
              <a:t>Example 3 – </a:t>
            </a:r>
            <a:r>
              <a:rPr lang="en-US" i="1" dirty="0"/>
              <a:t>Solution</a:t>
            </a:r>
          </a:p>
        </p:txBody>
      </p:sp>
      <p:sp>
        <p:nvSpPr>
          <p:cNvPr id="92162" name="Rectangle 2"/>
          <p:cNvSpPr>
            <a:spLocks noGrp="1" noChangeArrowheads="1"/>
          </p:cNvSpPr>
          <p:nvPr>
            <p:ph idx="1"/>
          </p:nvPr>
        </p:nvSpPr>
        <p:spPr/>
        <p:txBody>
          <a:bodyPr/>
          <a:lstStyle/>
          <a:p>
            <a:r>
              <a:rPr lang="en-IN" dirty="0">
                <a:solidFill>
                  <a:srgbClr val="0074BC"/>
                </a:solidFill>
              </a:rPr>
              <a:t>Graphical </a:t>
            </a:r>
            <a:r>
              <a:rPr lang="el-GR" dirty="0">
                <a:solidFill>
                  <a:srgbClr val="0074BC"/>
                </a:solidFill>
              </a:rPr>
              <a:t>Solution</a:t>
            </a:r>
            <a:r>
              <a:rPr lang="en-US" dirty="0">
                <a:solidFill>
                  <a:srgbClr val="0074BC"/>
                </a:solidFill>
              </a:rPr>
              <a:t>:</a:t>
            </a:r>
          </a:p>
          <a:p>
            <a:r>
              <a:rPr lang="en-IN" dirty="0"/>
              <a:t>Although </a:t>
            </a:r>
            <a:r>
              <a:rPr lang="en-IN" i="1" dirty="0"/>
              <a:t>f </a:t>
            </a:r>
            <a:r>
              <a:rPr lang="en-IN" dirty="0"/>
              <a:t>is not defined when </a:t>
            </a:r>
            <a:r>
              <a:rPr lang="en-IN" i="1" dirty="0"/>
              <a:t>x </a:t>
            </a:r>
            <a:r>
              <a:rPr lang="en-IN" dirty="0"/>
              <a:t>= 0, it is defined for </a:t>
            </a:r>
            <a:r>
              <a:rPr lang="en-IN" dirty="0" smtClean="0"/>
              <a:t/>
            </a:r>
            <a:br>
              <a:rPr lang="en-IN" dirty="0" smtClean="0"/>
            </a:br>
            <a:r>
              <a:rPr lang="en-IN" i="1" dirty="0" smtClean="0"/>
              <a:t>x</a:t>
            </a:r>
            <a:r>
              <a:rPr lang="en-IN" dirty="0" smtClean="0"/>
              <a:t>-values that </a:t>
            </a:r>
            <a:r>
              <a:rPr lang="en-IN" dirty="0"/>
              <a:t>are arbitrarily close to zero. Use the </a:t>
            </a:r>
            <a:r>
              <a:rPr lang="en-IN" i="1" dirty="0"/>
              <a:t>trace </a:t>
            </a:r>
            <a:r>
              <a:rPr lang="en-IN" dirty="0"/>
              <a:t>feature (see </a:t>
            </a:r>
            <a:r>
              <a:rPr lang="en-IN" dirty="0" smtClean="0"/>
              <a:t>figure below) to </a:t>
            </a:r>
            <a:r>
              <a:rPr lang="en-IN" dirty="0"/>
              <a:t>examine the values of </a:t>
            </a:r>
            <a:r>
              <a:rPr lang="en-IN" i="1" dirty="0" smtClean="0"/>
              <a:t>f</a:t>
            </a:r>
            <a:r>
              <a:rPr lang="en-IN" sz="400" i="1" dirty="0" smtClean="0"/>
              <a:t> </a:t>
            </a:r>
            <a:r>
              <a:rPr lang="en-IN" dirty="0" smtClean="0"/>
              <a:t>(</a:t>
            </a:r>
            <a:r>
              <a:rPr lang="en-IN" i="1" dirty="0" smtClean="0"/>
              <a:t>x</a:t>
            </a:r>
            <a:r>
              <a:rPr lang="en-IN" dirty="0"/>
              <a:t>) near 0.</a:t>
            </a:r>
            <a:endParaRPr lang="en-US" i="1" baseline="30000" dirty="0"/>
          </a:p>
        </p:txBody>
      </p:sp>
      <p:sp>
        <p:nvSpPr>
          <p:cNvPr id="92164"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rgbClr val="FFFFFF"/>
                </a:solidFill>
              </a:rPr>
              <a:t>cont’d</a:t>
            </a:r>
          </a:p>
        </p:txBody>
      </p:sp>
      <p:pic>
        <p:nvPicPr>
          <p:cNvPr id="2" name="Picture 1"/>
          <p:cNvPicPr>
            <a:picLocks noChangeAspect="1"/>
          </p:cNvPicPr>
          <p:nvPr/>
        </p:nvPicPr>
        <p:blipFill>
          <a:blip r:embed="rId3" cstate="print"/>
          <a:stretch>
            <a:fillRect/>
          </a:stretch>
        </p:blipFill>
        <p:spPr>
          <a:xfrm>
            <a:off x="1981200" y="3581400"/>
            <a:ext cx="5171445" cy="2299683"/>
          </a:xfrm>
          <a:prstGeom prst="rect">
            <a:avLst/>
          </a:prstGeom>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p:txBody>
          <a:bodyPr/>
          <a:lstStyle/>
          <a:p>
            <a:r>
              <a:rPr lang="en-US" dirty="0"/>
              <a:t>Later, when you study limits, you will learn that </a:t>
            </a:r>
            <a:r>
              <a:rPr lang="en-IN" dirty="0"/>
              <a:t>the behavior of the function </a:t>
            </a:r>
            <a:r>
              <a:rPr lang="en-IN" i="1" dirty="0" smtClean="0"/>
              <a:t>f </a:t>
            </a:r>
            <a:r>
              <a:rPr lang="en-IN" dirty="0" smtClean="0"/>
              <a:t>in </a:t>
            </a:r>
            <a:r>
              <a:rPr lang="en-IN" dirty="0"/>
              <a:t>Example 3 near </a:t>
            </a:r>
            <a:r>
              <a:rPr lang="en-IN" i="1" dirty="0"/>
              <a:t>x </a:t>
            </a:r>
            <a:r>
              <a:rPr lang="en-IN" dirty="0"/>
              <a:t>= 0 can be written as</a:t>
            </a:r>
            <a:endParaRPr lang="en-US" sz="2000" dirty="0"/>
          </a:p>
          <a:p>
            <a:pPr marL="0" indent="0"/>
            <a:endParaRPr lang="en-US" dirty="0"/>
          </a:p>
          <a:p>
            <a:pPr marL="0" indent="0"/>
            <a:endParaRPr lang="en-US" sz="1800" dirty="0" smtClean="0"/>
          </a:p>
          <a:p>
            <a:pPr marL="0" indent="0"/>
            <a:endParaRPr lang="en-US" sz="1800" dirty="0"/>
          </a:p>
          <a:p>
            <a:pPr marL="0" indent="0"/>
            <a:r>
              <a:rPr lang="en-US" dirty="0"/>
              <a:t>which is read as “the limit of (1 + </a:t>
            </a:r>
            <a:r>
              <a:rPr lang="en-US" i="1" dirty="0"/>
              <a:t>x</a:t>
            </a:r>
            <a:r>
              <a:rPr lang="en-US" dirty="0"/>
              <a:t>)</a:t>
            </a:r>
            <a:r>
              <a:rPr lang="en-US" baseline="30000" dirty="0"/>
              <a:t>1/</a:t>
            </a:r>
            <a:r>
              <a:rPr lang="en-US" i="1" baseline="30000" dirty="0"/>
              <a:t>x </a:t>
            </a:r>
            <a:r>
              <a:rPr lang="en-US" dirty="0"/>
              <a:t>as </a:t>
            </a:r>
            <a:r>
              <a:rPr lang="en-US" i="1" dirty="0"/>
              <a:t>x </a:t>
            </a:r>
            <a:r>
              <a:rPr lang="en-US" dirty="0"/>
              <a:t>approaches </a:t>
            </a:r>
            <a:br>
              <a:rPr lang="en-US" dirty="0"/>
            </a:br>
            <a:r>
              <a:rPr lang="en-US" dirty="0"/>
              <a:t>0 is </a:t>
            </a:r>
            <a:r>
              <a:rPr lang="en-US" i="1" dirty="0"/>
              <a:t>e</a:t>
            </a:r>
            <a:r>
              <a:rPr lang="en-US" dirty="0"/>
              <a:t>.”</a:t>
            </a:r>
          </a:p>
        </p:txBody>
      </p:sp>
      <p:pic>
        <p:nvPicPr>
          <p:cNvPr id="138245" name="Picture 5"/>
          <p:cNvPicPr>
            <a:picLocks noChangeAspect="1" noChangeArrowheads="1"/>
          </p:cNvPicPr>
          <p:nvPr/>
        </p:nvPicPr>
        <p:blipFill>
          <a:blip r:embed="rId3" cstate="print"/>
          <a:srcRect/>
          <a:stretch>
            <a:fillRect/>
          </a:stretch>
        </p:blipFill>
        <p:spPr bwMode="auto">
          <a:xfrm>
            <a:off x="2185924" y="2895600"/>
            <a:ext cx="2349500" cy="457200"/>
          </a:xfrm>
          <a:prstGeom prst="rect">
            <a:avLst/>
          </a:prstGeom>
          <a:noFill/>
          <a:ln w="9525">
            <a:noFill/>
            <a:miter lim="800000"/>
            <a:headEnd/>
            <a:tailEnd/>
          </a:ln>
          <a:effectLst/>
        </p:spPr>
      </p:pic>
      <p:sp>
        <p:nvSpPr>
          <p:cNvPr id="7" name="Rectangle 9"/>
          <p:cNvSpPr>
            <a:spLocks noGrp="1" noChangeArrowheads="1"/>
          </p:cNvSpPr>
          <p:nvPr>
            <p:ph type="title"/>
          </p:nvPr>
        </p:nvSpPr>
        <p:spPr>
          <a:xfrm>
            <a:off x="457200" y="347472"/>
            <a:ext cx="8311896" cy="704088"/>
          </a:xfrm>
        </p:spPr>
        <p:txBody>
          <a:bodyPr/>
          <a:lstStyle/>
          <a:p>
            <a:r>
              <a:rPr lang="en-US" dirty="0"/>
              <a:t>The Number </a:t>
            </a:r>
            <a:r>
              <a:rPr lang="en-US" i="1" dirty="0"/>
              <a:t>e</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The Natural Logarithmic Function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057" y="2355872"/>
            <a:ext cx="8760343" cy="1838278"/>
          </a:xfrm>
          <a:prstGeom prst="rect">
            <a:avLst/>
          </a:prstGeom>
        </p:spPr>
      </p:pic>
      <p:sp>
        <p:nvSpPr>
          <p:cNvPr id="6147" name="Text Box 5"/>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a:solidFill>
                  <a:srgbClr val="000000"/>
                </a:solidFill>
              </a:rPr>
              <a:t>Copyright © Cengage Learning. All rights reserved.</a:t>
            </a:r>
            <a:r>
              <a:rPr lang="en-US">
                <a:solidFill>
                  <a:srgbClr val="000000"/>
                </a:solidFill>
              </a:rPr>
              <a:t> </a:t>
            </a:r>
          </a:p>
        </p:txBody>
      </p:sp>
      <p:sp>
        <p:nvSpPr>
          <p:cNvPr id="6148" name="Text Box 38"/>
          <p:cNvSpPr txBox="1">
            <a:spLocks noChangeArrowheads="1"/>
          </p:cNvSpPr>
          <p:nvPr/>
        </p:nvSpPr>
        <p:spPr bwMode="auto">
          <a:xfrm>
            <a:off x="1671131" y="2613293"/>
            <a:ext cx="6801862" cy="1323439"/>
          </a:xfrm>
          <a:prstGeom prst="rect">
            <a:avLst/>
          </a:prstGeom>
          <a:noFill/>
          <a:ln w="9525" algn="ctr">
            <a:noFill/>
            <a:miter lim="800000"/>
            <a:headEnd/>
            <a:tailEnd/>
          </a:ln>
        </p:spPr>
        <p:txBody>
          <a:bodyPr wrap="none" anchor="ctr">
            <a:spAutoFit/>
          </a:bodyPr>
          <a:lstStyle/>
          <a:p>
            <a:pPr algn="ctr"/>
            <a:r>
              <a:rPr lang="en-IN" sz="4000" dirty="0" smtClean="0">
                <a:solidFill>
                  <a:srgbClr val="0074BC"/>
                </a:solidFill>
              </a:rPr>
              <a:t>Exponential </a:t>
            </a:r>
            <a:r>
              <a:rPr lang="en-IN" sz="4000" dirty="0">
                <a:solidFill>
                  <a:srgbClr val="0074BC"/>
                </a:solidFill>
              </a:rPr>
              <a:t>and Logarithmic </a:t>
            </a:r>
            <a:r>
              <a:rPr lang="en-IN" sz="4000" dirty="0" smtClean="0">
                <a:solidFill>
                  <a:srgbClr val="0074BC"/>
                </a:solidFill>
              </a:rPr>
              <a:t/>
            </a:r>
            <a:br>
              <a:rPr lang="en-IN" sz="4000" dirty="0" smtClean="0">
                <a:solidFill>
                  <a:srgbClr val="0074BC"/>
                </a:solidFill>
              </a:rPr>
            </a:br>
            <a:r>
              <a:rPr lang="en-IN" sz="4000" dirty="0" smtClean="0">
                <a:solidFill>
                  <a:srgbClr val="0074BC"/>
                </a:solidFill>
              </a:rPr>
              <a:t>Functions</a:t>
            </a:r>
            <a:endParaRPr lang="en-US" sz="4000" dirty="0">
              <a:solidFill>
                <a:srgbClr val="0074BC"/>
              </a:solidFill>
            </a:endParaRPr>
          </a:p>
        </p:txBody>
      </p:sp>
      <p:sp>
        <p:nvSpPr>
          <p:cNvPr id="6150" name="Text Box 31"/>
          <p:cNvSpPr txBox="1">
            <a:spLocks noChangeArrowheads="1"/>
          </p:cNvSpPr>
          <p:nvPr/>
        </p:nvSpPr>
        <p:spPr bwMode="auto">
          <a:xfrm>
            <a:off x="522288" y="2922658"/>
            <a:ext cx="888000" cy="707886"/>
          </a:xfrm>
          <a:prstGeom prst="rect">
            <a:avLst/>
          </a:prstGeom>
          <a:noFill/>
          <a:ln w="9525" algn="ctr">
            <a:noFill/>
            <a:miter lim="800000"/>
            <a:headEnd/>
            <a:tailEnd/>
          </a:ln>
        </p:spPr>
        <p:txBody>
          <a:bodyPr wrap="none" anchor="ctr">
            <a:spAutoFit/>
          </a:bodyPr>
          <a:lstStyle/>
          <a:p>
            <a:r>
              <a:rPr lang="en-US" sz="4000" b="1" dirty="0" smtClean="0">
                <a:solidFill>
                  <a:schemeClr val="bg1"/>
                </a:solidFill>
              </a:rPr>
              <a:t>P.5</a:t>
            </a:r>
            <a:endParaRPr lang="en-US" sz="4000" b="1" dirty="0">
              <a:solidFill>
                <a:schemeClr val="bg1"/>
              </a:solidFill>
            </a:endParaRPr>
          </a:p>
        </p:txBody>
      </p:sp>
    </p:spTree>
    <p:extLst>
      <p:ext uri="{BB962C8B-B14F-4D97-AF65-F5344CB8AC3E}">
        <p14:creationId xmlns:p14="http://schemas.microsoft.com/office/powerpoint/2010/main" xmlns="" val="766259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347472"/>
            <a:ext cx="8311896" cy="704088"/>
          </a:xfrm>
        </p:spPr>
        <p:txBody>
          <a:bodyPr/>
          <a:lstStyle/>
          <a:p>
            <a:r>
              <a:rPr lang="en-US" dirty="0"/>
              <a:t>The Natural Logarithmic Function</a:t>
            </a:r>
          </a:p>
        </p:txBody>
      </p:sp>
      <p:sp>
        <p:nvSpPr>
          <p:cNvPr id="121859" name="Rectangle 3"/>
          <p:cNvSpPr>
            <a:spLocks noGrp="1" noChangeArrowheads="1"/>
          </p:cNvSpPr>
          <p:nvPr>
            <p:ph idx="1"/>
          </p:nvPr>
        </p:nvSpPr>
        <p:spPr/>
        <p:txBody>
          <a:bodyPr/>
          <a:lstStyle/>
          <a:p>
            <a:pPr marL="0" indent="0"/>
            <a:r>
              <a:rPr lang="en-US" dirty="0"/>
              <a:t>Because the natural exponential function </a:t>
            </a:r>
            <a:endParaRPr lang="en-US" dirty="0" smtClean="0"/>
          </a:p>
          <a:p>
            <a:pPr marL="0" indent="0"/>
            <a:r>
              <a:rPr lang="en-US" i="1" dirty="0" smtClean="0"/>
              <a:t>	f</a:t>
            </a:r>
            <a:r>
              <a:rPr lang="en-US" sz="400" i="1" dirty="0" smtClean="0"/>
              <a:t> </a:t>
            </a:r>
            <a:r>
              <a:rPr lang="en-US" dirty="0"/>
              <a:t>(</a:t>
            </a:r>
            <a:r>
              <a:rPr lang="en-US" i="1" dirty="0"/>
              <a:t>x</a:t>
            </a:r>
            <a:r>
              <a:rPr lang="en-US" dirty="0"/>
              <a:t>) = </a:t>
            </a:r>
            <a:r>
              <a:rPr lang="en-US" i="1" dirty="0"/>
              <a:t>e</a:t>
            </a:r>
            <a:r>
              <a:rPr lang="en-US" i="1" baseline="30000" dirty="0"/>
              <a:t>x</a:t>
            </a:r>
            <a:r>
              <a:rPr lang="en-US" dirty="0"/>
              <a:t> </a:t>
            </a:r>
            <a:endParaRPr lang="en-US" dirty="0" smtClean="0"/>
          </a:p>
          <a:p>
            <a:pPr marL="0" indent="0"/>
            <a:r>
              <a:rPr lang="en-US" dirty="0" smtClean="0"/>
              <a:t>is one-to-one</a:t>
            </a:r>
            <a:r>
              <a:rPr lang="en-US" dirty="0"/>
              <a:t>, it must have an inverse function. Its inverse is called the </a:t>
            </a:r>
            <a:r>
              <a:rPr lang="en-US" b="1" dirty="0"/>
              <a:t>natural logarithmic function</a:t>
            </a:r>
            <a:r>
              <a:rPr lang="en-US" dirty="0"/>
              <a:t>.</a:t>
            </a:r>
            <a:r>
              <a:rPr lang="en-US" b="1" dirty="0"/>
              <a:t> </a:t>
            </a:r>
            <a:r>
              <a:rPr lang="en-US" dirty="0"/>
              <a:t>The domain of the natural logarithmic function is the set of positive real numbers.</a:t>
            </a:r>
          </a:p>
        </p:txBody>
      </p:sp>
      <p:pic>
        <p:nvPicPr>
          <p:cNvPr id="2" name="Picture 1"/>
          <p:cNvPicPr>
            <a:picLocks noChangeAspect="1"/>
          </p:cNvPicPr>
          <p:nvPr/>
        </p:nvPicPr>
        <p:blipFill>
          <a:blip r:embed="rId3" cstate="print"/>
          <a:stretch>
            <a:fillRect/>
          </a:stretch>
        </p:blipFill>
        <p:spPr>
          <a:xfrm>
            <a:off x="533400" y="4191000"/>
            <a:ext cx="8191936" cy="1694303"/>
          </a:xfrm>
          <a:prstGeom prst="rect">
            <a:avLst/>
          </a:prstGeo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lstStyle/>
          <a:p>
            <a:pPr marL="0" indent="0"/>
            <a:r>
              <a:rPr lang="en-US" dirty="0"/>
              <a:t>This definition tells you that a logarithmic equation can be written in an equivalent exponential form, and vice versa. </a:t>
            </a:r>
          </a:p>
          <a:p>
            <a:pPr marL="0" indent="0"/>
            <a:endParaRPr lang="en-US" dirty="0"/>
          </a:p>
          <a:p>
            <a:pPr marL="0" indent="0"/>
            <a:r>
              <a:rPr lang="en-US" dirty="0"/>
              <a:t>Here are some examples</a:t>
            </a:r>
            <a:r>
              <a:rPr lang="en-US" dirty="0" smtClean="0"/>
              <a:t>.</a:t>
            </a:r>
            <a:endParaRPr lang="en-US" dirty="0"/>
          </a:p>
        </p:txBody>
      </p:sp>
      <p:sp>
        <p:nvSpPr>
          <p:cNvPr id="6" name="Rectangle 2"/>
          <p:cNvSpPr>
            <a:spLocks noGrp="1" noChangeArrowheads="1"/>
          </p:cNvSpPr>
          <p:nvPr>
            <p:ph type="title"/>
          </p:nvPr>
        </p:nvSpPr>
        <p:spPr>
          <a:xfrm>
            <a:off x="457200" y="347472"/>
            <a:ext cx="8311896" cy="704088"/>
          </a:xfrm>
        </p:spPr>
        <p:txBody>
          <a:bodyPr/>
          <a:lstStyle/>
          <a:p>
            <a:r>
              <a:rPr lang="en-US" dirty="0"/>
              <a:t>The Natural Logarithmic Function</a:t>
            </a:r>
          </a:p>
        </p:txBody>
      </p:sp>
      <p:pic>
        <p:nvPicPr>
          <p:cNvPr id="2" name="Picture 1"/>
          <p:cNvPicPr>
            <a:picLocks noChangeAspect="1"/>
          </p:cNvPicPr>
          <p:nvPr/>
        </p:nvPicPr>
        <p:blipFill>
          <a:blip r:embed="rId3" cstate="print"/>
          <a:stretch>
            <a:fillRect/>
          </a:stretch>
        </p:blipFill>
        <p:spPr>
          <a:xfrm>
            <a:off x="1295400" y="3352800"/>
            <a:ext cx="5878260" cy="2127080"/>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p:txBody>
          <a:bodyPr/>
          <a:lstStyle/>
          <a:p>
            <a:pPr marL="0" indent="0"/>
            <a:r>
              <a:rPr lang="en-US" dirty="0"/>
              <a:t>Because the function </a:t>
            </a:r>
            <a:r>
              <a:rPr lang="en-US" i="1" dirty="0"/>
              <a:t>g</a:t>
            </a:r>
            <a:r>
              <a:rPr lang="en-US" sz="400" i="1" dirty="0"/>
              <a:t> </a:t>
            </a:r>
            <a:r>
              <a:rPr lang="en-US" dirty="0"/>
              <a:t>(</a:t>
            </a:r>
            <a:r>
              <a:rPr lang="en-US" i="1" dirty="0"/>
              <a:t>x</a:t>
            </a:r>
            <a:r>
              <a:rPr lang="en-US" dirty="0"/>
              <a:t>) = ln </a:t>
            </a:r>
            <a:r>
              <a:rPr lang="en-US" i="1" dirty="0"/>
              <a:t>x</a:t>
            </a:r>
            <a:r>
              <a:rPr lang="en-US" dirty="0"/>
              <a:t> is defined to be the inverse of </a:t>
            </a:r>
            <a:r>
              <a:rPr lang="en-US" i="1" dirty="0"/>
              <a:t>f</a:t>
            </a:r>
            <a:r>
              <a:rPr lang="en-US" sz="400" i="1" dirty="0"/>
              <a:t> </a:t>
            </a:r>
            <a:r>
              <a:rPr lang="en-US" dirty="0"/>
              <a:t>(</a:t>
            </a:r>
            <a:r>
              <a:rPr lang="en-US" i="1" dirty="0"/>
              <a:t>x</a:t>
            </a:r>
            <a:r>
              <a:rPr lang="en-US" dirty="0"/>
              <a:t>) = </a:t>
            </a:r>
            <a:r>
              <a:rPr lang="en-US" i="1" dirty="0"/>
              <a:t>e</a:t>
            </a:r>
            <a:r>
              <a:rPr lang="en-US" i="1" baseline="30000" dirty="0"/>
              <a:t>x</a:t>
            </a:r>
            <a:r>
              <a:rPr lang="en-US" dirty="0"/>
              <a:t>, it follows that the graph of the natural logarithmic function is a reflection of the graph of the natural exponential function in the line </a:t>
            </a:r>
            <a:r>
              <a:rPr lang="en-US" i="1" dirty="0"/>
              <a:t>y</a:t>
            </a:r>
            <a:r>
              <a:rPr lang="en-US" dirty="0"/>
              <a:t> = </a:t>
            </a:r>
            <a:r>
              <a:rPr lang="en-US" i="1" dirty="0" smtClean="0"/>
              <a:t>x</a:t>
            </a:r>
            <a:r>
              <a:rPr lang="en-US" dirty="0" smtClean="0"/>
              <a:t>, </a:t>
            </a:r>
            <a:r>
              <a:rPr lang="en-US" dirty="0"/>
              <a:t>as shown in Figure </a:t>
            </a:r>
            <a:r>
              <a:rPr lang="en-US" dirty="0" smtClean="0"/>
              <a:t>P.47. </a:t>
            </a:r>
            <a:endParaRPr lang="en-US" dirty="0"/>
          </a:p>
        </p:txBody>
      </p:sp>
      <p:sp>
        <p:nvSpPr>
          <p:cNvPr id="123910" name="Rectangle 6"/>
          <p:cNvSpPr>
            <a:spLocks noChangeArrowheads="1"/>
          </p:cNvSpPr>
          <p:nvPr/>
        </p:nvSpPr>
        <p:spPr bwMode="auto">
          <a:xfrm>
            <a:off x="3502102" y="6354763"/>
            <a:ext cx="995209" cy="276999"/>
          </a:xfrm>
          <a:prstGeom prst="rect">
            <a:avLst/>
          </a:prstGeom>
          <a:noFill/>
          <a:ln w="9525">
            <a:noFill/>
            <a:miter lim="800000"/>
            <a:headEnd/>
            <a:tailEnd/>
          </a:ln>
          <a:effectLst/>
        </p:spPr>
        <p:txBody>
          <a:bodyPr wrap="none">
            <a:spAutoFit/>
          </a:bodyPr>
          <a:lstStyle/>
          <a:p>
            <a:pPr algn="ctr"/>
            <a:r>
              <a:rPr lang="en-US" sz="1200" b="1" dirty="0"/>
              <a:t>Figure </a:t>
            </a:r>
            <a:r>
              <a:rPr lang="en-US" sz="1200" b="1" dirty="0" smtClean="0"/>
              <a:t>P.47</a:t>
            </a:r>
            <a:endParaRPr lang="en-US" sz="1200" b="1" dirty="0"/>
          </a:p>
        </p:txBody>
      </p:sp>
      <p:pic>
        <p:nvPicPr>
          <p:cNvPr id="11266" name="Picture 2"/>
          <p:cNvPicPr>
            <a:picLocks noChangeAspect="1" noChangeArrowheads="1"/>
          </p:cNvPicPr>
          <p:nvPr/>
        </p:nvPicPr>
        <p:blipFill>
          <a:blip r:embed="rId3" cstate="print"/>
          <a:srcRect/>
          <a:stretch>
            <a:fillRect/>
          </a:stretch>
        </p:blipFill>
        <p:spPr bwMode="auto">
          <a:xfrm>
            <a:off x="2514600" y="3048000"/>
            <a:ext cx="3360420" cy="3267075"/>
          </a:xfrm>
          <a:prstGeom prst="rect">
            <a:avLst/>
          </a:prstGeom>
          <a:noFill/>
          <a:ln w="9525">
            <a:noFill/>
            <a:miter lim="800000"/>
            <a:headEnd/>
            <a:tailEnd/>
          </a:ln>
          <a:effectLst/>
        </p:spPr>
      </p:pic>
      <p:sp>
        <p:nvSpPr>
          <p:cNvPr id="7" name="Rectangle 2"/>
          <p:cNvSpPr>
            <a:spLocks noGrp="1" noChangeArrowheads="1"/>
          </p:cNvSpPr>
          <p:nvPr>
            <p:ph type="title"/>
          </p:nvPr>
        </p:nvSpPr>
        <p:spPr>
          <a:xfrm>
            <a:off x="457200" y="347472"/>
            <a:ext cx="8311896" cy="704088"/>
          </a:xfrm>
        </p:spPr>
        <p:txBody>
          <a:bodyPr/>
          <a:lstStyle/>
          <a:p>
            <a:r>
              <a:rPr lang="en-US" dirty="0"/>
              <a:t>The Natural Logarithmic Function</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p:txBody>
          <a:bodyPr/>
          <a:lstStyle/>
          <a:p>
            <a:pPr marL="0" indent="0"/>
            <a:r>
              <a:rPr lang="en-US" dirty="0"/>
              <a:t>Several other properties of the natural logarithmic function also follow directly from its definition as the inverse of the natural exponential function.</a:t>
            </a:r>
            <a:endParaRPr lang="en-US" sz="800" dirty="0"/>
          </a:p>
        </p:txBody>
      </p:sp>
      <p:sp>
        <p:nvSpPr>
          <p:cNvPr id="6" name="Rectangle 2"/>
          <p:cNvSpPr>
            <a:spLocks noGrp="1" noChangeArrowheads="1"/>
          </p:cNvSpPr>
          <p:nvPr>
            <p:ph type="title"/>
          </p:nvPr>
        </p:nvSpPr>
        <p:spPr>
          <a:xfrm>
            <a:off x="457200" y="347472"/>
            <a:ext cx="8311896" cy="704088"/>
          </a:xfrm>
        </p:spPr>
        <p:txBody>
          <a:bodyPr/>
          <a:lstStyle/>
          <a:p>
            <a:r>
              <a:rPr lang="en-US" dirty="0"/>
              <a:t>The Natural Logarithmic Function</a:t>
            </a:r>
          </a:p>
        </p:txBody>
      </p:sp>
      <p:pic>
        <p:nvPicPr>
          <p:cNvPr id="2" name="Picture 1"/>
          <p:cNvPicPr>
            <a:picLocks noChangeAspect="1"/>
          </p:cNvPicPr>
          <p:nvPr/>
        </p:nvPicPr>
        <p:blipFill>
          <a:blip r:embed="rId3" cstate="print"/>
          <a:stretch>
            <a:fillRect/>
          </a:stretch>
        </p:blipFill>
        <p:spPr>
          <a:xfrm>
            <a:off x="561905" y="2937758"/>
            <a:ext cx="8207191" cy="2139771"/>
          </a:xfrm>
          <a:prstGeom prst="rect">
            <a:avLst/>
          </a:prstGeom>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p:txBody>
          <a:bodyPr/>
          <a:lstStyle/>
          <a:p>
            <a:r>
              <a:rPr lang="en-US" dirty="0"/>
              <a:t>Because </a:t>
            </a:r>
            <a:r>
              <a:rPr lang="en-US" i="1" dirty="0"/>
              <a:t>f</a:t>
            </a:r>
            <a:r>
              <a:rPr lang="en-US" sz="400" i="1" dirty="0"/>
              <a:t> </a:t>
            </a:r>
            <a:r>
              <a:rPr lang="en-US" dirty="0"/>
              <a:t>(</a:t>
            </a:r>
            <a:r>
              <a:rPr lang="en-US" i="1" dirty="0"/>
              <a:t>x</a:t>
            </a:r>
            <a:r>
              <a:rPr lang="en-US" dirty="0"/>
              <a:t>) = </a:t>
            </a:r>
            <a:r>
              <a:rPr lang="en-US" i="1" dirty="0"/>
              <a:t>e</a:t>
            </a:r>
            <a:r>
              <a:rPr lang="en-US" i="1" baseline="30000" dirty="0"/>
              <a:t>x</a:t>
            </a:r>
            <a:r>
              <a:rPr lang="en-US" dirty="0"/>
              <a:t> and </a:t>
            </a:r>
            <a:r>
              <a:rPr lang="en-US" i="1" dirty="0"/>
              <a:t>g</a:t>
            </a:r>
            <a:r>
              <a:rPr lang="en-US" sz="400" i="1" dirty="0"/>
              <a:t> </a:t>
            </a:r>
            <a:r>
              <a:rPr lang="en-US" dirty="0"/>
              <a:t>(</a:t>
            </a:r>
            <a:r>
              <a:rPr lang="en-US" i="1" dirty="0"/>
              <a:t>x</a:t>
            </a:r>
            <a:r>
              <a:rPr lang="en-US" dirty="0"/>
              <a:t>) = ln </a:t>
            </a:r>
            <a:r>
              <a:rPr lang="en-US" i="1" dirty="0"/>
              <a:t>x</a:t>
            </a:r>
            <a:r>
              <a:rPr lang="en-US" dirty="0"/>
              <a:t> are inverses of each </a:t>
            </a:r>
          </a:p>
          <a:p>
            <a:r>
              <a:rPr lang="en-US" dirty="0"/>
              <a:t>other, you can conclude that</a:t>
            </a:r>
          </a:p>
          <a:p>
            <a:pPr marL="0" indent="0"/>
            <a:endParaRPr lang="en-US" dirty="0" smtClean="0"/>
          </a:p>
          <a:p>
            <a:pPr marL="0" indent="0"/>
            <a:endParaRPr lang="en-US" dirty="0"/>
          </a:p>
          <a:p>
            <a:pPr marL="0" indent="0"/>
            <a:r>
              <a:rPr lang="en-US" dirty="0" smtClean="0"/>
              <a:t>One </a:t>
            </a:r>
            <a:r>
              <a:rPr lang="en-US" dirty="0"/>
              <a:t>of the properties of exponents states that when you multiply two exponential functions (having the same base), you add their exponents. </a:t>
            </a:r>
            <a:r>
              <a:rPr lang="en-US" dirty="0" smtClean="0"/>
              <a:t>For </a:t>
            </a:r>
            <a:r>
              <a:rPr lang="en-US" dirty="0"/>
              <a:t>instance,</a:t>
            </a:r>
          </a:p>
          <a:p>
            <a:pPr marL="0" indent="0"/>
            <a:endParaRPr lang="en-US" sz="1400" dirty="0"/>
          </a:p>
          <a:p>
            <a:pPr marL="0" indent="0"/>
            <a:r>
              <a:rPr lang="en-US" i="1" dirty="0"/>
              <a:t>		</a:t>
            </a:r>
            <a:r>
              <a:rPr lang="en-US" i="1" dirty="0" err="1"/>
              <a:t>e</a:t>
            </a:r>
            <a:r>
              <a:rPr lang="en-US" i="1" baseline="30000" dirty="0" err="1"/>
              <a:t>x</a:t>
            </a:r>
            <a:r>
              <a:rPr lang="en-US" i="1" dirty="0" err="1"/>
              <a:t>e</a:t>
            </a:r>
            <a:r>
              <a:rPr lang="en-US" i="1" baseline="30000" dirty="0" err="1"/>
              <a:t>y</a:t>
            </a:r>
            <a:r>
              <a:rPr lang="en-US" i="1" dirty="0"/>
              <a:t> </a:t>
            </a:r>
            <a:r>
              <a:rPr lang="en-US" dirty="0"/>
              <a:t>= </a:t>
            </a:r>
            <a:r>
              <a:rPr lang="en-US" i="1" dirty="0"/>
              <a:t>e</a:t>
            </a:r>
            <a:r>
              <a:rPr lang="en-US" i="1" baseline="30000" dirty="0"/>
              <a:t>x</a:t>
            </a:r>
            <a:r>
              <a:rPr lang="en-US" sz="1200" i="1" dirty="0"/>
              <a:t> </a:t>
            </a:r>
            <a:r>
              <a:rPr lang="en-US" baseline="30000" dirty="0"/>
              <a:t>+</a:t>
            </a:r>
            <a:r>
              <a:rPr lang="en-US" sz="1200" i="1" dirty="0"/>
              <a:t> </a:t>
            </a:r>
            <a:r>
              <a:rPr lang="en-US" i="1" baseline="30000" dirty="0"/>
              <a:t>y</a:t>
            </a:r>
            <a:r>
              <a:rPr lang="en-US" dirty="0"/>
              <a:t>.</a:t>
            </a:r>
          </a:p>
          <a:p>
            <a:pPr marL="0" indent="0"/>
            <a:endParaRPr lang="en-US" sz="1400" dirty="0"/>
          </a:p>
          <a:p>
            <a:pPr marL="0" indent="0"/>
            <a:r>
              <a:rPr lang="en-US" dirty="0"/>
              <a:t>The logarithmic version of this property states that the natural logarithm of the product of two numbers is equal to the sum of the natural logs of the numbers. </a:t>
            </a:r>
          </a:p>
        </p:txBody>
      </p:sp>
      <p:sp>
        <p:nvSpPr>
          <p:cNvPr id="5" name="Rectangle 2"/>
          <p:cNvSpPr>
            <a:spLocks noGrp="1" noChangeArrowheads="1"/>
          </p:cNvSpPr>
          <p:nvPr>
            <p:ph type="title"/>
          </p:nvPr>
        </p:nvSpPr>
        <p:spPr>
          <a:xfrm>
            <a:off x="457200" y="347472"/>
            <a:ext cx="8311896" cy="704088"/>
          </a:xfrm>
        </p:spPr>
        <p:txBody>
          <a:bodyPr/>
          <a:lstStyle/>
          <a:p>
            <a:r>
              <a:rPr lang="en-US" dirty="0"/>
              <a:t>The Natural Logarithmic Function</a:t>
            </a:r>
          </a:p>
        </p:txBody>
      </p:sp>
      <p:pic>
        <p:nvPicPr>
          <p:cNvPr id="2" name="Picture 1"/>
          <p:cNvPicPr>
            <a:picLocks noChangeAspect="1"/>
          </p:cNvPicPr>
          <p:nvPr/>
        </p:nvPicPr>
        <p:blipFill>
          <a:blip r:embed="rId3" cstate="print"/>
          <a:stretch>
            <a:fillRect/>
          </a:stretch>
        </p:blipFill>
        <p:spPr>
          <a:xfrm>
            <a:off x="2209800" y="2514600"/>
            <a:ext cx="3803580" cy="568575"/>
          </a:xfrm>
          <a:prstGeom prst="rect">
            <a:avLst/>
          </a:prstGeom>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p:txBody>
          <a:bodyPr/>
          <a:lstStyle/>
          <a:p>
            <a:r>
              <a:rPr lang="en-US" dirty="0"/>
              <a:t>That is,</a:t>
            </a:r>
          </a:p>
          <a:p>
            <a:r>
              <a:rPr lang="en-US" sz="600" dirty="0"/>
              <a:t>		</a:t>
            </a:r>
          </a:p>
          <a:p>
            <a:r>
              <a:rPr lang="en-US" dirty="0"/>
              <a:t>	         ln </a:t>
            </a:r>
            <a:r>
              <a:rPr lang="en-US" i="1" dirty="0"/>
              <a:t>xy </a:t>
            </a:r>
            <a:r>
              <a:rPr lang="en-US" dirty="0"/>
              <a:t>= ln </a:t>
            </a:r>
            <a:r>
              <a:rPr lang="en-US" i="1" dirty="0"/>
              <a:t>x </a:t>
            </a:r>
            <a:r>
              <a:rPr lang="en-US" dirty="0"/>
              <a:t>+ ln </a:t>
            </a:r>
            <a:r>
              <a:rPr lang="en-US" i="1" dirty="0"/>
              <a:t>y</a:t>
            </a:r>
            <a:r>
              <a:rPr lang="en-US" dirty="0"/>
              <a:t>.</a:t>
            </a:r>
          </a:p>
          <a:p>
            <a:pPr marL="0" indent="0"/>
            <a:endParaRPr lang="en-US" dirty="0" smtClean="0"/>
          </a:p>
          <a:p>
            <a:pPr marL="0" indent="0"/>
            <a:r>
              <a:rPr lang="en-US" dirty="0" smtClean="0"/>
              <a:t>This </a:t>
            </a:r>
            <a:r>
              <a:rPr lang="en-US" dirty="0"/>
              <a:t>property and the properties dealing with the natural log of a quotient and the natural log of a power are listed here.</a:t>
            </a:r>
          </a:p>
        </p:txBody>
      </p:sp>
      <p:sp>
        <p:nvSpPr>
          <p:cNvPr id="6" name="Rectangle 2"/>
          <p:cNvSpPr>
            <a:spLocks noGrp="1" noChangeArrowheads="1"/>
          </p:cNvSpPr>
          <p:nvPr>
            <p:ph type="title"/>
          </p:nvPr>
        </p:nvSpPr>
        <p:spPr>
          <a:xfrm>
            <a:off x="457200" y="347472"/>
            <a:ext cx="8311896" cy="704088"/>
          </a:xfrm>
        </p:spPr>
        <p:txBody>
          <a:bodyPr/>
          <a:lstStyle/>
          <a:p>
            <a:r>
              <a:rPr lang="en-US" dirty="0"/>
              <a:t>The Natural Logarithmic Function</a:t>
            </a:r>
          </a:p>
        </p:txBody>
      </p:sp>
      <p:pic>
        <p:nvPicPr>
          <p:cNvPr id="2" name="Picture 1"/>
          <p:cNvPicPr>
            <a:picLocks noChangeAspect="1"/>
          </p:cNvPicPr>
          <p:nvPr/>
        </p:nvPicPr>
        <p:blipFill>
          <a:blip r:embed="rId3" cstate="print"/>
          <a:stretch>
            <a:fillRect/>
          </a:stretch>
        </p:blipFill>
        <p:spPr>
          <a:xfrm>
            <a:off x="457200" y="3941205"/>
            <a:ext cx="8252956" cy="2459595"/>
          </a:xfrm>
          <a:prstGeom prst="rect">
            <a:avLst/>
          </a:prstGeom>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347472"/>
            <a:ext cx="8311896" cy="704088"/>
          </a:xfrm>
        </p:spPr>
        <p:txBody>
          <a:bodyPr/>
          <a:lstStyle/>
          <a:p>
            <a:r>
              <a:rPr lang="en-US" sz="2700" dirty="0"/>
              <a:t>Example 5 – </a:t>
            </a:r>
            <a:r>
              <a:rPr lang="en-US" sz="2700" i="1" dirty="0"/>
              <a:t>Expanding Logarithmic Expressions</a:t>
            </a:r>
          </a:p>
        </p:txBody>
      </p:sp>
      <p:sp>
        <p:nvSpPr>
          <p:cNvPr id="129027" name="Rectangle 3"/>
          <p:cNvSpPr>
            <a:spLocks noGrp="1" noChangeArrowheads="1"/>
          </p:cNvSpPr>
          <p:nvPr>
            <p:ph idx="1"/>
          </p:nvPr>
        </p:nvSpPr>
        <p:spPr/>
        <p:txBody>
          <a:bodyPr/>
          <a:lstStyle/>
          <a:p>
            <a:pPr marL="0" indent="0"/>
            <a:r>
              <a:rPr lang="en-US" b="1" dirty="0"/>
              <a:t>a.          </a:t>
            </a:r>
            <a:r>
              <a:rPr lang="en-US" dirty="0"/>
              <a:t>= ln 10 – ln 9 </a:t>
            </a:r>
            <a:r>
              <a:rPr lang="en-US" b="1" dirty="0"/>
              <a:t>	</a:t>
            </a:r>
            <a:endParaRPr lang="en-US" dirty="0"/>
          </a:p>
          <a:p>
            <a:pPr marL="0" indent="0"/>
            <a:endParaRPr lang="en-US" b="1" dirty="0"/>
          </a:p>
          <a:p>
            <a:pPr marL="0" indent="0"/>
            <a:endParaRPr lang="en-US" b="1" dirty="0"/>
          </a:p>
          <a:p>
            <a:pPr marL="0" indent="0"/>
            <a:r>
              <a:rPr lang="en-US" b="1" dirty="0"/>
              <a:t>b.                   </a:t>
            </a:r>
            <a:r>
              <a:rPr lang="en-US" dirty="0"/>
              <a:t>= </a:t>
            </a:r>
            <a:r>
              <a:rPr lang="sv-SE" dirty="0"/>
              <a:t>ln(3</a:t>
            </a:r>
            <a:r>
              <a:rPr lang="sv-SE" i="1" dirty="0"/>
              <a:t>x</a:t>
            </a:r>
            <a:r>
              <a:rPr lang="sv-SE" dirty="0"/>
              <a:t> + 2)</a:t>
            </a:r>
            <a:r>
              <a:rPr lang="sv-SE" baseline="30000" dirty="0"/>
              <a:t>1/2</a:t>
            </a:r>
            <a:endParaRPr lang="en-US" baseline="30000" dirty="0"/>
          </a:p>
          <a:p>
            <a:pPr marL="0" indent="0"/>
            <a:endParaRPr lang="en-US" sz="1200" dirty="0"/>
          </a:p>
          <a:p>
            <a:pPr marL="0" indent="0"/>
            <a:r>
              <a:rPr lang="en-US" dirty="0"/>
              <a:t>                      =    </a:t>
            </a:r>
            <a:r>
              <a:rPr lang="sv-SE" dirty="0" smtClean="0"/>
              <a:t>ln(3</a:t>
            </a:r>
            <a:r>
              <a:rPr lang="sv-SE" i="1" dirty="0" smtClean="0"/>
              <a:t>x</a:t>
            </a:r>
            <a:r>
              <a:rPr lang="sv-SE" dirty="0" smtClean="0"/>
              <a:t> </a:t>
            </a:r>
            <a:r>
              <a:rPr lang="sv-SE" dirty="0"/>
              <a:t>+ 2)</a:t>
            </a:r>
            <a:endParaRPr lang="en-US" dirty="0"/>
          </a:p>
          <a:p>
            <a:pPr marL="0" indent="0"/>
            <a:endParaRPr lang="en-US" b="1" dirty="0"/>
          </a:p>
          <a:p>
            <a:pPr marL="0" indent="0"/>
            <a:endParaRPr lang="en-US" b="1" dirty="0"/>
          </a:p>
          <a:p>
            <a:pPr marL="0" indent="0"/>
            <a:r>
              <a:rPr lang="en-US" b="1" dirty="0"/>
              <a:t>c.         </a:t>
            </a:r>
            <a:r>
              <a:rPr lang="en-US" dirty="0"/>
              <a:t>= ln(6</a:t>
            </a:r>
            <a:r>
              <a:rPr lang="en-US" i="1" dirty="0"/>
              <a:t>x</a:t>
            </a:r>
            <a:r>
              <a:rPr lang="en-US" dirty="0"/>
              <a:t>) – ln 5</a:t>
            </a:r>
          </a:p>
          <a:p>
            <a:pPr marL="0" indent="0"/>
            <a:endParaRPr lang="en-US" sz="1200" dirty="0"/>
          </a:p>
          <a:p>
            <a:pPr marL="0" indent="0"/>
            <a:r>
              <a:rPr lang="en-US" dirty="0"/>
              <a:t>	 = ln 6 + ln </a:t>
            </a:r>
            <a:r>
              <a:rPr lang="en-US" i="1" dirty="0"/>
              <a:t>x </a:t>
            </a:r>
            <a:r>
              <a:rPr lang="en-US" dirty="0"/>
              <a:t>–</a:t>
            </a:r>
            <a:r>
              <a:rPr lang="en-US" i="1" dirty="0"/>
              <a:t> </a:t>
            </a:r>
            <a:r>
              <a:rPr lang="en-US" dirty="0"/>
              <a:t>ln 5 </a:t>
            </a:r>
          </a:p>
        </p:txBody>
      </p:sp>
      <p:pic>
        <p:nvPicPr>
          <p:cNvPr id="129029" name="Picture 5"/>
          <p:cNvPicPr>
            <a:picLocks noChangeAspect="1" noChangeArrowheads="1"/>
          </p:cNvPicPr>
          <p:nvPr/>
        </p:nvPicPr>
        <p:blipFill>
          <a:blip r:embed="rId3" cstate="print"/>
          <a:srcRect/>
          <a:stretch>
            <a:fillRect/>
          </a:stretch>
        </p:blipFill>
        <p:spPr bwMode="auto">
          <a:xfrm>
            <a:off x="876300" y="1371600"/>
            <a:ext cx="695325" cy="666750"/>
          </a:xfrm>
          <a:prstGeom prst="rect">
            <a:avLst/>
          </a:prstGeom>
          <a:noFill/>
          <a:ln w="9525">
            <a:noFill/>
            <a:miter lim="800000"/>
            <a:headEnd/>
            <a:tailEnd/>
          </a:ln>
          <a:effectLst/>
        </p:spPr>
      </p:pic>
      <p:pic>
        <p:nvPicPr>
          <p:cNvPr id="129031" name="Picture 7"/>
          <p:cNvPicPr>
            <a:picLocks noChangeAspect="1" noChangeArrowheads="1"/>
          </p:cNvPicPr>
          <p:nvPr/>
        </p:nvPicPr>
        <p:blipFill>
          <a:blip r:embed="rId4" cstate="print"/>
          <a:srcRect/>
          <a:stretch>
            <a:fillRect/>
          </a:stretch>
        </p:blipFill>
        <p:spPr bwMode="auto">
          <a:xfrm>
            <a:off x="908050" y="2819400"/>
            <a:ext cx="1454150" cy="347662"/>
          </a:xfrm>
          <a:prstGeom prst="rect">
            <a:avLst/>
          </a:prstGeom>
          <a:noFill/>
          <a:ln w="9525">
            <a:noFill/>
            <a:miter lim="800000"/>
            <a:headEnd/>
            <a:tailEnd/>
          </a:ln>
          <a:effectLst/>
        </p:spPr>
      </p:pic>
      <p:pic>
        <p:nvPicPr>
          <p:cNvPr id="129034" name="Picture 10"/>
          <p:cNvPicPr>
            <a:picLocks noChangeAspect="1" noChangeArrowheads="1"/>
          </p:cNvPicPr>
          <p:nvPr/>
        </p:nvPicPr>
        <p:blipFill>
          <a:blip r:embed="rId5" cstate="print"/>
          <a:srcRect/>
          <a:stretch>
            <a:fillRect/>
          </a:stretch>
        </p:blipFill>
        <p:spPr bwMode="auto">
          <a:xfrm>
            <a:off x="2711450" y="3388360"/>
            <a:ext cx="177800" cy="574040"/>
          </a:xfrm>
          <a:prstGeom prst="rect">
            <a:avLst/>
          </a:prstGeom>
          <a:noFill/>
          <a:ln w="9525">
            <a:noFill/>
            <a:miter lim="800000"/>
            <a:headEnd/>
            <a:tailEnd/>
          </a:ln>
          <a:effectLst/>
        </p:spPr>
      </p:pic>
      <p:pic>
        <p:nvPicPr>
          <p:cNvPr id="129035" name="Picture 11"/>
          <p:cNvPicPr>
            <a:picLocks noChangeAspect="1" noChangeArrowheads="1"/>
          </p:cNvPicPr>
          <p:nvPr/>
        </p:nvPicPr>
        <p:blipFill>
          <a:blip r:embed="rId6" cstate="print"/>
          <a:srcRect/>
          <a:stretch>
            <a:fillRect/>
          </a:stretch>
        </p:blipFill>
        <p:spPr bwMode="auto">
          <a:xfrm>
            <a:off x="874713" y="4675632"/>
            <a:ext cx="649287" cy="638175"/>
          </a:xfrm>
          <a:prstGeom prst="rect">
            <a:avLst/>
          </a:prstGeom>
          <a:noFill/>
          <a:ln w="9525">
            <a:noFill/>
            <a:miter lim="800000"/>
            <a:headEnd/>
            <a:tailEnd/>
          </a:ln>
          <a:effectLst/>
        </p:spPr>
      </p:pic>
      <p:sp>
        <p:nvSpPr>
          <p:cNvPr id="129039" name="Rectangle 15"/>
          <p:cNvSpPr>
            <a:spLocks noChangeArrowheads="1"/>
          </p:cNvSpPr>
          <p:nvPr/>
        </p:nvSpPr>
        <p:spPr bwMode="auto">
          <a:xfrm>
            <a:off x="5181600" y="1447800"/>
            <a:ext cx="1238250" cy="366713"/>
          </a:xfrm>
          <a:prstGeom prst="rect">
            <a:avLst/>
          </a:prstGeom>
          <a:noFill/>
          <a:ln w="9525">
            <a:noFill/>
            <a:miter lim="800000"/>
            <a:headEnd/>
            <a:tailEnd/>
          </a:ln>
          <a:effectLst/>
        </p:spPr>
        <p:txBody>
          <a:bodyPr wrap="none">
            <a:spAutoFit/>
          </a:bodyPr>
          <a:lstStyle/>
          <a:p>
            <a:pPr>
              <a:spcBef>
                <a:spcPct val="20000"/>
              </a:spcBef>
            </a:pPr>
            <a:r>
              <a:rPr lang="en-US">
                <a:solidFill>
                  <a:srgbClr val="ED008C"/>
                </a:solidFill>
              </a:rPr>
              <a:t>Property 2</a:t>
            </a:r>
          </a:p>
        </p:txBody>
      </p:sp>
      <p:sp>
        <p:nvSpPr>
          <p:cNvPr id="129042" name="Rectangle 18"/>
          <p:cNvSpPr>
            <a:spLocks noChangeArrowheads="1"/>
          </p:cNvSpPr>
          <p:nvPr/>
        </p:nvSpPr>
        <p:spPr bwMode="auto">
          <a:xfrm>
            <a:off x="5181600" y="2724150"/>
            <a:ext cx="3308350" cy="366713"/>
          </a:xfrm>
          <a:prstGeom prst="rect">
            <a:avLst/>
          </a:prstGeom>
          <a:noFill/>
          <a:ln w="9525">
            <a:noFill/>
            <a:miter lim="800000"/>
            <a:headEnd/>
            <a:tailEnd/>
          </a:ln>
          <a:effectLst/>
        </p:spPr>
        <p:txBody>
          <a:bodyPr wrap="none">
            <a:spAutoFit/>
          </a:bodyPr>
          <a:lstStyle/>
          <a:p>
            <a:pPr>
              <a:spcBef>
                <a:spcPct val="20000"/>
              </a:spcBef>
            </a:pPr>
            <a:r>
              <a:rPr lang="en-US">
                <a:solidFill>
                  <a:srgbClr val="ED008C"/>
                </a:solidFill>
              </a:rPr>
              <a:t>Rewrite with rational exponent.</a:t>
            </a:r>
          </a:p>
        </p:txBody>
      </p:sp>
      <p:sp>
        <p:nvSpPr>
          <p:cNvPr id="129043" name="Rectangle 19"/>
          <p:cNvSpPr>
            <a:spLocks noChangeArrowheads="1"/>
          </p:cNvSpPr>
          <p:nvPr/>
        </p:nvSpPr>
        <p:spPr bwMode="auto">
          <a:xfrm>
            <a:off x="5181600" y="3390900"/>
            <a:ext cx="1238250" cy="366713"/>
          </a:xfrm>
          <a:prstGeom prst="rect">
            <a:avLst/>
          </a:prstGeom>
          <a:noFill/>
          <a:ln w="9525">
            <a:noFill/>
            <a:miter lim="800000"/>
            <a:headEnd/>
            <a:tailEnd/>
          </a:ln>
          <a:effectLst/>
        </p:spPr>
        <p:txBody>
          <a:bodyPr wrap="none">
            <a:spAutoFit/>
          </a:bodyPr>
          <a:lstStyle/>
          <a:p>
            <a:pPr>
              <a:spcBef>
                <a:spcPct val="20000"/>
              </a:spcBef>
            </a:pPr>
            <a:r>
              <a:rPr lang="en-US">
                <a:solidFill>
                  <a:srgbClr val="ED008C"/>
                </a:solidFill>
              </a:rPr>
              <a:t>Property 3</a:t>
            </a:r>
          </a:p>
        </p:txBody>
      </p:sp>
      <p:sp>
        <p:nvSpPr>
          <p:cNvPr id="129044" name="Rectangle 20"/>
          <p:cNvSpPr>
            <a:spLocks noChangeArrowheads="1"/>
          </p:cNvSpPr>
          <p:nvPr/>
        </p:nvSpPr>
        <p:spPr bwMode="auto">
          <a:xfrm>
            <a:off x="5181600" y="4786313"/>
            <a:ext cx="1238250" cy="366712"/>
          </a:xfrm>
          <a:prstGeom prst="rect">
            <a:avLst/>
          </a:prstGeom>
          <a:noFill/>
          <a:ln w="9525">
            <a:noFill/>
            <a:miter lim="800000"/>
            <a:headEnd/>
            <a:tailEnd/>
          </a:ln>
          <a:effectLst/>
        </p:spPr>
        <p:txBody>
          <a:bodyPr wrap="none">
            <a:spAutoFit/>
          </a:bodyPr>
          <a:lstStyle/>
          <a:p>
            <a:pPr>
              <a:spcBef>
                <a:spcPct val="20000"/>
              </a:spcBef>
            </a:pPr>
            <a:r>
              <a:rPr lang="en-US" dirty="0">
                <a:solidFill>
                  <a:srgbClr val="ED008C"/>
                </a:solidFill>
              </a:rPr>
              <a:t>Property 2</a:t>
            </a:r>
          </a:p>
        </p:txBody>
      </p:sp>
      <p:sp>
        <p:nvSpPr>
          <p:cNvPr id="129045" name="Rectangle 21"/>
          <p:cNvSpPr>
            <a:spLocks noChangeArrowheads="1"/>
          </p:cNvSpPr>
          <p:nvPr/>
        </p:nvSpPr>
        <p:spPr bwMode="auto">
          <a:xfrm>
            <a:off x="5181600" y="5424488"/>
            <a:ext cx="1238250" cy="366712"/>
          </a:xfrm>
          <a:prstGeom prst="rect">
            <a:avLst/>
          </a:prstGeom>
          <a:noFill/>
          <a:ln w="9525">
            <a:noFill/>
            <a:miter lim="800000"/>
            <a:headEnd/>
            <a:tailEnd/>
          </a:ln>
          <a:effectLst/>
        </p:spPr>
        <p:txBody>
          <a:bodyPr wrap="none">
            <a:spAutoFit/>
          </a:bodyPr>
          <a:lstStyle/>
          <a:p>
            <a:pPr>
              <a:spcBef>
                <a:spcPct val="20000"/>
              </a:spcBef>
            </a:pPr>
            <a:r>
              <a:rPr lang="en-US">
                <a:solidFill>
                  <a:srgbClr val="ED008C"/>
                </a:solidFill>
              </a:rPr>
              <a:t>Property 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9027">
                                            <p:txEl>
                                              <p:pRg st="3" end="3"/>
                                            </p:txEl>
                                          </p:spTgt>
                                        </p:tgtEl>
                                        <p:attrNameLst>
                                          <p:attrName>style.visibility</p:attrName>
                                        </p:attrNameLst>
                                      </p:cBhvr>
                                      <p:to>
                                        <p:strVal val="visible"/>
                                      </p:to>
                                    </p:set>
                                    <p:animEffect transition="in" filter="fade">
                                      <p:cBhvr>
                                        <p:cTn id="7" dur="1000"/>
                                        <p:tgtEl>
                                          <p:spTgt spid="129027">
                                            <p:txEl>
                                              <p:pRg st="3" end="3"/>
                                            </p:txEl>
                                          </p:spTgt>
                                        </p:tgtEl>
                                      </p:cBhvr>
                                    </p:animEffect>
                                    <p:anim calcmode="lin" valueType="num">
                                      <p:cBhvr>
                                        <p:cTn id="8" dur="10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9027">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9027">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9031"/>
                                        </p:tgtEl>
                                        <p:attrNameLst>
                                          <p:attrName>style.visibility</p:attrName>
                                        </p:attrNameLst>
                                      </p:cBhvr>
                                      <p:to>
                                        <p:strVal val="visible"/>
                                      </p:to>
                                    </p:set>
                                    <p:animEffect transition="in" filter="fade">
                                      <p:cBhvr>
                                        <p:cTn id="13" dur="1000"/>
                                        <p:tgtEl>
                                          <p:spTgt spid="129031"/>
                                        </p:tgtEl>
                                      </p:cBhvr>
                                    </p:animEffect>
                                    <p:anim calcmode="lin" valueType="num">
                                      <p:cBhvr>
                                        <p:cTn id="14" dur="1000" fill="hold"/>
                                        <p:tgtEl>
                                          <p:spTgt spid="129031"/>
                                        </p:tgtEl>
                                        <p:attrNameLst>
                                          <p:attrName>ppt_x</p:attrName>
                                        </p:attrNameLst>
                                      </p:cBhvr>
                                      <p:tavLst>
                                        <p:tav tm="0">
                                          <p:val>
                                            <p:strVal val="#ppt_x"/>
                                          </p:val>
                                        </p:tav>
                                        <p:tav tm="100000">
                                          <p:val>
                                            <p:strVal val="#ppt_x"/>
                                          </p:val>
                                        </p:tav>
                                      </p:tavLst>
                                    </p:anim>
                                    <p:anim calcmode="lin" valueType="num">
                                      <p:cBhvr>
                                        <p:cTn id="15" dur="900" decel="100000" fill="hold"/>
                                        <p:tgtEl>
                                          <p:spTgt spid="1290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903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29042"/>
                                        </p:tgtEl>
                                        <p:attrNameLst>
                                          <p:attrName>style.visibility</p:attrName>
                                        </p:attrNameLst>
                                      </p:cBhvr>
                                      <p:to>
                                        <p:strVal val="visible"/>
                                      </p:to>
                                    </p:set>
                                    <p:animEffect transition="in" filter="fade">
                                      <p:cBhvr>
                                        <p:cTn id="19" dur="1000"/>
                                        <p:tgtEl>
                                          <p:spTgt spid="129042"/>
                                        </p:tgtEl>
                                      </p:cBhvr>
                                    </p:animEffect>
                                    <p:anim calcmode="lin" valueType="num">
                                      <p:cBhvr>
                                        <p:cTn id="20" dur="1000" fill="hold"/>
                                        <p:tgtEl>
                                          <p:spTgt spid="129042"/>
                                        </p:tgtEl>
                                        <p:attrNameLst>
                                          <p:attrName>ppt_x</p:attrName>
                                        </p:attrNameLst>
                                      </p:cBhvr>
                                      <p:tavLst>
                                        <p:tav tm="0">
                                          <p:val>
                                            <p:strVal val="#ppt_x"/>
                                          </p:val>
                                        </p:tav>
                                        <p:tav tm="100000">
                                          <p:val>
                                            <p:strVal val="#ppt_x"/>
                                          </p:val>
                                        </p:tav>
                                      </p:tavLst>
                                    </p:anim>
                                    <p:anim calcmode="lin" valueType="num">
                                      <p:cBhvr>
                                        <p:cTn id="21" dur="900" decel="100000" fill="hold"/>
                                        <p:tgtEl>
                                          <p:spTgt spid="12904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9042"/>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29027">
                                            <p:txEl>
                                              <p:pRg st="5" end="5"/>
                                            </p:txEl>
                                          </p:spTgt>
                                        </p:tgtEl>
                                        <p:attrNameLst>
                                          <p:attrName>style.visibility</p:attrName>
                                        </p:attrNameLst>
                                      </p:cBhvr>
                                      <p:to>
                                        <p:strVal val="visible"/>
                                      </p:to>
                                    </p:set>
                                    <p:animEffect transition="in" filter="fade">
                                      <p:cBhvr>
                                        <p:cTn id="27" dur="1000"/>
                                        <p:tgtEl>
                                          <p:spTgt spid="129027">
                                            <p:txEl>
                                              <p:pRg st="5" end="5"/>
                                            </p:txEl>
                                          </p:spTgt>
                                        </p:tgtEl>
                                      </p:cBhvr>
                                    </p:animEffect>
                                    <p:anim calcmode="lin" valueType="num">
                                      <p:cBhvr>
                                        <p:cTn id="28" dur="10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9027">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9027">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29034"/>
                                        </p:tgtEl>
                                        <p:attrNameLst>
                                          <p:attrName>style.visibility</p:attrName>
                                        </p:attrNameLst>
                                      </p:cBhvr>
                                      <p:to>
                                        <p:strVal val="visible"/>
                                      </p:to>
                                    </p:set>
                                    <p:animEffect transition="in" filter="fade">
                                      <p:cBhvr>
                                        <p:cTn id="33" dur="1000"/>
                                        <p:tgtEl>
                                          <p:spTgt spid="129034"/>
                                        </p:tgtEl>
                                      </p:cBhvr>
                                    </p:animEffect>
                                    <p:anim calcmode="lin" valueType="num">
                                      <p:cBhvr>
                                        <p:cTn id="34" dur="1000" fill="hold"/>
                                        <p:tgtEl>
                                          <p:spTgt spid="129034"/>
                                        </p:tgtEl>
                                        <p:attrNameLst>
                                          <p:attrName>ppt_x</p:attrName>
                                        </p:attrNameLst>
                                      </p:cBhvr>
                                      <p:tavLst>
                                        <p:tav tm="0">
                                          <p:val>
                                            <p:strVal val="#ppt_x"/>
                                          </p:val>
                                        </p:tav>
                                        <p:tav tm="100000">
                                          <p:val>
                                            <p:strVal val="#ppt_x"/>
                                          </p:val>
                                        </p:tav>
                                      </p:tavLst>
                                    </p:anim>
                                    <p:anim calcmode="lin" valueType="num">
                                      <p:cBhvr>
                                        <p:cTn id="35" dur="900" decel="100000" fill="hold"/>
                                        <p:tgtEl>
                                          <p:spTgt spid="12903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9034"/>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043"/>
                                        </p:tgtEl>
                                        <p:attrNameLst>
                                          <p:attrName>style.visibility</p:attrName>
                                        </p:attrNameLst>
                                      </p:cBhvr>
                                      <p:to>
                                        <p:strVal val="visible"/>
                                      </p:to>
                                    </p:set>
                                    <p:animEffect transition="in" filter="fade">
                                      <p:cBhvr>
                                        <p:cTn id="39" dur="1000"/>
                                        <p:tgtEl>
                                          <p:spTgt spid="129043"/>
                                        </p:tgtEl>
                                      </p:cBhvr>
                                    </p:animEffect>
                                    <p:anim calcmode="lin" valueType="num">
                                      <p:cBhvr>
                                        <p:cTn id="40" dur="1000" fill="hold"/>
                                        <p:tgtEl>
                                          <p:spTgt spid="129043"/>
                                        </p:tgtEl>
                                        <p:attrNameLst>
                                          <p:attrName>ppt_x</p:attrName>
                                        </p:attrNameLst>
                                      </p:cBhvr>
                                      <p:tavLst>
                                        <p:tav tm="0">
                                          <p:val>
                                            <p:strVal val="#ppt_x"/>
                                          </p:val>
                                        </p:tav>
                                        <p:tav tm="100000">
                                          <p:val>
                                            <p:strVal val="#ppt_x"/>
                                          </p:val>
                                        </p:tav>
                                      </p:tavLst>
                                    </p:anim>
                                    <p:anim calcmode="lin" valueType="num">
                                      <p:cBhvr>
                                        <p:cTn id="41" dur="900" decel="100000" fill="hold"/>
                                        <p:tgtEl>
                                          <p:spTgt spid="12904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043"/>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29027">
                                            <p:txEl>
                                              <p:pRg st="8" end="8"/>
                                            </p:txEl>
                                          </p:spTgt>
                                        </p:tgtEl>
                                        <p:attrNameLst>
                                          <p:attrName>style.visibility</p:attrName>
                                        </p:attrNameLst>
                                      </p:cBhvr>
                                      <p:to>
                                        <p:strVal val="visible"/>
                                      </p:to>
                                    </p:set>
                                    <p:animEffect transition="in" filter="fade">
                                      <p:cBhvr>
                                        <p:cTn id="47" dur="1000"/>
                                        <p:tgtEl>
                                          <p:spTgt spid="129027">
                                            <p:txEl>
                                              <p:pRg st="8" end="8"/>
                                            </p:txEl>
                                          </p:spTgt>
                                        </p:tgtEl>
                                      </p:cBhvr>
                                    </p:animEffect>
                                    <p:anim calcmode="lin" valueType="num">
                                      <p:cBhvr>
                                        <p:cTn id="48" dur="1000" fill="hold"/>
                                        <p:tgtEl>
                                          <p:spTgt spid="129027">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29027">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9027">
                                            <p:txEl>
                                              <p:pRg st="8" end="8"/>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29035"/>
                                        </p:tgtEl>
                                        <p:attrNameLst>
                                          <p:attrName>style.visibility</p:attrName>
                                        </p:attrNameLst>
                                      </p:cBhvr>
                                      <p:to>
                                        <p:strVal val="visible"/>
                                      </p:to>
                                    </p:set>
                                    <p:animEffect transition="in" filter="fade">
                                      <p:cBhvr>
                                        <p:cTn id="53" dur="1000"/>
                                        <p:tgtEl>
                                          <p:spTgt spid="129035"/>
                                        </p:tgtEl>
                                      </p:cBhvr>
                                    </p:animEffect>
                                    <p:anim calcmode="lin" valueType="num">
                                      <p:cBhvr>
                                        <p:cTn id="54" dur="1000" fill="hold"/>
                                        <p:tgtEl>
                                          <p:spTgt spid="129035"/>
                                        </p:tgtEl>
                                        <p:attrNameLst>
                                          <p:attrName>ppt_x</p:attrName>
                                        </p:attrNameLst>
                                      </p:cBhvr>
                                      <p:tavLst>
                                        <p:tav tm="0">
                                          <p:val>
                                            <p:strVal val="#ppt_x"/>
                                          </p:val>
                                        </p:tav>
                                        <p:tav tm="100000">
                                          <p:val>
                                            <p:strVal val="#ppt_x"/>
                                          </p:val>
                                        </p:tav>
                                      </p:tavLst>
                                    </p:anim>
                                    <p:anim calcmode="lin" valueType="num">
                                      <p:cBhvr>
                                        <p:cTn id="55" dur="900" decel="100000" fill="hold"/>
                                        <p:tgtEl>
                                          <p:spTgt spid="129035"/>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9035"/>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29044"/>
                                        </p:tgtEl>
                                        <p:attrNameLst>
                                          <p:attrName>style.visibility</p:attrName>
                                        </p:attrNameLst>
                                      </p:cBhvr>
                                      <p:to>
                                        <p:strVal val="visible"/>
                                      </p:to>
                                    </p:set>
                                    <p:animEffect transition="in" filter="fade">
                                      <p:cBhvr>
                                        <p:cTn id="59" dur="1000"/>
                                        <p:tgtEl>
                                          <p:spTgt spid="129044"/>
                                        </p:tgtEl>
                                      </p:cBhvr>
                                    </p:animEffect>
                                    <p:anim calcmode="lin" valueType="num">
                                      <p:cBhvr>
                                        <p:cTn id="60" dur="1000" fill="hold"/>
                                        <p:tgtEl>
                                          <p:spTgt spid="129044"/>
                                        </p:tgtEl>
                                        <p:attrNameLst>
                                          <p:attrName>ppt_x</p:attrName>
                                        </p:attrNameLst>
                                      </p:cBhvr>
                                      <p:tavLst>
                                        <p:tav tm="0">
                                          <p:val>
                                            <p:strVal val="#ppt_x"/>
                                          </p:val>
                                        </p:tav>
                                        <p:tav tm="100000">
                                          <p:val>
                                            <p:strVal val="#ppt_x"/>
                                          </p:val>
                                        </p:tav>
                                      </p:tavLst>
                                    </p:anim>
                                    <p:anim calcmode="lin" valueType="num">
                                      <p:cBhvr>
                                        <p:cTn id="61" dur="900" decel="100000" fill="hold"/>
                                        <p:tgtEl>
                                          <p:spTgt spid="12904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29044"/>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129027">
                                            <p:txEl>
                                              <p:pRg st="10" end="10"/>
                                            </p:txEl>
                                          </p:spTgt>
                                        </p:tgtEl>
                                        <p:attrNameLst>
                                          <p:attrName>style.visibility</p:attrName>
                                        </p:attrNameLst>
                                      </p:cBhvr>
                                      <p:to>
                                        <p:strVal val="visible"/>
                                      </p:to>
                                    </p:set>
                                    <p:animEffect transition="in" filter="fade">
                                      <p:cBhvr>
                                        <p:cTn id="67" dur="1000"/>
                                        <p:tgtEl>
                                          <p:spTgt spid="129027">
                                            <p:txEl>
                                              <p:pRg st="10" end="10"/>
                                            </p:txEl>
                                          </p:spTgt>
                                        </p:tgtEl>
                                      </p:cBhvr>
                                    </p:animEffect>
                                    <p:anim calcmode="lin" valueType="num">
                                      <p:cBhvr>
                                        <p:cTn id="68" dur="1000" fill="hold"/>
                                        <p:tgtEl>
                                          <p:spTgt spid="129027">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129027">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29027">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29045"/>
                                        </p:tgtEl>
                                        <p:attrNameLst>
                                          <p:attrName>style.visibility</p:attrName>
                                        </p:attrNameLst>
                                      </p:cBhvr>
                                      <p:to>
                                        <p:strVal val="visible"/>
                                      </p:to>
                                    </p:set>
                                    <p:animEffect transition="in" filter="fade">
                                      <p:cBhvr>
                                        <p:cTn id="73" dur="1000"/>
                                        <p:tgtEl>
                                          <p:spTgt spid="129045"/>
                                        </p:tgtEl>
                                      </p:cBhvr>
                                    </p:animEffect>
                                    <p:anim calcmode="lin" valueType="num">
                                      <p:cBhvr>
                                        <p:cTn id="74" dur="1000" fill="hold"/>
                                        <p:tgtEl>
                                          <p:spTgt spid="129045"/>
                                        </p:tgtEl>
                                        <p:attrNameLst>
                                          <p:attrName>ppt_x</p:attrName>
                                        </p:attrNameLst>
                                      </p:cBhvr>
                                      <p:tavLst>
                                        <p:tav tm="0">
                                          <p:val>
                                            <p:strVal val="#ppt_x"/>
                                          </p:val>
                                        </p:tav>
                                        <p:tav tm="100000">
                                          <p:val>
                                            <p:strVal val="#ppt_x"/>
                                          </p:val>
                                        </p:tav>
                                      </p:tavLst>
                                    </p:anim>
                                    <p:anim calcmode="lin" valueType="num">
                                      <p:cBhvr>
                                        <p:cTn id="75" dur="900" decel="100000" fill="hold"/>
                                        <p:tgtEl>
                                          <p:spTgt spid="129045"/>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290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2" grpId="0"/>
      <p:bldP spid="129043" grpId="0"/>
      <p:bldP spid="129044" grpId="0"/>
      <p:bldP spid="1290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347472"/>
            <a:ext cx="8311896" cy="704088"/>
          </a:xfrm>
        </p:spPr>
        <p:txBody>
          <a:bodyPr/>
          <a:lstStyle/>
          <a:p>
            <a:r>
              <a:rPr lang="en-US" sz="2700" dirty="0"/>
              <a:t>Example 5 – </a:t>
            </a:r>
            <a:r>
              <a:rPr lang="en-US" sz="2700" i="1" dirty="0"/>
              <a:t>Expanding Logarithmic Expressions</a:t>
            </a:r>
          </a:p>
        </p:txBody>
      </p:sp>
      <p:sp>
        <p:nvSpPr>
          <p:cNvPr id="130051" name="Rectangle 3"/>
          <p:cNvSpPr>
            <a:spLocks noGrp="1" noChangeArrowheads="1"/>
          </p:cNvSpPr>
          <p:nvPr>
            <p:ph idx="1"/>
          </p:nvPr>
        </p:nvSpPr>
        <p:spPr/>
        <p:txBody>
          <a:bodyPr/>
          <a:lstStyle/>
          <a:p>
            <a:pPr marL="0" indent="0"/>
            <a:r>
              <a:rPr lang="en-US" b="1" dirty="0"/>
              <a:t>d</a:t>
            </a:r>
            <a:r>
              <a:rPr lang="en-US" b="1" dirty="0" smtClean="0"/>
              <a:t>.</a:t>
            </a:r>
            <a:r>
              <a:rPr lang="en-US" b="1" dirty="0"/>
              <a:t>	</a:t>
            </a:r>
            <a:endParaRPr lang="en-US" dirty="0"/>
          </a:p>
        </p:txBody>
      </p:sp>
      <p:pic>
        <p:nvPicPr>
          <p:cNvPr id="130068" name="Picture 20"/>
          <p:cNvPicPr>
            <a:picLocks noChangeAspect="1" noChangeArrowheads="1"/>
          </p:cNvPicPr>
          <p:nvPr/>
        </p:nvPicPr>
        <p:blipFill>
          <a:blip r:embed="rId3" cstate="print"/>
          <a:srcRect/>
          <a:stretch>
            <a:fillRect/>
          </a:stretch>
        </p:blipFill>
        <p:spPr bwMode="auto">
          <a:xfrm>
            <a:off x="889000" y="1295400"/>
            <a:ext cx="1709738" cy="795338"/>
          </a:xfrm>
          <a:prstGeom prst="rect">
            <a:avLst/>
          </a:prstGeom>
          <a:noFill/>
          <a:ln w="9525">
            <a:noFill/>
            <a:miter lim="800000"/>
            <a:headEnd/>
            <a:tailEnd/>
          </a:ln>
          <a:effectLst/>
        </p:spPr>
      </p:pic>
      <p:pic>
        <p:nvPicPr>
          <p:cNvPr id="130069" name="Picture 21"/>
          <p:cNvPicPr>
            <a:picLocks noChangeAspect="1" noChangeArrowheads="1"/>
          </p:cNvPicPr>
          <p:nvPr/>
        </p:nvPicPr>
        <p:blipFill>
          <a:blip r:embed="rId4" cstate="print"/>
          <a:srcRect/>
          <a:stretch>
            <a:fillRect/>
          </a:stretch>
        </p:blipFill>
        <p:spPr bwMode="auto">
          <a:xfrm>
            <a:off x="2619375" y="1452563"/>
            <a:ext cx="4003675" cy="447675"/>
          </a:xfrm>
          <a:prstGeom prst="rect">
            <a:avLst/>
          </a:prstGeom>
          <a:noFill/>
          <a:ln w="9525">
            <a:noFill/>
            <a:miter lim="800000"/>
            <a:headEnd/>
            <a:tailEnd/>
          </a:ln>
          <a:effectLst/>
        </p:spPr>
      </p:pic>
      <p:pic>
        <p:nvPicPr>
          <p:cNvPr id="130071" name="Picture 23"/>
          <p:cNvPicPr>
            <a:picLocks noChangeAspect="1" noChangeArrowheads="1"/>
          </p:cNvPicPr>
          <p:nvPr/>
        </p:nvPicPr>
        <p:blipFill>
          <a:blip r:embed="rId5" cstate="print"/>
          <a:srcRect/>
          <a:stretch>
            <a:fillRect/>
          </a:stretch>
        </p:blipFill>
        <p:spPr bwMode="auto">
          <a:xfrm>
            <a:off x="2624138" y="2366963"/>
            <a:ext cx="5008562" cy="457200"/>
          </a:xfrm>
          <a:prstGeom prst="rect">
            <a:avLst/>
          </a:prstGeom>
          <a:noFill/>
          <a:ln w="9525">
            <a:noFill/>
            <a:miter lim="800000"/>
            <a:headEnd/>
            <a:tailEnd/>
          </a:ln>
          <a:effectLst/>
        </p:spPr>
      </p:pic>
      <p:pic>
        <p:nvPicPr>
          <p:cNvPr id="130072" name="Picture 24"/>
          <p:cNvPicPr>
            <a:picLocks noChangeAspect="1" noChangeArrowheads="1"/>
          </p:cNvPicPr>
          <p:nvPr/>
        </p:nvPicPr>
        <p:blipFill>
          <a:blip r:embed="rId6" cstate="print"/>
          <a:srcRect/>
          <a:stretch>
            <a:fillRect/>
          </a:stretch>
        </p:blipFill>
        <p:spPr bwMode="auto">
          <a:xfrm>
            <a:off x="2638425" y="3421063"/>
            <a:ext cx="4799013" cy="401638"/>
          </a:xfrm>
          <a:prstGeom prst="rect">
            <a:avLst/>
          </a:prstGeom>
          <a:noFill/>
          <a:ln w="9525">
            <a:noFill/>
            <a:miter lim="800000"/>
            <a:headEnd/>
            <a:tailEnd/>
          </a:ln>
          <a:effectLst/>
        </p:spPr>
      </p:pic>
      <p:pic>
        <p:nvPicPr>
          <p:cNvPr id="130073" name="Picture 25"/>
          <p:cNvPicPr>
            <a:picLocks noChangeAspect="1" noChangeArrowheads="1"/>
          </p:cNvPicPr>
          <p:nvPr/>
        </p:nvPicPr>
        <p:blipFill>
          <a:blip r:embed="rId7" cstate="print"/>
          <a:srcRect/>
          <a:stretch>
            <a:fillRect/>
          </a:stretch>
        </p:blipFill>
        <p:spPr bwMode="auto">
          <a:xfrm>
            <a:off x="2693988" y="4300538"/>
            <a:ext cx="4643437" cy="676275"/>
          </a:xfrm>
          <a:prstGeom prst="rect">
            <a:avLst/>
          </a:prstGeom>
          <a:noFill/>
          <a:ln w="9525">
            <a:noFill/>
            <a:miter lim="800000"/>
            <a:headEnd/>
            <a:tailEnd/>
          </a:ln>
          <a:effectLst/>
        </p:spPr>
      </p:pic>
      <p:sp>
        <p:nvSpPr>
          <p:cNvPr id="130074" name="Text Box 26"/>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rgbClr val="FFFFFF"/>
                </a:solidFill>
              </a:rPr>
              <a:t>cont’d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0071"/>
                                        </p:tgtEl>
                                        <p:attrNameLst>
                                          <p:attrName>style.visibility</p:attrName>
                                        </p:attrNameLst>
                                      </p:cBhvr>
                                      <p:to>
                                        <p:strVal val="visible"/>
                                      </p:to>
                                    </p:set>
                                    <p:animEffect transition="in" filter="fade">
                                      <p:cBhvr>
                                        <p:cTn id="7" dur="1000"/>
                                        <p:tgtEl>
                                          <p:spTgt spid="130071"/>
                                        </p:tgtEl>
                                      </p:cBhvr>
                                    </p:animEffect>
                                    <p:anim calcmode="lin" valueType="num">
                                      <p:cBhvr>
                                        <p:cTn id="8" dur="1000" fill="hold"/>
                                        <p:tgtEl>
                                          <p:spTgt spid="130071"/>
                                        </p:tgtEl>
                                        <p:attrNameLst>
                                          <p:attrName>ppt_x</p:attrName>
                                        </p:attrNameLst>
                                      </p:cBhvr>
                                      <p:tavLst>
                                        <p:tav tm="0">
                                          <p:val>
                                            <p:strVal val="#ppt_x"/>
                                          </p:val>
                                        </p:tav>
                                        <p:tav tm="100000">
                                          <p:val>
                                            <p:strVal val="#ppt_x"/>
                                          </p:val>
                                        </p:tav>
                                      </p:tavLst>
                                    </p:anim>
                                    <p:anim calcmode="lin" valueType="num">
                                      <p:cBhvr>
                                        <p:cTn id="9" dur="900" decel="100000" fill="hold"/>
                                        <p:tgtEl>
                                          <p:spTgt spid="1300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007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30072"/>
                                        </p:tgtEl>
                                        <p:attrNameLst>
                                          <p:attrName>style.visibility</p:attrName>
                                        </p:attrNameLst>
                                      </p:cBhvr>
                                      <p:to>
                                        <p:strVal val="visible"/>
                                      </p:to>
                                    </p:set>
                                    <p:animEffect transition="in" filter="fade">
                                      <p:cBhvr>
                                        <p:cTn id="15" dur="1000"/>
                                        <p:tgtEl>
                                          <p:spTgt spid="130072"/>
                                        </p:tgtEl>
                                      </p:cBhvr>
                                    </p:animEffect>
                                    <p:anim calcmode="lin" valueType="num">
                                      <p:cBhvr>
                                        <p:cTn id="16" dur="1000" fill="hold"/>
                                        <p:tgtEl>
                                          <p:spTgt spid="130072"/>
                                        </p:tgtEl>
                                        <p:attrNameLst>
                                          <p:attrName>ppt_x</p:attrName>
                                        </p:attrNameLst>
                                      </p:cBhvr>
                                      <p:tavLst>
                                        <p:tav tm="0">
                                          <p:val>
                                            <p:strVal val="#ppt_x"/>
                                          </p:val>
                                        </p:tav>
                                        <p:tav tm="100000">
                                          <p:val>
                                            <p:strVal val="#ppt_x"/>
                                          </p:val>
                                        </p:tav>
                                      </p:tavLst>
                                    </p:anim>
                                    <p:anim calcmode="lin" valueType="num">
                                      <p:cBhvr>
                                        <p:cTn id="17" dur="900" decel="100000" fill="hold"/>
                                        <p:tgtEl>
                                          <p:spTgt spid="13007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007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30073"/>
                                        </p:tgtEl>
                                        <p:attrNameLst>
                                          <p:attrName>style.visibility</p:attrName>
                                        </p:attrNameLst>
                                      </p:cBhvr>
                                      <p:to>
                                        <p:strVal val="visible"/>
                                      </p:to>
                                    </p:set>
                                    <p:animEffect transition="in" filter="fade">
                                      <p:cBhvr>
                                        <p:cTn id="23" dur="1000"/>
                                        <p:tgtEl>
                                          <p:spTgt spid="130073"/>
                                        </p:tgtEl>
                                      </p:cBhvr>
                                    </p:animEffect>
                                    <p:anim calcmode="lin" valueType="num">
                                      <p:cBhvr>
                                        <p:cTn id="24" dur="1000" fill="hold"/>
                                        <p:tgtEl>
                                          <p:spTgt spid="130073"/>
                                        </p:tgtEl>
                                        <p:attrNameLst>
                                          <p:attrName>ppt_x</p:attrName>
                                        </p:attrNameLst>
                                      </p:cBhvr>
                                      <p:tavLst>
                                        <p:tav tm="0">
                                          <p:val>
                                            <p:strVal val="#ppt_x"/>
                                          </p:val>
                                        </p:tav>
                                        <p:tav tm="100000">
                                          <p:val>
                                            <p:strVal val="#ppt_x"/>
                                          </p:val>
                                        </p:tav>
                                      </p:tavLst>
                                    </p:anim>
                                    <p:anim calcmode="lin" valueType="num">
                                      <p:cBhvr>
                                        <p:cTn id="25" dur="900" decel="100000" fill="hold"/>
                                        <p:tgtEl>
                                          <p:spTgt spid="13007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007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idx="1"/>
          </p:nvPr>
        </p:nvSpPr>
        <p:spPr/>
        <p:txBody>
          <a:bodyPr/>
          <a:lstStyle/>
          <a:p>
            <a:pPr marL="0" indent="0"/>
            <a:r>
              <a:rPr lang="en-US" dirty="0"/>
              <a:t>When using the properties of logarithms to rewrite logarithmic functions, you must check to see whether the domain of the rewritten function is the same as the domain of the original function. </a:t>
            </a:r>
          </a:p>
          <a:p>
            <a:pPr marL="0" indent="0"/>
            <a:endParaRPr lang="en-US" dirty="0"/>
          </a:p>
          <a:p>
            <a:pPr marL="0" indent="0"/>
            <a:r>
              <a:rPr lang="en-US" dirty="0"/>
              <a:t>For instance, the domain of </a:t>
            </a:r>
            <a:r>
              <a:rPr lang="en-US" i="1" dirty="0"/>
              <a:t>f</a:t>
            </a:r>
            <a:r>
              <a:rPr lang="en-US" sz="400" i="1" dirty="0"/>
              <a:t> </a:t>
            </a:r>
            <a:r>
              <a:rPr lang="en-US" dirty="0"/>
              <a:t>(</a:t>
            </a:r>
            <a:r>
              <a:rPr lang="en-US" i="1" dirty="0"/>
              <a:t>x</a:t>
            </a:r>
            <a:r>
              <a:rPr lang="en-US" dirty="0"/>
              <a:t>) = ln </a:t>
            </a:r>
            <a:r>
              <a:rPr lang="en-US" i="1" dirty="0"/>
              <a:t>x</a:t>
            </a:r>
            <a:r>
              <a:rPr lang="en-US" baseline="30000" dirty="0"/>
              <a:t>2</a:t>
            </a:r>
            <a:r>
              <a:rPr lang="en-US" dirty="0"/>
              <a:t> is all real numbers except </a:t>
            </a:r>
            <a:r>
              <a:rPr lang="en-US" i="1" dirty="0"/>
              <a:t>x</a:t>
            </a:r>
            <a:r>
              <a:rPr lang="en-US" dirty="0"/>
              <a:t> = 0, and the domain of </a:t>
            </a:r>
            <a:r>
              <a:rPr lang="en-US" i="1" dirty="0"/>
              <a:t>g</a:t>
            </a:r>
            <a:r>
              <a:rPr lang="en-US" dirty="0"/>
              <a:t>(</a:t>
            </a:r>
            <a:r>
              <a:rPr lang="en-US" i="1" dirty="0"/>
              <a:t>x</a:t>
            </a:r>
            <a:r>
              <a:rPr lang="en-US" dirty="0"/>
              <a:t>) = 2 ln </a:t>
            </a:r>
            <a:r>
              <a:rPr lang="en-US" i="1" dirty="0"/>
              <a:t>x</a:t>
            </a:r>
            <a:r>
              <a:rPr lang="en-US" dirty="0"/>
              <a:t> is all positive real numbers.</a:t>
            </a:r>
          </a:p>
        </p:txBody>
      </p:sp>
      <p:sp>
        <p:nvSpPr>
          <p:cNvPr id="5" name="Rectangle 2"/>
          <p:cNvSpPr>
            <a:spLocks noGrp="1" noChangeArrowheads="1"/>
          </p:cNvSpPr>
          <p:nvPr>
            <p:ph type="title"/>
          </p:nvPr>
        </p:nvSpPr>
        <p:spPr>
          <a:xfrm>
            <a:off x="457200" y="347472"/>
            <a:ext cx="8311896" cy="704088"/>
          </a:xfrm>
        </p:spPr>
        <p:txBody>
          <a:bodyPr/>
          <a:lstStyle/>
          <a:p>
            <a:r>
              <a:rPr lang="en-US" dirty="0"/>
              <a:t>The Natural Logarithmic Function</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455612" y="349249"/>
            <a:ext cx="8311896" cy="704088"/>
          </a:xfrm>
          <a:prstGeom prst="rect">
            <a:avLst/>
          </a:prstGeom>
          <a:noFill/>
          <a:ln w="9525">
            <a:noFill/>
            <a:miter lim="800000"/>
            <a:headEnd/>
            <a:tailEnd/>
          </a:ln>
        </p:spPr>
        <p:txBody>
          <a:bodyPr/>
          <a:lstStyle/>
          <a:p>
            <a:pPr eaLnBrk="0" hangingPunct="0">
              <a:spcBef>
                <a:spcPct val="50000"/>
              </a:spcBef>
            </a:pPr>
            <a:r>
              <a:rPr lang="en-US" sz="4000" dirty="0">
                <a:solidFill>
                  <a:srgbClr val="FFFFFF"/>
                </a:solidFill>
              </a:rPr>
              <a:t>Objectives</a:t>
            </a:r>
          </a:p>
        </p:txBody>
      </p:sp>
      <p:sp>
        <p:nvSpPr>
          <p:cNvPr id="6147" name="Rectangle 15"/>
          <p:cNvSpPr>
            <a:spLocks noGrp="1" noChangeArrowheads="1"/>
          </p:cNvSpPr>
          <p:nvPr>
            <p:ph idx="1"/>
          </p:nvPr>
        </p:nvSpPr>
        <p:spPr/>
        <p:txBody>
          <a:bodyPr/>
          <a:lstStyle/>
          <a:p>
            <a:pPr marL="457200" indent="-457200">
              <a:buClr>
                <a:srgbClr val="0074BC"/>
              </a:buClr>
              <a:buSzPct val="90000"/>
              <a:buFont typeface="Webdings" pitchFamily="18" charset="2"/>
              <a:buChar char=""/>
            </a:pPr>
            <a:r>
              <a:rPr lang="en-US" sz="2800" dirty="0"/>
              <a:t>Develop and use properties of exponential functions.</a:t>
            </a:r>
          </a:p>
          <a:p>
            <a:pPr marL="457200" indent="-457200">
              <a:buClr>
                <a:srgbClr val="0074BC"/>
              </a:buClr>
              <a:buSzPct val="90000"/>
              <a:buFont typeface="Webdings" pitchFamily="18" charset="2"/>
              <a:buChar char=""/>
            </a:pPr>
            <a:endParaRPr lang="en-US" sz="2800" dirty="0"/>
          </a:p>
          <a:p>
            <a:pPr marL="457200" indent="-457200">
              <a:buClr>
                <a:srgbClr val="0074BC"/>
              </a:buClr>
              <a:buSzPct val="90000"/>
              <a:buFont typeface="Webdings" pitchFamily="18" charset="2"/>
              <a:buChar char=""/>
            </a:pPr>
            <a:r>
              <a:rPr lang="en-US" sz="2800" dirty="0"/>
              <a:t>Understand the definition of the number </a:t>
            </a:r>
            <a:r>
              <a:rPr lang="en-US" sz="2800" i="1" dirty="0"/>
              <a:t>e</a:t>
            </a:r>
            <a:r>
              <a:rPr lang="en-US" sz="2800" dirty="0"/>
              <a:t>.</a:t>
            </a:r>
          </a:p>
          <a:p>
            <a:pPr marL="457200" indent="-457200">
              <a:buClr>
                <a:srgbClr val="0074BC"/>
              </a:buClr>
              <a:buSzPct val="90000"/>
              <a:buFont typeface="Webdings" pitchFamily="18" charset="2"/>
              <a:buChar char=""/>
            </a:pPr>
            <a:endParaRPr lang="en-US" sz="2800" dirty="0"/>
          </a:p>
          <a:p>
            <a:pPr marL="457200" indent="-457200">
              <a:buClr>
                <a:srgbClr val="0074BC"/>
              </a:buClr>
              <a:buSzPct val="90000"/>
              <a:buFont typeface="Webdings" pitchFamily="18" charset="2"/>
              <a:buChar char=""/>
            </a:pPr>
            <a:r>
              <a:rPr lang="en-US" sz="2800" dirty="0"/>
              <a:t>Understand the definition of the natural logarithmic function, and develop and use properties of the natural logarithmic function.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Exponential Functions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Grp="1" noChangeArrowheads="1"/>
          </p:cNvSpPr>
          <p:nvPr>
            <p:ph type="title"/>
          </p:nvPr>
        </p:nvSpPr>
        <p:spPr>
          <a:xfrm>
            <a:off x="457200" y="347472"/>
            <a:ext cx="8311896" cy="704088"/>
          </a:xfrm>
        </p:spPr>
        <p:txBody>
          <a:bodyPr/>
          <a:lstStyle/>
          <a:p>
            <a:r>
              <a:rPr lang="en-US" dirty="0"/>
              <a:t>Exponential Functions</a:t>
            </a:r>
          </a:p>
        </p:txBody>
      </p:sp>
      <p:sp>
        <p:nvSpPr>
          <p:cNvPr id="80898" name="Rectangle 2"/>
          <p:cNvSpPr>
            <a:spLocks noGrp="1" noChangeArrowheads="1"/>
          </p:cNvSpPr>
          <p:nvPr>
            <p:ph idx="1"/>
          </p:nvPr>
        </p:nvSpPr>
        <p:spPr/>
        <p:txBody>
          <a:bodyPr/>
          <a:lstStyle/>
          <a:p>
            <a:pPr marL="0" indent="0"/>
            <a:r>
              <a:rPr lang="en-US" dirty="0"/>
              <a:t>An </a:t>
            </a:r>
            <a:r>
              <a:rPr lang="en-US" b="1" dirty="0"/>
              <a:t>exponential function </a:t>
            </a:r>
            <a:r>
              <a:rPr lang="en-US" dirty="0"/>
              <a:t>involves a constant raised to a power, such as </a:t>
            </a:r>
            <a:r>
              <a:rPr lang="en-US" i="1" dirty="0"/>
              <a:t>f</a:t>
            </a:r>
            <a:r>
              <a:rPr lang="en-US" sz="400" i="1" dirty="0"/>
              <a:t> </a:t>
            </a:r>
            <a:r>
              <a:rPr lang="en-US" dirty="0"/>
              <a:t>(</a:t>
            </a:r>
            <a:r>
              <a:rPr lang="en-US" i="1" dirty="0"/>
              <a:t>x</a:t>
            </a:r>
            <a:r>
              <a:rPr lang="en-US" dirty="0"/>
              <a:t>) = 2</a:t>
            </a:r>
            <a:r>
              <a:rPr lang="en-US" i="1" baseline="30000" dirty="0"/>
              <a:t>x</a:t>
            </a:r>
            <a:r>
              <a:rPr lang="en-US" dirty="0"/>
              <a:t>. You already know how to evaluate 2</a:t>
            </a:r>
            <a:r>
              <a:rPr lang="en-US" i="1" baseline="30000" dirty="0"/>
              <a:t>x</a:t>
            </a:r>
            <a:r>
              <a:rPr lang="en-US" dirty="0"/>
              <a:t> for </a:t>
            </a:r>
            <a:r>
              <a:rPr lang="en-US" i="1" dirty="0"/>
              <a:t>rational </a:t>
            </a:r>
            <a:r>
              <a:rPr lang="en-US" dirty="0"/>
              <a:t>values of </a:t>
            </a:r>
            <a:r>
              <a:rPr lang="en-US" i="1" dirty="0"/>
              <a:t>x</a:t>
            </a:r>
            <a:r>
              <a:rPr lang="en-US" dirty="0"/>
              <a:t>. For instance,</a:t>
            </a:r>
          </a:p>
          <a:p>
            <a:pPr marL="0" indent="0"/>
            <a:endParaRPr lang="en-US" dirty="0"/>
          </a:p>
          <a:p>
            <a:pPr marL="0" indent="0"/>
            <a:endParaRPr lang="en-US" dirty="0"/>
          </a:p>
          <a:p>
            <a:pPr marL="0" indent="0"/>
            <a:endParaRPr lang="en-US" dirty="0" smtClean="0"/>
          </a:p>
          <a:p>
            <a:pPr marL="0" indent="0"/>
            <a:r>
              <a:rPr lang="en-US" dirty="0" smtClean="0"/>
              <a:t>For </a:t>
            </a:r>
            <a:r>
              <a:rPr lang="en-US" i="1" dirty="0"/>
              <a:t>irrational </a:t>
            </a:r>
            <a:r>
              <a:rPr lang="en-US" dirty="0"/>
              <a:t>values of </a:t>
            </a:r>
            <a:r>
              <a:rPr lang="en-US" i="1" dirty="0"/>
              <a:t>x</a:t>
            </a:r>
            <a:r>
              <a:rPr lang="en-US" dirty="0"/>
              <a:t>, you can define 2</a:t>
            </a:r>
            <a:r>
              <a:rPr lang="en-US" i="1" baseline="30000" dirty="0"/>
              <a:t>x</a:t>
            </a:r>
            <a:r>
              <a:rPr lang="en-US" dirty="0"/>
              <a:t> by considering a sequence of rational numbers that approach </a:t>
            </a:r>
            <a:r>
              <a:rPr lang="en-US" i="1" dirty="0"/>
              <a:t>x</a:t>
            </a:r>
            <a:r>
              <a:rPr lang="en-US" dirty="0"/>
              <a:t>. </a:t>
            </a:r>
          </a:p>
          <a:p>
            <a:pPr marL="0" indent="0"/>
            <a:endParaRPr lang="en-US" dirty="0"/>
          </a:p>
        </p:txBody>
      </p:sp>
      <p:pic>
        <p:nvPicPr>
          <p:cNvPr id="80901" name="Picture 5"/>
          <p:cNvPicPr>
            <a:picLocks noChangeAspect="1" noChangeArrowheads="1"/>
          </p:cNvPicPr>
          <p:nvPr/>
        </p:nvPicPr>
        <p:blipFill>
          <a:blip r:embed="rId3" cstate="print"/>
          <a:srcRect/>
          <a:stretch>
            <a:fillRect/>
          </a:stretch>
        </p:blipFill>
        <p:spPr bwMode="auto">
          <a:xfrm>
            <a:off x="609600" y="2816225"/>
            <a:ext cx="7907338" cy="841375"/>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p:txBody>
          <a:bodyPr/>
          <a:lstStyle/>
          <a:p>
            <a:r>
              <a:rPr lang="en-US" dirty="0" smtClean="0"/>
              <a:t>To define the number        note that</a:t>
            </a:r>
          </a:p>
          <a:p>
            <a:pPr marL="0" indent="0"/>
            <a:endParaRPr lang="en-US" dirty="0" smtClean="0"/>
          </a:p>
          <a:p>
            <a:endParaRPr lang="en-US" sz="1200" dirty="0" smtClean="0"/>
          </a:p>
          <a:p>
            <a:r>
              <a:rPr lang="en-US" dirty="0" smtClean="0"/>
              <a:t>and consider the numbers below (which </a:t>
            </a:r>
            <a:r>
              <a:rPr lang="en-US" dirty="0"/>
              <a:t>are of the form 2</a:t>
            </a:r>
            <a:r>
              <a:rPr lang="en-US" i="1" baseline="30000" dirty="0"/>
              <a:t>r</a:t>
            </a:r>
            <a:r>
              <a:rPr lang="en-US" dirty="0"/>
              <a:t>, where </a:t>
            </a:r>
            <a:r>
              <a:rPr lang="en-US" i="1" dirty="0"/>
              <a:t>r</a:t>
            </a:r>
            <a:r>
              <a:rPr lang="en-US" dirty="0"/>
              <a:t> is rational</a:t>
            </a:r>
            <a:r>
              <a:rPr lang="en-US" dirty="0" smtClean="0"/>
              <a:t>).</a:t>
            </a:r>
            <a:endParaRPr lang="en-US" sz="2800" dirty="0"/>
          </a:p>
        </p:txBody>
      </p:sp>
      <p:pic>
        <p:nvPicPr>
          <p:cNvPr id="81926" name="Picture 6"/>
          <p:cNvPicPr>
            <a:picLocks noChangeAspect="1" noChangeArrowheads="1"/>
          </p:cNvPicPr>
          <p:nvPr/>
        </p:nvPicPr>
        <p:blipFill>
          <a:blip r:embed="rId3" cstate="print"/>
          <a:srcRect/>
          <a:stretch>
            <a:fillRect/>
          </a:stretch>
        </p:blipFill>
        <p:spPr bwMode="auto">
          <a:xfrm>
            <a:off x="2895600" y="2057400"/>
            <a:ext cx="2614613" cy="338138"/>
          </a:xfrm>
          <a:prstGeom prst="rect">
            <a:avLst/>
          </a:prstGeom>
          <a:noFill/>
          <a:ln w="9525">
            <a:noFill/>
            <a:miter lim="800000"/>
            <a:headEnd/>
            <a:tailEnd/>
          </a:ln>
          <a:effectLst/>
        </p:spPr>
      </p:pic>
      <p:pic>
        <p:nvPicPr>
          <p:cNvPr id="81927" name="Picture 7"/>
          <p:cNvPicPr>
            <a:picLocks noChangeAspect="1" noChangeArrowheads="1"/>
          </p:cNvPicPr>
          <p:nvPr/>
        </p:nvPicPr>
        <p:blipFill>
          <a:blip r:embed="rId4" cstate="print"/>
          <a:srcRect/>
          <a:stretch>
            <a:fillRect/>
          </a:stretch>
        </p:blipFill>
        <p:spPr bwMode="auto">
          <a:xfrm>
            <a:off x="825500" y="3505200"/>
            <a:ext cx="7175500" cy="28987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3505200" y="1524000"/>
            <a:ext cx="552450" cy="352425"/>
          </a:xfrm>
          <a:prstGeom prst="rect">
            <a:avLst/>
          </a:prstGeom>
          <a:noFill/>
          <a:ln w="9525">
            <a:noFill/>
            <a:miter lim="800000"/>
            <a:headEnd/>
            <a:tailEnd/>
          </a:ln>
          <a:effectLst/>
        </p:spPr>
      </p:pic>
      <p:sp>
        <p:nvSpPr>
          <p:cNvPr id="8" name="Rectangle 7"/>
          <p:cNvSpPr>
            <a:spLocks noGrp="1" noChangeArrowheads="1"/>
          </p:cNvSpPr>
          <p:nvPr>
            <p:ph type="title"/>
          </p:nvPr>
        </p:nvSpPr>
        <p:spPr>
          <a:xfrm>
            <a:off x="457200" y="347472"/>
            <a:ext cx="8311896" cy="704088"/>
          </a:xfrm>
        </p:spPr>
        <p:txBody>
          <a:bodyPr/>
          <a:lstStyle/>
          <a:p>
            <a:r>
              <a:rPr lang="en-US" dirty="0"/>
              <a:t>Exponential Functions</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p:txBody>
          <a:bodyPr/>
          <a:lstStyle/>
          <a:p>
            <a:pPr marL="0" indent="0"/>
            <a:r>
              <a:rPr lang="en-US" dirty="0" smtClean="0"/>
              <a:t>From </a:t>
            </a:r>
            <a:r>
              <a:rPr lang="en-US" dirty="0"/>
              <a:t>these calculations, it seems reasonable to </a:t>
            </a:r>
            <a:r>
              <a:rPr lang="en-US" dirty="0" smtClean="0"/>
              <a:t>conclude</a:t>
            </a:r>
            <a:br>
              <a:rPr lang="en-US" dirty="0" smtClean="0"/>
            </a:br>
            <a:r>
              <a:rPr lang="en-US" dirty="0" smtClean="0"/>
              <a:t>that</a:t>
            </a:r>
          </a:p>
          <a:p>
            <a:pPr marL="0" indent="0"/>
            <a:endParaRPr lang="en-US" dirty="0" smtClean="0"/>
          </a:p>
          <a:p>
            <a:r>
              <a:rPr lang="en-US" dirty="0" smtClean="0"/>
              <a:t>In practice, you can use a calculator to approximate</a:t>
            </a:r>
          </a:p>
          <a:p>
            <a:r>
              <a:rPr lang="en-US" dirty="0" smtClean="0"/>
              <a:t>numbers such as</a:t>
            </a:r>
          </a:p>
          <a:p>
            <a:endParaRPr lang="en-US" dirty="0" smtClean="0"/>
          </a:p>
          <a:p>
            <a:r>
              <a:rPr lang="en-US" dirty="0" smtClean="0"/>
              <a:t>In general, you can use any positive base </a:t>
            </a:r>
            <a:r>
              <a:rPr lang="en-US" i="1" dirty="0" smtClean="0"/>
              <a:t>a</a:t>
            </a:r>
            <a:r>
              <a:rPr lang="en-US" dirty="0" smtClean="0"/>
              <a:t>, </a:t>
            </a:r>
            <a:r>
              <a:rPr lang="en-US" i="1" dirty="0" smtClean="0"/>
              <a:t>a</a:t>
            </a:r>
            <a:r>
              <a:rPr lang="en-US" dirty="0" smtClean="0"/>
              <a:t> </a:t>
            </a:r>
            <a:r>
              <a:rPr lang="en-US" b="1" dirty="0" smtClean="0">
                <a:sym typeface="Symbol" pitchFamily="18" charset="2"/>
              </a:rPr>
              <a:t></a:t>
            </a:r>
            <a:r>
              <a:rPr lang="en-US" dirty="0" smtClean="0"/>
              <a:t> 1, to define an exponential function. So, the exponential function</a:t>
            </a:r>
          </a:p>
          <a:p>
            <a:r>
              <a:rPr lang="en-US" dirty="0" smtClean="0"/>
              <a:t>with base </a:t>
            </a:r>
            <a:r>
              <a:rPr lang="en-US" i="1" dirty="0" smtClean="0"/>
              <a:t>a </a:t>
            </a:r>
            <a:r>
              <a:rPr lang="en-US" dirty="0" smtClean="0"/>
              <a:t>is written as </a:t>
            </a:r>
            <a:r>
              <a:rPr lang="en-US" i="1" dirty="0" smtClean="0"/>
              <a:t>f</a:t>
            </a:r>
            <a:r>
              <a:rPr lang="en-US" sz="400" i="1" dirty="0" smtClean="0"/>
              <a:t> </a:t>
            </a:r>
            <a:r>
              <a:rPr lang="en-US" dirty="0" smtClean="0"/>
              <a:t>(</a:t>
            </a:r>
            <a:r>
              <a:rPr lang="en-US" i="1" dirty="0" smtClean="0"/>
              <a:t>x</a:t>
            </a:r>
            <a:r>
              <a:rPr lang="en-US" dirty="0" smtClean="0"/>
              <a:t>) = </a:t>
            </a:r>
            <a:r>
              <a:rPr lang="en-US" i="1" dirty="0" smtClean="0"/>
              <a:t>a</a:t>
            </a:r>
            <a:r>
              <a:rPr lang="en-US" i="1" baseline="30000" dirty="0" smtClean="0"/>
              <a:t>x</a:t>
            </a:r>
            <a:r>
              <a:rPr lang="en-US" dirty="0" smtClean="0"/>
              <a:t>. </a:t>
            </a:r>
          </a:p>
          <a:p>
            <a:endParaRPr lang="en-US" sz="1200" dirty="0" smtClean="0"/>
          </a:p>
          <a:p>
            <a:r>
              <a:rPr lang="en-US" dirty="0" smtClean="0"/>
              <a:t>Exponential functions, even those with irrational values of </a:t>
            </a:r>
            <a:r>
              <a:rPr lang="en-US" i="1" dirty="0" smtClean="0"/>
              <a:t>x</a:t>
            </a:r>
            <a:r>
              <a:rPr lang="en-US" dirty="0" smtClean="0"/>
              <a:t>, obey the familiar properties of exponents.</a:t>
            </a:r>
            <a:endParaRPr lang="en-US" dirty="0"/>
          </a:p>
        </p:txBody>
      </p:sp>
      <p:pic>
        <p:nvPicPr>
          <p:cNvPr id="81928" name="Picture 8"/>
          <p:cNvPicPr>
            <a:picLocks noChangeAspect="1" noChangeArrowheads="1"/>
          </p:cNvPicPr>
          <p:nvPr/>
        </p:nvPicPr>
        <p:blipFill>
          <a:blip r:embed="rId3" cstate="print"/>
          <a:srcRect/>
          <a:stretch>
            <a:fillRect/>
          </a:stretch>
        </p:blipFill>
        <p:spPr bwMode="auto">
          <a:xfrm>
            <a:off x="3152775" y="2133600"/>
            <a:ext cx="2028825" cy="3746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2910114" y="3200400"/>
            <a:ext cx="557213" cy="328613"/>
          </a:xfrm>
          <a:prstGeom prst="rect">
            <a:avLst/>
          </a:prstGeom>
          <a:noFill/>
          <a:ln w="9525">
            <a:noFill/>
            <a:miter lim="800000"/>
            <a:headEnd/>
            <a:tailEnd/>
          </a:ln>
          <a:effectLst/>
        </p:spPr>
      </p:pic>
      <p:sp>
        <p:nvSpPr>
          <p:cNvPr id="7" name="Rectangle 7"/>
          <p:cNvSpPr>
            <a:spLocks noGrp="1" noChangeArrowheads="1"/>
          </p:cNvSpPr>
          <p:nvPr>
            <p:ph type="title"/>
          </p:nvPr>
        </p:nvSpPr>
        <p:spPr>
          <a:xfrm>
            <a:off x="457200" y="347472"/>
            <a:ext cx="8311896" cy="704088"/>
          </a:xfrm>
        </p:spPr>
        <p:txBody>
          <a:bodyPr/>
          <a:lstStyle/>
          <a:p>
            <a:r>
              <a:rPr lang="en-US" dirty="0"/>
              <a:t>Exponential Functions</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xfrm>
            <a:off x="457200" y="347472"/>
            <a:ext cx="8311896" cy="704088"/>
          </a:xfrm>
        </p:spPr>
        <p:txBody>
          <a:bodyPr/>
          <a:lstStyle/>
          <a:p>
            <a:r>
              <a:rPr lang="en-US" dirty="0"/>
              <a:t>Exponential Functions</a:t>
            </a:r>
          </a:p>
        </p:txBody>
      </p:sp>
      <p:pic>
        <p:nvPicPr>
          <p:cNvPr id="2" name="Picture 1"/>
          <p:cNvPicPr>
            <a:picLocks noChangeAspect="1"/>
          </p:cNvPicPr>
          <p:nvPr/>
        </p:nvPicPr>
        <p:blipFill>
          <a:blip r:embed="rId3" cstate="print"/>
          <a:stretch>
            <a:fillRect/>
          </a:stretch>
        </p:blipFill>
        <p:spPr>
          <a:xfrm>
            <a:off x="532435" y="1600200"/>
            <a:ext cx="8161426" cy="2132156"/>
          </a:xfrm>
          <a:prstGeom prst="rect">
            <a:avLst/>
          </a:prstGeom>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p:txBody>
          <a:bodyPr/>
          <a:lstStyle/>
          <a:p>
            <a:pPr marL="0" indent="0"/>
            <a:r>
              <a:rPr lang="en-US" dirty="0"/>
              <a:t>Sketch the graphs of the functions</a:t>
            </a:r>
          </a:p>
          <a:p>
            <a:pPr marL="0" indent="0"/>
            <a:endParaRPr lang="en-US" sz="900" i="1" dirty="0"/>
          </a:p>
          <a:p>
            <a:pPr marL="0" indent="0"/>
            <a:r>
              <a:rPr lang="en-US" i="1" dirty="0"/>
              <a:t>f</a:t>
            </a:r>
            <a:r>
              <a:rPr lang="en-US" sz="400" i="1" dirty="0"/>
              <a:t> </a:t>
            </a:r>
            <a:r>
              <a:rPr lang="en-US" dirty="0"/>
              <a:t>(</a:t>
            </a:r>
            <a:r>
              <a:rPr lang="en-US" i="1" dirty="0"/>
              <a:t>x</a:t>
            </a:r>
            <a:r>
              <a:rPr lang="en-US" dirty="0"/>
              <a:t>) = 2</a:t>
            </a:r>
            <a:r>
              <a:rPr lang="en-US" i="1" baseline="30000" dirty="0"/>
              <a:t>x</a:t>
            </a:r>
            <a:r>
              <a:rPr lang="en-US" dirty="0"/>
              <a:t>,</a:t>
            </a:r>
            <a:r>
              <a:rPr lang="en-US" i="1" baseline="30000" dirty="0"/>
              <a:t>	</a:t>
            </a:r>
            <a:r>
              <a:rPr lang="en-US" i="1" dirty="0"/>
              <a:t> g</a:t>
            </a:r>
            <a:r>
              <a:rPr lang="en-US" dirty="0"/>
              <a:t>(</a:t>
            </a:r>
            <a:r>
              <a:rPr lang="en-US" i="1" dirty="0"/>
              <a:t>x</a:t>
            </a:r>
            <a:r>
              <a:rPr lang="en-US" dirty="0"/>
              <a:t>) =       = 2</a:t>
            </a:r>
            <a:r>
              <a:rPr lang="en-US" baseline="30000" dirty="0"/>
              <a:t>–</a:t>
            </a:r>
            <a:r>
              <a:rPr lang="en-US" i="1" baseline="30000" dirty="0"/>
              <a:t>x</a:t>
            </a:r>
            <a:r>
              <a:rPr lang="en-US" dirty="0"/>
              <a:t>,       and       </a:t>
            </a:r>
            <a:r>
              <a:rPr lang="en-US" i="1" dirty="0"/>
              <a:t>h</a:t>
            </a:r>
            <a:r>
              <a:rPr lang="en-US" sz="400" i="1" dirty="0"/>
              <a:t> </a:t>
            </a:r>
            <a:r>
              <a:rPr lang="en-US" dirty="0"/>
              <a:t>(</a:t>
            </a:r>
            <a:r>
              <a:rPr lang="en-US" i="1" dirty="0"/>
              <a:t>x</a:t>
            </a:r>
            <a:r>
              <a:rPr lang="en-US" dirty="0"/>
              <a:t>) = 3</a:t>
            </a:r>
            <a:r>
              <a:rPr lang="en-US" i="1" baseline="30000" dirty="0"/>
              <a:t>x</a:t>
            </a:r>
            <a:r>
              <a:rPr lang="en-US" dirty="0"/>
              <a:t>.</a:t>
            </a:r>
          </a:p>
          <a:p>
            <a:pPr marL="0" indent="0"/>
            <a:endParaRPr lang="en-US" sz="1400" dirty="0"/>
          </a:p>
          <a:p>
            <a:r>
              <a:rPr lang="el-GR" dirty="0">
                <a:solidFill>
                  <a:srgbClr val="0074BC"/>
                </a:solidFill>
              </a:rPr>
              <a:t>Solution</a:t>
            </a:r>
            <a:r>
              <a:rPr lang="en-US" dirty="0">
                <a:solidFill>
                  <a:srgbClr val="0074BC"/>
                </a:solidFill>
              </a:rPr>
              <a:t>:</a:t>
            </a:r>
          </a:p>
          <a:p>
            <a:pPr marL="0" indent="0"/>
            <a:r>
              <a:rPr lang="en-US" dirty="0"/>
              <a:t>To sketch the graphs of these functions by hand, you can complete a table of values, plot the corresponding points, and connect the points with smooth curves.</a:t>
            </a:r>
            <a:endParaRPr lang="en-US" i="1" baseline="30000" dirty="0"/>
          </a:p>
        </p:txBody>
      </p:sp>
      <p:pic>
        <p:nvPicPr>
          <p:cNvPr id="85007" name="Picture 15"/>
          <p:cNvPicPr>
            <a:picLocks noChangeAspect="1" noChangeArrowheads="1"/>
          </p:cNvPicPr>
          <p:nvPr/>
        </p:nvPicPr>
        <p:blipFill>
          <a:blip r:embed="rId3" cstate="print"/>
          <a:srcRect/>
          <a:stretch>
            <a:fillRect/>
          </a:stretch>
        </p:blipFill>
        <p:spPr bwMode="auto">
          <a:xfrm>
            <a:off x="3376613" y="2101850"/>
            <a:ext cx="484187" cy="488950"/>
          </a:xfrm>
          <a:prstGeom prst="rect">
            <a:avLst/>
          </a:prstGeom>
          <a:noFill/>
          <a:ln w="9525">
            <a:noFill/>
            <a:miter lim="800000"/>
            <a:headEnd/>
            <a:tailEnd/>
          </a:ln>
          <a:effectLst/>
        </p:spPr>
      </p:pic>
      <p:sp>
        <p:nvSpPr>
          <p:cNvPr id="85011" name="Rectangle 19"/>
          <p:cNvSpPr>
            <a:spLocks noGrp="1" noChangeArrowheads="1"/>
          </p:cNvSpPr>
          <p:nvPr>
            <p:ph type="title"/>
          </p:nvPr>
        </p:nvSpPr>
        <p:spPr>
          <a:xfrm>
            <a:off x="457200" y="347472"/>
            <a:ext cx="8311896" cy="704088"/>
          </a:xfrm>
        </p:spPr>
        <p:txBody>
          <a:bodyPr/>
          <a:lstStyle/>
          <a:p>
            <a:r>
              <a:rPr lang="en-US" sz="2500" dirty="0"/>
              <a:t>Example 2 – </a:t>
            </a:r>
            <a:r>
              <a:rPr lang="en-US" sz="2500" i="1" dirty="0"/>
              <a:t>Sketching Graphs of Exponential Functions</a:t>
            </a:r>
          </a:p>
        </p:txBody>
      </p:sp>
      <p:pic>
        <p:nvPicPr>
          <p:cNvPr id="4098" name="Picture 2"/>
          <p:cNvPicPr>
            <a:picLocks noChangeAspect="1" noChangeArrowheads="1"/>
          </p:cNvPicPr>
          <p:nvPr/>
        </p:nvPicPr>
        <p:blipFill>
          <a:blip r:embed="rId4" cstate="print"/>
          <a:srcRect/>
          <a:stretch>
            <a:fillRect/>
          </a:stretch>
        </p:blipFill>
        <p:spPr bwMode="auto">
          <a:xfrm>
            <a:off x="1524000" y="4648200"/>
            <a:ext cx="5779770" cy="176784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4994">
                                            <p:txEl>
                                              <p:pRg st="4" end="4"/>
                                            </p:txEl>
                                          </p:spTgt>
                                        </p:tgtEl>
                                        <p:attrNameLst>
                                          <p:attrName>style.visibility</p:attrName>
                                        </p:attrNameLst>
                                      </p:cBhvr>
                                      <p:to>
                                        <p:strVal val="visible"/>
                                      </p:to>
                                    </p:set>
                                    <p:animEffect transition="in" filter="fade">
                                      <p:cBhvr>
                                        <p:cTn id="7" dur="1000"/>
                                        <p:tgtEl>
                                          <p:spTgt spid="84994">
                                            <p:txEl>
                                              <p:pRg st="4" end="4"/>
                                            </p:txEl>
                                          </p:spTgt>
                                        </p:tgtEl>
                                      </p:cBhvr>
                                    </p:animEffect>
                                    <p:anim calcmode="lin" valueType="num">
                                      <p:cBhvr>
                                        <p:cTn id="8" dur="1000" fill="hold"/>
                                        <p:tgtEl>
                                          <p:spTgt spid="84994">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4994">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994">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4994">
                                            <p:txEl>
                                              <p:pRg st="5" end="5"/>
                                            </p:txEl>
                                          </p:spTgt>
                                        </p:tgtEl>
                                        <p:attrNameLst>
                                          <p:attrName>style.visibility</p:attrName>
                                        </p:attrNameLst>
                                      </p:cBhvr>
                                      <p:to>
                                        <p:strVal val="visible"/>
                                      </p:to>
                                    </p:set>
                                    <p:animEffect transition="in" filter="fade">
                                      <p:cBhvr>
                                        <p:cTn id="13" dur="1000"/>
                                        <p:tgtEl>
                                          <p:spTgt spid="84994">
                                            <p:txEl>
                                              <p:pRg st="5" end="5"/>
                                            </p:txEl>
                                          </p:spTgt>
                                        </p:tgtEl>
                                      </p:cBhvr>
                                    </p:animEffect>
                                    <p:anim calcmode="lin" valueType="num">
                                      <p:cBhvr>
                                        <p:cTn id="14" dur="1000" fill="hold"/>
                                        <p:tgtEl>
                                          <p:spTgt spid="84994">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4994">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4994">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900" decel="100000" fill="hold"/>
                                        <p:tgtEl>
                                          <p:spTgt spid="409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cbf3042-b1a0-42e4-a5cb-d755198f9e1c"/>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56c005ed-4f67-441a-99c6-65a55af8f0b7"/>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heme/theme1.xml><?xml version="1.0" encoding="utf-8"?>
<a:theme xmlns:a="http://schemas.openxmlformats.org/drawingml/2006/main" name="sample">
  <a:themeElements>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ppt1C9.tmp</Template>
  <TotalTime>2797</TotalTime>
  <Words>786</Words>
  <Application>Microsoft Office PowerPoint</Application>
  <PresentationFormat>On-screen Show (4:3)</PresentationFormat>
  <Paragraphs>141</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sample</vt:lpstr>
      <vt:lpstr>Slide 1</vt:lpstr>
      <vt:lpstr>Slide 2</vt:lpstr>
      <vt:lpstr>Slide 3</vt:lpstr>
      <vt:lpstr>Slide 4</vt:lpstr>
      <vt:lpstr>Exponential Functions</vt:lpstr>
      <vt:lpstr>Exponential Functions</vt:lpstr>
      <vt:lpstr>Exponential Functions</vt:lpstr>
      <vt:lpstr>Exponential Functions</vt:lpstr>
      <vt:lpstr>Example 2 – Sketching Graphs of Exponential Functions</vt:lpstr>
      <vt:lpstr>Example 2 – Solution</vt:lpstr>
      <vt:lpstr>Example 2 – Solution</vt:lpstr>
      <vt:lpstr>Exponential Functions</vt:lpstr>
      <vt:lpstr>Exponential Functions</vt:lpstr>
      <vt:lpstr>Slide 14</vt:lpstr>
      <vt:lpstr>The Number e</vt:lpstr>
      <vt:lpstr>Example 3 – Investigating the Number e</vt:lpstr>
      <vt:lpstr>Example 3 – Solution</vt:lpstr>
      <vt:lpstr>The Number e</vt:lpstr>
      <vt:lpstr>Slide 19</vt:lpstr>
      <vt:lpstr>The Natural Logarithmic Function</vt:lpstr>
      <vt:lpstr>The Natural Logarithmic Function</vt:lpstr>
      <vt:lpstr>The Natural Logarithmic Function</vt:lpstr>
      <vt:lpstr>The Natural Logarithmic Function</vt:lpstr>
      <vt:lpstr>The Natural Logarithmic Function</vt:lpstr>
      <vt:lpstr>The Natural Logarithmic Function</vt:lpstr>
      <vt:lpstr>Example 5 – Expanding Logarithmic Expressions</vt:lpstr>
      <vt:lpstr>Example 5 – Expanding Logarithmic Expressions</vt:lpstr>
      <vt:lpstr>The Natural Logarithmic Function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sabhang</cp:lastModifiedBy>
  <cp:revision>381</cp:revision>
  <dcterms:created xsi:type="dcterms:W3CDTF">2008-11-21T04:28:28Z</dcterms:created>
  <dcterms:modified xsi:type="dcterms:W3CDTF">2016-09-02T05:44:06Z</dcterms:modified>
</cp:coreProperties>
</file>