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5"/>
  </p:notesMasterIdLst>
  <p:sldIdLst>
    <p:sldId id="302" r:id="rId2"/>
    <p:sldId id="303" r:id="rId3"/>
    <p:sldId id="300" r:id="rId4"/>
    <p:sldId id="301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96" r:id="rId13"/>
    <p:sldId id="30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6" r:id="rId24"/>
    <p:sldId id="285" r:id="rId25"/>
    <p:sldId id="29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8C"/>
    <a:srgbClr val="D71921"/>
    <a:srgbClr val="CC0066"/>
    <a:srgbClr val="FF0066"/>
    <a:srgbClr val="FF3399"/>
    <a:srgbClr val="CC0099"/>
    <a:srgbClr val="009BAE"/>
    <a:srgbClr val="0099AC"/>
    <a:srgbClr val="007DBC"/>
    <a:srgbClr val="00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7" autoAdjust="0"/>
    <p:restoredTop sz="41948" autoAdjust="0"/>
  </p:normalViewPr>
  <p:slideViewPr>
    <p:cSldViewPr>
      <p:cViewPr varScale="1">
        <p:scale>
          <a:sx n="71" d="100"/>
          <a:sy n="71" d="100"/>
        </p:scale>
        <p:origin x="1470" y="60"/>
      </p:cViewPr>
      <p:guideLst>
        <p:guide orient="horz" pos="1824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0B43B-F1A9-440A-9CF3-A677E2CF5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17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54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919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54195-93B6-4B01-B756-63310CA2285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359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B04E9C-2D94-43AA-8FBF-413B088C1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ACF9C8-4A5D-4C19-9A20-50AC76C3C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AD7C0BE1-6F75-4745-BACE-F5AA5CB4D405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29.emf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-127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>
                <a:solidFill>
                  <a:srgbClr val="EC008C"/>
                </a:solidFill>
              </a:rPr>
              <a:t>P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2159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5BAA"/>
                </a:solidFill>
              </a:rPr>
              <a:t>Preparation for Calculus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4" y="925139"/>
            <a:ext cx="8367333" cy="5007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4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example, subtraction can be used to undo addition, and division can be used to undo multiplication</a:t>
            </a:r>
            <a:r>
              <a:rPr lang="en-US" dirty="0" smtClean="0"/>
              <a:t>. So,</a:t>
            </a:r>
            <a:endParaRPr lang="en-US" dirty="0"/>
          </a:p>
          <a:p>
            <a:pPr marL="0" indent="0"/>
            <a:endParaRPr lang="en-US" i="1" dirty="0" smtClean="0"/>
          </a:p>
          <a:p>
            <a:pPr marL="0" indent="0"/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c      </a:t>
            </a:r>
            <a:r>
              <a:rPr lang="en-US" dirty="0"/>
              <a:t>and    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 </a:t>
            </a:r>
            <a:r>
              <a:rPr lang="en-US" dirty="0"/>
              <a:t>–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inverse functions of each other and</a:t>
            </a:r>
          </a:p>
          <a:p>
            <a:endParaRPr lang="en-US" dirty="0" smtClean="0"/>
          </a:p>
          <a:p>
            <a:pPr marL="0" indent="0"/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err="1"/>
              <a:t>cx</a:t>
            </a:r>
            <a:r>
              <a:rPr lang="en-US" i="1" dirty="0"/>
              <a:t>      </a:t>
            </a:r>
            <a:r>
              <a:rPr lang="en-US" dirty="0"/>
              <a:t>and     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     </a:t>
            </a:r>
            <a:r>
              <a:rPr lang="en-US" i="1" dirty="0"/>
              <a:t>c</a:t>
            </a:r>
            <a:r>
              <a:rPr lang="en-US" dirty="0"/>
              <a:t> ≠ 0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inverse functions of each other.</a:t>
            </a:r>
            <a:endParaRPr lang="en-US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Functions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925" y="4415970"/>
            <a:ext cx="284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715000" y="2667000"/>
            <a:ext cx="245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ED008C"/>
                </a:solidFill>
              </a:rPr>
              <a:t>Subtraction can be </a:t>
            </a:r>
            <a:br>
              <a:rPr lang="en-US" dirty="0" smtClean="0">
                <a:solidFill>
                  <a:srgbClr val="ED008C"/>
                </a:solidFill>
              </a:rPr>
            </a:br>
            <a:r>
              <a:rPr lang="en-US" dirty="0" smtClean="0">
                <a:solidFill>
                  <a:srgbClr val="ED008C"/>
                </a:solidFill>
              </a:rPr>
              <a:t>used to undo addition.</a:t>
            </a:r>
            <a:endParaRPr lang="en-US" dirty="0">
              <a:solidFill>
                <a:srgbClr val="ED008C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867400" y="4343400"/>
            <a:ext cx="241604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ED008C"/>
                </a:solidFill>
              </a:rPr>
              <a:t>Division can be used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ED008C"/>
                </a:solidFill>
              </a:rPr>
              <a:t>to undo multiplication.</a:t>
            </a:r>
            <a:endParaRPr lang="en-US" dirty="0">
              <a:solidFill>
                <a:srgbClr val="ED008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Show that the functions are inverse functions of each other.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– 1    and  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</a:t>
            </a:r>
          </a:p>
          <a:p>
            <a:pPr marL="0" indent="0"/>
            <a:endParaRPr lang="en-US" dirty="0"/>
          </a:p>
          <a:p>
            <a:r>
              <a:rPr lang="en-US" dirty="0" smtClean="0">
                <a:solidFill>
                  <a:srgbClr val="0074BC"/>
                </a:solidFill>
              </a:rPr>
              <a:t>Algebraic </a:t>
            </a:r>
            <a:r>
              <a:rPr lang="el-GR" dirty="0" smtClean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dirty="0"/>
              <a:t>Because the domains and ranges of both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consist of all real numbers, you can conclude that both composite functions exist for all </a:t>
            </a:r>
            <a:r>
              <a:rPr lang="en-US" i="1" dirty="0"/>
              <a:t>x</a:t>
            </a:r>
            <a:r>
              <a:rPr lang="en-US" dirty="0"/>
              <a:t>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composition of </a:t>
            </a:r>
            <a:r>
              <a:rPr lang="en-US" i="1" dirty="0"/>
              <a:t>f</a:t>
            </a:r>
            <a:r>
              <a:rPr lang="en-US" dirty="0"/>
              <a:t> with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55613" y="346074"/>
            <a:ext cx="8310562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3500" dirty="0">
                <a:solidFill>
                  <a:schemeClr val="bg1"/>
                </a:solidFill>
              </a:rPr>
              <a:t>Example 1 – </a:t>
            </a:r>
            <a:r>
              <a:rPr lang="en-US" sz="3500" i="1" dirty="0">
                <a:solidFill>
                  <a:schemeClr val="bg1"/>
                </a:solidFill>
              </a:rPr>
              <a:t>Verifying Inverse Functions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882775"/>
            <a:ext cx="117951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5567363"/>
            <a:ext cx="34829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/>
          </a:p>
          <a:p>
            <a:pPr marL="0" indent="0"/>
            <a:r>
              <a:rPr lang="en-US" dirty="0"/>
              <a:t>The composition of </a:t>
            </a:r>
            <a:r>
              <a:rPr lang="en-US" i="1" dirty="0"/>
              <a:t>g</a:t>
            </a:r>
            <a:r>
              <a:rPr lang="en-US" dirty="0"/>
              <a:t> with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smtClean="0"/>
              <a:t>is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r>
              <a:rPr lang="en-US" dirty="0"/>
              <a:t>Because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=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= </a:t>
            </a:r>
            <a:r>
              <a:rPr lang="en-US" i="1" dirty="0"/>
              <a:t>x</a:t>
            </a:r>
            <a:r>
              <a:rPr lang="en-US" dirty="0"/>
              <a:t>, you can conclude that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inverse functions of each other</a:t>
            </a:r>
            <a:endParaRPr lang="en-US" dirty="0" smtClean="0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1 – </a:t>
            </a:r>
            <a:r>
              <a:rPr lang="en-US" sz="4000" i="1" dirty="0">
                <a:solidFill>
                  <a:schemeClr val="bg1"/>
                </a:solidFill>
              </a:rPr>
              <a:t>Solution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288" y="1362075"/>
            <a:ext cx="19097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9475" y="3733800"/>
            <a:ext cx="3336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288" y="4656994"/>
            <a:ext cx="11795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1525" y="4862574"/>
            <a:ext cx="8953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b="51676"/>
          <a:stretch/>
        </p:blipFill>
        <p:spPr>
          <a:xfrm>
            <a:off x="2821095" y="2286000"/>
            <a:ext cx="2150955" cy="469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54939" r="50403"/>
          <a:stretch/>
        </p:blipFill>
        <p:spPr>
          <a:xfrm>
            <a:off x="5020056" y="2299389"/>
            <a:ext cx="1066800" cy="437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54939" r="50403"/>
          <a:stretch/>
        </p:blipFill>
        <p:spPr>
          <a:xfrm>
            <a:off x="5629658" y="4819680"/>
            <a:ext cx="948275" cy="3888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12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4BC"/>
                </a:solidFill>
              </a:rPr>
              <a:t>Numerical</a:t>
            </a:r>
            <a:r>
              <a:rPr lang="en-US" dirty="0" smtClean="0">
                <a:solidFill>
                  <a:srgbClr val="0074BC"/>
                </a:solidFill>
              </a:rPr>
              <a:t> </a:t>
            </a:r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r>
              <a:rPr lang="en-IN" dirty="0"/>
              <a:t>Use a graphing utility to show that </a:t>
            </a:r>
            <a:r>
              <a:rPr lang="en-IN" i="1" dirty="0"/>
              <a:t>f </a:t>
            </a:r>
            <a:r>
              <a:rPr lang="en-IN" dirty="0"/>
              <a:t>and </a:t>
            </a:r>
            <a:r>
              <a:rPr lang="en-IN" i="1" dirty="0"/>
              <a:t>g </a:t>
            </a:r>
            <a:r>
              <a:rPr lang="en-IN" dirty="0"/>
              <a:t>are inverse functions of </a:t>
            </a:r>
            <a:r>
              <a:rPr lang="en-IN" dirty="0" smtClean="0"/>
              <a:t>each </a:t>
            </a:r>
            <a:r>
              <a:rPr lang="es-ES" dirty="0" err="1" smtClean="0"/>
              <a:t>other</a:t>
            </a:r>
            <a:r>
              <a:rPr lang="es-ES" dirty="0"/>
              <a:t>.</a:t>
            </a:r>
            <a:endParaRPr lang="es-ES" dirty="0" smtClean="0"/>
          </a:p>
          <a:p>
            <a:endParaRPr lang="es-ES" sz="1200" dirty="0"/>
          </a:p>
          <a:p>
            <a:r>
              <a:rPr lang="es-ES" dirty="0" err="1" smtClean="0"/>
              <a:t>Enter</a:t>
            </a:r>
            <a:r>
              <a:rPr lang="es-ES" dirty="0" smtClean="0"/>
              <a:t> </a:t>
            </a:r>
            <a:r>
              <a:rPr lang="es-ES" i="1" dirty="0"/>
              <a:t>y</a:t>
            </a:r>
            <a:r>
              <a:rPr lang="es-ES" baseline="-25000" dirty="0"/>
              <a:t>1</a:t>
            </a:r>
            <a:r>
              <a:rPr lang="es-ES" dirty="0"/>
              <a:t> = </a:t>
            </a:r>
            <a:r>
              <a:rPr lang="es-ES" i="1" dirty="0"/>
              <a:t>f</a:t>
            </a:r>
            <a:r>
              <a:rPr lang="es-ES" sz="400" i="1" dirty="0"/>
              <a:t> </a:t>
            </a:r>
            <a:r>
              <a:rPr lang="es-ES" dirty="0"/>
              <a:t>(</a:t>
            </a:r>
            <a:r>
              <a:rPr lang="es-ES" i="1" dirty="0"/>
              <a:t>x</a:t>
            </a:r>
            <a:r>
              <a:rPr lang="es-ES" dirty="0"/>
              <a:t>), </a:t>
            </a:r>
            <a:r>
              <a:rPr lang="es-ES" i="1" dirty="0"/>
              <a:t>y</a:t>
            </a:r>
            <a:r>
              <a:rPr lang="es-ES" baseline="-25000" dirty="0"/>
              <a:t>2</a:t>
            </a:r>
            <a:r>
              <a:rPr lang="es-ES" dirty="0"/>
              <a:t> = </a:t>
            </a:r>
            <a:r>
              <a:rPr lang="es-ES" i="1" dirty="0"/>
              <a:t>g</a:t>
            </a:r>
            <a:r>
              <a:rPr lang="es-ES" dirty="0"/>
              <a:t>(</a:t>
            </a:r>
            <a:r>
              <a:rPr lang="es-ES" i="1" dirty="0"/>
              <a:t>x</a:t>
            </a:r>
            <a:r>
              <a:rPr lang="es-ES" dirty="0"/>
              <a:t>), </a:t>
            </a:r>
            <a:r>
              <a:rPr lang="es-ES" i="1" dirty="0"/>
              <a:t>y</a:t>
            </a:r>
            <a:r>
              <a:rPr lang="es-ES" baseline="-25000" dirty="0"/>
              <a:t>3</a:t>
            </a:r>
            <a:r>
              <a:rPr lang="es-ES" dirty="0"/>
              <a:t> = </a:t>
            </a:r>
            <a:r>
              <a:rPr lang="es-ES" i="1" dirty="0"/>
              <a:t>f</a:t>
            </a:r>
            <a:r>
              <a:rPr lang="es-ES" sz="400" i="1" dirty="0"/>
              <a:t> </a:t>
            </a:r>
            <a:r>
              <a:rPr lang="es-ES" dirty="0"/>
              <a:t>(</a:t>
            </a:r>
            <a:r>
              <a:rPr lang="es-ES" i="1" dirty="0"/>
              <a:t>g</a:t>
            </a:r>
            <a:r>
              <a:rPr lang="es-ES" dirty="0"/>
              <a:t>(</a:t>
            </a:r>
            <a:r>
              <a:rPr lang="es-ES" i="1" dirty="0"/>
              <a:t>x</a:t>
            </a:r>
            <a:r>
              <a:rPr lang="es-ES" dirty="0"/>
              <a:t>)), and </a:t>
            </a:r>
            <a:r>
              <a:rPr lang="es-ES" i="1" dirty="0"/>
              <a:t>y</a:t>
            </a:r>
            <a:r>
              <a:rPr lang="es-ES" baseline="-25000" dirty="0"/>
              <a:t>4</a:t>
            </a:r>
            <a:r>
              <a:rPr lang="es-ES" dirty="0"/>
              <a:t> = </a:t>
            </a:r>
            <a:r>
              <a:rPr lang="es-ES" i="1" dirty="0" smtClean="0"/>
              <a:t>g</a:t>
            </a:r>
            <a:r>
              <a:rPr lang="es-ES" dirty="0" smtClean="0"/>
              <a:t>(</a:t>
            </a:r>
            <a:r>
              <a:rPr lang="es-ES" i="1" dirty="0" smtClean="0"/>
              <a:t>f</a:t>
            </a:r>
            <a:r>
              <a:rPr lang="es-ES" sz="400" i="1" dirty="0" smtClean="0"/>
              <a:t> </a:t>
            </a:r>
            <a:r>
              <a:rPr lang="es-ES" dirty="0"/>
              <a:t>(</a:t>
            </a:r>
            <a:r>
              <a:rPr lang="es-ES" i="1" dirty="0"/>
              <a:t>x</a:t>
            </a:r>
            <a:r>
              <a:rPr lang="es-ES" dirty="0"/>
              <a:t>)).</a:t>
            </a:r>
            <a:endParaRPr lang="en-US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1 – </a:t>
            </a:r>
            <a:r>
              <a:rPr lang="en-US" sz="4000" i="1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57600"/>
            <a:ext cx="7017300" cy="2665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0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Notice </a:t>
            </a:r>
            <a:r>
              <a:rPr lang="en-IN" dirty="0"/>
              <a:t>that the entries for </a:t>
            </a:r>
            <a:r>
              <a:rPr lang="en-IN" i="1" dirty="0"/>
              <a:t>x</a:t>
            </a:r>
            <a:r>
              <a:rPr lang="en-IN" dirty="0"/>
              <a:t>, </a:t>
            </a:r>
            <a:r>
              <a:rPr lang="en-IN" i="1" dirty="0"/>
              <a:t>y</a:t>
            </a:r>
            <a:r>
              <a:rPr lang="en-IN" baseline="-25000" dirty="0"/>
              <a:t>3</a:t>
            </a:r>
            <a:r>
              <a:rPr lang="en-IN" dirty="0"/>
              <a:t>, and </a:t>
            </a:r>
            <a:r>
              <a:rPr lang="en-IN" i="1" dirty="0"/>
              <a:t>y</a:t>
            </a:r>
            <a:r>
              <a:rPr lang="en-IN" baseline="-25000" dirty="0"/>
              <a:t>4</a:t>
            </a:r>
            <a:r>
              <a:rPr lang="en-IN" dirty="0"/>
              <a:t> are the same. So, it appears </a:t>
            </a:r>
            <a:r>
              <a:rPr lang="en-IN" dirty="0" smtClean="0"/>
              <a:t>that </a:t>
            </a:r>
            <a:r>
              <a:rPr lang="en-IN" i="1" dirty="0" smtClean="0"/>
              <a:t>f</a:t>
            </a:r>
            <a:r>
              <a:rPr lang="en-IN" sz="400" i="1" dirty="0" smtClean="0"/>
              <a:t> </a:t>
            </a:r>
            <a:r>
              <a:rPr lang="en-IN" dirty="0"/>
              <a:t>(</a:t>
            </a:r>
            <a:r>
              <a:rPr lang="en-IN" i="1" dirty="0"/>
              <a:t>g</a:t>
            </a:r>
            <a:r>
              <a:rPr lang="en-IN" dirty="0"/>
              <a:t>(</a:t>
            </a:r>
            <a:r>
              <a:rPr lang="en-IN" i="1" dirty="0"/>
              <a:t>x</a:t>
            </a:r>
            <a:r>
              <a:rPr lang="en-IN" dirty="0"/>
              <a:t>)) = </a:t>
            </a:r>
            <a:r>
              <a:rPr lang="en-IN" i="1" dirty="0"/>
              <a:t>x </a:t>
            </a:r>
            <a:r>
              <a:rPr lang="en-IN" dirty="0"/>
              <a:t>and </a:t>
            </a:r>
            <a:r>
              <a:rPr lang="en-IN" i="1" dirty="0" smtClean="0"/>
              <a:t>g</a:t>
            </a:r>
            <a:r>
              <a:rPr lang="en-IN" dirty="0" smtClean="0"/>
              <a:t>(</a:t>
            </a:r>
            <a:r>
              <a:rPr lang="en-IN" i="1" dirty="0" smtClean="0"/>
              <a:t>f</a:t>
            </a:r>
            <a:r>
              <a:rPr lang="en-IN" sz="400" i="1" dirty="0" smtClean="0"/>
              <a:t> </a:t>
            </a:r>
            <a:r>
              <a:rPr lang="en-IN" dirty="0"/>
              <a:t>(</a:t>
            </a:r>
            <a:r>
              <a:rPr lang="en-IN" i="1" dirty="0"/>
              <a:t>x</a:t>
            </a:r>
            <a:r>
              <a:rPr lang="en-IN" dirty="0"/>
              <a:t>)) = </a:t>
            </a:r>
            <a:r>
              <a:rPr lang="en-IN" i="1" dirty="0"/>
              <a:t>x</a:t>
            </a:r>
            <a:r>
              <a:rPr lang="en-IN" dirty="0"/>
              <a:t>, and that </a:t>
            </a:r>
            <a:r>
              <a:rPr lang="en-IN" i="1" dirty="0"/>
              <a:t>f </a:t>
            </a:r>
            <a:r>
              <a:rPr lang="en-IN" dirty="0"/>
              <a:t>and </a:t>
            </a:r>
            <a:r>
              <a:rPr lang="en-IN" i="1" dirty="0"/>
              <a:t>g </a:t>
            </a:r>
            <a:r>
              <a:rPr lang="en-IN" dirty="0"/>
              <a:t>are inverse functions of </a:t>
            </a:r>
            <a:r>
              <a:rPr lang="en-IN" dirty="0" smtClean="0"/>
              <a:t>each other</a:t>
            </a:r>
            <a:r>
              <a:rPr lang="en-IN" dirty="0"/>
              <a:t>. (See Figure P.32.)</a:t>
            </a:r>
            <a:endParaRPr lang="en-US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1 – </a:t>
            </a:r>
            <a:r>
              <a:rPr lang="en-US" sz="4000" i="1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2743200" y="5897562"/>
            <a:ext cx="354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/>
              <a:t>f</a:t>
            </a:r>
            <a:r>
              <a:rPr lang="en-US" sz="1400" dirty="0"/>
              <a:t> and </a:t>
            </a:r>
            <a:r>
              <a:rPr lang="en-US" sz="1400" i="1" dirty="0"/>
              <a:t>g </a:t>
            </a:r>
            <a:r>
              <a:rPr lang="en-US" sz="1400" dirty="0"/>
              <a:t>are inverse functions of each other.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4022801" y="6126162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P.32</a:t>
            </a:r>
            <a:endParaRPr lang="en-US" sz="1200" b="1" dirty="0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145" y="2819400"/>
            <a:ext cx="30784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Figure </a:t>
            </a:r>
            <a:r>
              <a:rPr lang="en-US" dirty="0" smtClean="0"/>
              <a:t>P.32, </a:t>
            </a:r>
            <a:r>
              <a:rPr lang="en-US" dirty="0"/>
              <a:t>the graphs of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 appear to be mirror images of each other with respect to the line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dirty="0"/>
              <a:t>.</a:t>
            </a:r>
            <a:endParaRPr lang="en-US" i="1" dirty="0"/>
          </a:p>
          <a:p>
            <a:pPr marL="0" indent="0"/>
            <a:endParaRPr lang="en-US" i="1" dirty="0"/>
          </a:p>
          <a:p>
            <a:pPr marL="0" indent="0"/>
            <a:r>
              <a:rPr lang="en-US" dirty="0"/>
              <a:t>The graph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 is a </a:t>
            </a:r>
            <a:r>
              <a:rPr lang="en-US" b="1" dirty="0"/>
              <a:t>reflection </a:t>
            </a:r>
            <a:r>
              <a:rPr lang="en-US" dirty="0"/>
              <a:t>of the graph of </a:t>
            </a:r>
            <a:r>
              <a:rPr lang="en-US" i="1" dirty="0"/>
              <a:t>f</a:t>
            </a:r>
            <a:r>
              <a:rPr lang="en-US" dirty="0"/>
              <a:t> in the line </a:t>
            </a:r>
            <a:br>
              <a:rPr lang="en-US" dirty="0"/>
            </a:b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dirty="0"/>
              <a:t>.</a:t>
            </a:r>
            <a:r>
              <a:rPr lang="en-US" i="1" dirty="0"/>
              <a:t> 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 dirty="0"/>
              <a:t>This idea is generalized as follows.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4724400"/>
            <a:ext cx="8207191" cy="13135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see the validity of the Reflective Property of Inverse Functions, consider the point (</a:t>
            </a:r>
            <a:r>
              <a:rPr lang="en-US" i="1" dirty="0" smtClean="0"/>
              <a:t>a</a:t>
            </a:r>
            <a:r>
              <a:rPr lang="en-US" dirty="0"/>
              <a:t>, </a:t>
            </a:r>
            <a:r>
              <a:rPr lang="en-US" i="1" dirty="0" smtClean="0"/>
              <a:t>b</a:t>
            </a:r>
            <a:r>
              <a:rPr lang="en-US" dirty="0" smtClean="0"/>
              <a:t>) on </a:t>
            </a:r>
            <a:r>
              <a:rPr lang="en-US" dirty="0"/>
              <a:t>the graph of </a:t>
            </a:r>
            <a:r>
              <a:rPr lang="en-US" i="1" dirty="0"/>
              <a:t>f</a:t>
            </a:r>
            <a:r>
              <a:rPr lang="en-US" dirty="0"/>
              <a:t>. </a:t>
            </a:r>
          </a:p>
          <a:p>
            <a:pPr marL="0" indent="0"/>
            <a:endParaRPr lang="en-US" dirty="0"/>
          </a:p>
          <a:p>
            <a:r>
              <a:rPr lang="en-US" dirty="0" smtClean="0"/>
              <a:t>This implies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/>
              <a:t>b </a:t>
            </a:r>
            <a:r>
              <a:rPr lang="en-US" dirty="0"/>
              <a:t>and you can write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	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)) =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So, (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is on the graph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dirty="0"/>
              <a:t>as </a:t>
            </a:r>
            <a:br>
              <a:rPr lang="en-US" dirty="0"/>
            </a:br>
            <a:r>
              <a:rPr lang="en-US" dirty="0"/>
              <a:t>shown in Figure </a:t>
            </a:r>
            <a:r>
              <a:rPr lang="en-US" dirty="0" smtClean="0"/>
              <a:t>P.33. </a:t>
            </a:r>
            <a:r>
              <a:rPr lang="en-US" dirty="0"/>
              <a:t>A similar </a:t>
            </a:r>
            <a:br>
              <a:rPr lang="en-US" dirty="0"/>
            </a:br>
            <a:r>
              <a:rPr lang="en-US" dirty="0"/>
              <a:t>argument will verify this result in </a:t>
            </a:r>
            <a:br>
              <a:rPr lang="en-US" dirty="0"/>
            </a:br>
            <a:r>
              <a:rPr lang="en-US" dirty="0"/>
              <a:t>the other direction.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Functions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5791200" y="5715000"/>
            <a:ext cx="274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The graph of </a:t>
            </a:r>
            <a:r>
              <a:rPr lang="en-US" sz="1400" i="1" dirty="0"/>
              <a:t>f</a:t>
            </a:r>
            <a:r>
              <a:rPr lang="en-US" sz="600" i="1" dirty="0"/>
              <a:t> </a:t>
            </a:r>
            <a:r>
              <a:rPr lang="en-US" sz="1400" baseline="30000" dirty="0" smtClean="0"/>
              <a:t>–1</a:t>
            </a:r>
            <a:r>
              <a:rPr lang="en-US" sz="1400" dirty="0" smtClean="0"/>
              <a:t> is </a:t>
            </a:r>
            <a:r>
              <a:rPr lang="en-US" sz="1400" dirty="0"/>
              <a:t>a reflection of </a:t>
            </a:r>
            <a:br>
              <a:rPr lang="en-US" sz="1400" dirty="0"/>
            </a:br>
            <a:r>
              <a:rPr lang="en-US" sz="1400" dirty="0"/>
              <a:t>the graph of </a:t>
            </a:r>
            <a:r>
              <a:rPr lang="en-US" sz="1400" i="1" dirty="0"/>
              <a:t>f</a:t>
            </a:r>
            <a:r>
              <a:rPr lang="en-US" sz="1400" dirty="0"/>
              <a:t> </a:t>
            </a:r>
            <a:r>
              <a:rPr lang="en-US" sz="1400" dirty="0" smtClean="0"/>
              <a:t>in </a:t>
            </a:r>
            <a:r>
              <a:rPr lang="en-US" sz="1400" dirty="0"/>
              <a:t>the line </a:t>
            </a:r>
            <a:r>
              <a:rPr lang="en-US" sz="1400" i="1" dirty="0"/>
              <a:t>y</a:t>
            </a:r>
            <a:r>
              <a:rPr lang="en-US" sz="1400" dirty="0"/>
              <a:t> = </a:t>
            </a:r>
            <a:r>
              <a:rPr lang="en-US" sz="1400" i="1" dirty="0"/>
              <a:t>x</a:t>
            </a:r>
            <a:r>
              <a:rPr lang="en-US" sz="1400" dirty="0"/>
              <a:t>.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6704089" y="6248400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P.33</a:t>
            </a:r>
            <a:endParaRPr lang="en-US" sz="1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284988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2998788"/>
            <a:ext cx="7620000" cy="855662"/>
          </a:xfrm>
        </p:spPr>
        <p:txBody>
          <a:bodyPr/>
          <a:lstStyle/>
          <a:p>
            <a:pPr marL="350838" indent="-350838" algn="ctr"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Existence of an Inverse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Not every function has an inverse, and the Reflective Property of Inverse Functions suggests a graphical test for those that do—the </a:t>
            </a:r>
            <a:r>
              <a:rPr lang="en-US" b="1" dirty="0"/>
              <a:t>Horizontal Line Test </a:t>
            </a:r>
            <a:r>
              <a:rPr lang="en-US" dirty="0"/>
              <a:t>for an inverse function.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This test states that a function </a:t>
            </a:r>
            <a:r>
              <a:rPr lang="en-US" i="1" dirty="0"/>
              <a:t>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has an inverse function if and </a:t>
            </a:r>
            <a:br>
              <a:rPr lang="en-US" dirty="0"/>
            </a:br>
            <a:r>
              <a:rPr lang="en-US" dirty="0"/>
              <a:t>only if every horizontal line </a:t>
            </a:r>
            <a:br>
              <a:rPr lang="en-US" dirty="0"/>
            </a:br>
            <a:r>
              <a:rPr lang="en-US" dirty="0"/>
              <a:t>intersects the graph of </a:t>
            </a:r>
            <a:r>
              <a:rPr lang="en-US" i="1" dirty="0"/>
              <a:t>f</a:t>
            </a:r>
            <a:r>
              <a:rPr lang="en-US" dirty="0"/>
              <a:t> at most </a:t>
            </a:r>
            <a:br>
              <a:rPr lang="en-US" dirty="0"/>
            </a:br>
            <a:r>
              <a:rPr lang="en-US" dirty="0"/>
              <a:t>once (see Figure </a:t>
            </a:r>
            <a:r>
              <a:rPr lang="en-US" dirty="0" smtClean="0"/>
              <a:t>P.34).</a:t>
            </a:r>
            <a:endParaRPr lang="en-US" dirty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Existence of an Inverse Function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210175" y="5667375"/>
            <a:ext cx="358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If a horizontal line intersects the graph of </a:t>
            </a:r>
            <a:r>
              <a:rPr lang="en-US" sz="1400" i="1"/>
              <a:t>f</a:t>
            </a:r>
          </a:p>
          <a:p>
            <a:r>
              <a:rPr lang="en-US" sz="1400"/>
              <a:t>twice, then </a:t>
            </a:r>
            <a:r>
              <a:rPr lang="en-US" sz="1400" i="1"/>
              <a:t>f</a:t>
            </a:r>
            <a:r>
              <a:rPr lang="en-US" sz="1400"/>
              <a:t> is not one-to-one.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6504064" y="6216650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P.34</a:t>
            </a:r>
            <a:endParaRPr lang="en-US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352800"/>
            <a:ext cx="334518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following </a:t>
            </a:r>
            <a:r>
              <a:rPr lang="en-IN" smtClean="0"/>
              <a:t>definition </a:t>
            </a:r>
            <a:r>
              <a:rPr lang="en-US" smtClean="0"/>
              <a:t>formally </a:t>
            </a:r>
            <a:r>
              <a:rPr lang="en-US" dirty="0"/>
              <a:t>states why the Horizontal Line Test is valid.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Existence of an Inverse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8176681" cy="10203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2955136" y="2921069"/>
            <a:ext cx="423385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N" sz="4000" dirty="0" smtClean="0">
                <a:solidFill>
                  <a:srgbClr val="0074BC"/>
                </a:solidFill>
              </a:rPr>
              <a:t>Inverse </a:t>
            </a:r>
            <a:r>
              <a:rPr lang="en-IN" sz="4000" dirty="0">
                <a:solidFill>
                  <a:srgbClr val="0074BC"/>
                </a:solidFill>
              </a:rPr>
              <a:t>Functions</a:t>
            </a:r>
            <a:endParaRPr lang="en-US" sz="4000" dirty="0">
              <a:solidFill>
                <a:srgbClr val="0074BC"/>
              </a:solidFill>
            </a:endParaRP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88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P.4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800" dirty="0"/>
              <a:t>Example 2 – </a:t>
            </a:r>
            <a:r>
              <a:rPr lang="en-US" sz="2800" i="1" dirty="0"/>
              <a:t>The Existence of an Inverse Function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Which of the functions has an inverse function?</a:t>
            </a:r>
          </a:p>
          <a:p>
            <a:pPr marL="0" indent="0"/>
            <a:r>
              <a:rPr lang="en-US" b="1" dirty="0"/>
              <a:t>a.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– 1 	</a:t>
            </a:r>
            <a:r>
              <a:rPr lang="en-US" b="1" dirty="0"/>
              <a:t>b.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– </a:t>
            </a:r>
            <a:r>
              <a:rPr lang="en-US" i="1" dirty="0"/>
              <a:t>x </a:t>
            </a:r>
            <a:r>
              <a:rPr lang="en-US" dirty="0"/>
              <a:t>+ 1</a:t>
            </a:r>
          </a:p>
          <a:p>
            <a:pPr marL="0" indent="0"/>
            <a:endParaRPr lang="en-US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b="1" dirty="0"/>
              <a:t>a. </a:t>
            </a:r>
            <a:r>
              <a:rPr lang="en-US" dirty="0"/>
              <a:t>From the graph of </a:t>
            </a:r>
            <a:r>
              <a:rPr lang="en-US" i="1" dirty="0"/>
              <a:t>f</a:t>
            </a:r>
            <a:r>
              <a:rPr lang="en-US" dirty="0"/>
              <a:t> shown in </a:t>
            </a:r>
            <a:br>
              <a:rPr lang="en-US" dirty="0"/>
            </a:br>
            <a:r>
              <a:rPr lang="en-US" dirty="0"/>
              <a:t>    Figure </a:t>
            </a:r>
            <a:r>
              <a:rPr lang="en-US" dirty="0" smtClean="0"/>
              <a:t>P.35(a</a:t>
            </a:r>
            <a:r>
              <a:rPr lang="en-US" dirty="0"/>
              <a:t>), it appears </a:t>
            </a:r>
            <a:br>
              <a:rPr lang="en-US" dirty="0"/>
            </a:br>
            <a:r>
              <a:rPr lang="en-US" dirty="0"/>
              <a:t>    that </a:t>
            </a:r>
            <a:r>
              <a:rPr lang="en-US" i="1" dirty="0"/>
              <a:t>f</a:t>
            </a:r>
            <a:r>
              <a:rPr lang="en-US" dirty="0"/>
              <a:t> is one-to-one over its </a:t>
            </a:r>
            <a:br>
              <a:rPr lang="en-US" dirty="0"/>
            </a:br>
            <a:r>
              <a:rPr lang="en-US" dirty="0"/>
              <a:t>    entire domain.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19713" y="5778500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Because </a:t>
            </a:r>
            <a:r>
              <a:rPr lang="en-US" sz="1400" i="1"/>
              <a:t>f</a:t>
            </a:r>
            <a:r>
              <a:rPr lang="en-US" sz="1400"/>
              <a:t> is one-to-one over its entire</a:t>
            </a:r>
          </a:p>
          <a:p>
            <a:r>
              <a:rPr lang="en-US" sz="1400"/>
              <a:t>domain, it has an inverse function.</a:t>
            </a:r>
            <a:endParaRPr lang="en-US" sz="1400" i="1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334882" y="6248400"/>
            <a:ext cx="11827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P.35(a</a:t>
            </a:r>
            <a:r>
              <a:rPr lang="en-US" sz="1200" b="1" dirty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362200"/>
            <a:ext cx="3352800" cy="3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  <p:bldP spid="962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    To verify this, suppose that there exist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such  </a:t>
            </a:r>
            <a:br>
              <a:rPr lang="en-US" dirty="0"/>
            </a:br>
            <a:r>
              <a:rPr lang="en-US" dirty="0"/>
              <a:t>    that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). By showing that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it follows that </a:t>
            </a:r>
            <a:r>
              <a:rPr lang="en-US" i="1" dirty="0"/>
              <a:t>f </a:t>
            </a:r>
            <a:br>
              <a:rPr lang="en-US" i="1" dirty="0"/>
            </a:br>
            <a:r>
              <a:rPr lang="en-US" i="1" dirty="0"/>
              <a:t>    </a:t>
            </a:r>
            <a:r>
              <a:rPr lang="en-US" dirty="0"/>
              <a:t>is one-to-one.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	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		   </a:t>
            </a:r>
            <a:r>
              <a:rPr lang="en-US" sz="800" i="1" dirty="0"/>
              <a:t>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endParaRPr lang="en-US" dirty="0"/>
          </a:p>
          <a:p>
            <a:pPr marL="0" indent="0"/>
            <a:endParaRPr lang="en-US" sz="1000" dirty="0"/>
          </a:p>
          <a:p>
            <a:pPr marL="0" indent="0"/>
            <a:r>
              <a:rPr lang="en-US" dirty="0"/>
              <a:t>    Because </a:t>
            </a:r>
            <a:r>
              <a:rPr lang="en-US" i="1" dirty="0"/>
              <a:t>f </a:t>
            </a:r>
            <a:r>
              <a:rPr lang="en-US" dirty="0"/>
              <a:t>is one-to-one, you can conclude that </a:t>
            </a:r>
            <a:r>
              <a:rPr lang="en-US" i="1" dirty="0"/>
              <a:t>f </a:t>
            </a:r>
            <a:r>
              <a:rPr lang="en-US" dirty="0"/>
              <a:t>must </a:t>
            </a:r>
            <a:br>
              <a:rPr lang="en-US" dirty="0"/>
            </a:br>
            <a:r>
              <a:rPr lang="en-US" dirty="0"/>
              <a:t>    have an inverse function.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2 – </a:t>
            </a:r>
            <a:r>
              <a:rPr lang="en-US" sz="4000" i="1" dirty="0">
                <a:solidFill>
                  <a:schemeClr val="bg1"/>
                </a:solidFill>
              </a:rPr>
              <a:t>Solution</a:t>
            </a:r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3409950"/>
            <a:ext cx="2074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975" y="3943350"/>
            <a:ext cx="10779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488" y="4533900"/>
            <a:ext cx="1490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82000" cy="5091112"/>
          </a:xfrm>
        </p:spPr>
        <p:txBody>
          <a:bodyPr/>
          <a:lstStyle/>
          <a:p>
            <a:pPr marL="0" indent="0"/>
            <a:r>
              <a:rPr lang="en-US" b="1" dirty="0"/>
              <a:t>b. </a:t>
            </a:r>
            <a:r>
              <a:rPr lang="en-US" dirty="0"/>
              <a:t>From the graph </a:t>
            </a:r>
            <a:r>
              <a:rPr lang="en-US" dirty="0" smtClean="0"/>
              <a:t>of </a:t>
            </a:r>
            <a:r>
              <a:rPr lang="en-US" i="1" dirty="0" smtClean="0"/>
              <a:t>f</a:t>
            </a:r>
            <a:r>
              <a:rPr lang="en-US" dirty="0" smtClean="0"/>
              <a:t> shown in </a:t>
            </a:r>
            <a:br>
              <a:rPr lang="en-US" dirty="0" smtClean="0"/>
            </a:br>
            <a:r>
              <a:rPr lang="en-US" dirty="0" smtClean="0"/>
              <a:t>    Figure P.35(b</a:t>
            </a:r>
            <a:r>
              <a:rPr lang="en-US" dirty="0"/>
              <a:t>), </a:t>
            </a:r>
            <a:r>
              <a:rPr lang="en-US" dirty="0" smtClean="0"/>
              <a:t>you </a:t>
            </a:r>
            <a:r>
              <a:rPr lang="en-US" dirty="0"/>
              <a:t>can see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that </a:t>
            </a:r>
            <a:r>
              <a:rPr lang="en-US" dirty="0"/>
              <a:t>the function </a:t>
            </a:r>
            <a:r>
              <a:rPr lang="en-US" dirty="0" smtClean="0"/>
              <a:t>does </a:t>
            </a:r>
            <a:r>
              <a:rPr lang="en-US" dirty="0"/>
              <a:t>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pass </a:t>
            </a:r>
            <a:r>
              <a:rPr lang="en-US" dirty="0"/>
              <a:t>the Horizontal Line </a:t>
            </a:r>
            <a:r>
              <a:rPr lang="en-US" dirty="0" smtClean="0"/>
              <a:t>Test.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/>
              <a:t>In other words, it is not </a:t>
            </a:r>
            <a:br>
              <a:rPr lang="en-US" dirty="0"/>
            </a:br>
            <a:r>
              <a:rPr lang="en-US" dirty="0"/>
              <a:t>    one-to-one.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    For instance, </a:t>
            </a:r>
            <a:r>
              <a:rPr lang="en-US" i="1" dirty="0"/>
              <a:t>f</a:t>
            </a:r>
            <a:r>
              <a:rPr lang="en-US" dirty="0"/>
              <a:t> has the same value when </a:t>
            </a:r>
            <a:r>
              <a:rPr lang="en-US" i="1" dirty="0"/>
              <a:t>x</a:t>
            </a:r>
            <a:r>
              <a:rPr lang="en-US" dirty="0"/>
              <a:t> = –1, 0, and 1.</a:t>
            </a:r>
          </a:p>
          <a:p>
            <a:pPr marL="0" indent="0"/>
            <a:endParaRPr lang="en-US" sz="800" i="1" dirty="0"/>
          </a:p>
          <a:p>
            <a:pPr marL="0" indent="0"/>
            <a:r>
              <a:rPr lang="en-US" i="1" dirty="0"/>
              <a:t>	f</a:t>
            </a:r>
            <a:r>
              <a:rPr lang="en-US" sz="400" dirty="0"/>
              <a:t> </a:t>
            </a:r>
            <a:r>
              <a:rPr lang="en-US" dirty="0"/>
              <a:t>(–1) =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(1) =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(0) = 1</a:t>
            </a:r>
          </a:p>
          <a:p>
            <a:pPr marL="0" indent="0"/>
            <a:endParaRPr lang="en-US" sz="800" dirty="0"/>
          </a:p>
          <a:p>
            <a:pPr marL="0" indent="0"/>
            <a:r>
              <a:rPr lang="en-US" dirty="0"/>
              <a:t>    </a:t>
            </a:r>
            <a:r>
              <a:rPr lang="en-US" dirty="0" smtClean="0"/>
              <a:t>So, </a:t>
            </a:r>
            <a:r>
              <a:rPr lang="en-US" i="1" dirty="0"/>
              <a:t>f </a:t>
            </a:r>
            <a:r>
              <a:rPr lang="en-US" dirty="0"/>
              <a:t>does not have an inverse function.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2 – </a:t>
            </a:r>
            <a:r>
              <a:rPr lang="en-US" sz="4000" i="1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5853113" y="3676877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Because </a:t>
            </a:r>
            <a:r>
              <a:rPr lang="en-US" sz="1400" i="1"/>
              <a:t>f</a:t>
            </a:r>
            <a:r>
              <a:rPr lang="en-US"/>
              <a:t> </a:t>
            </a:r>
            <a:r>
              <a:rPr lang="en-US" sz="1400"/>
              <a:t>is not one-to-one, it does not have an inverse function.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6707898" y="4235677"/>
            <a:ext cx="11923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P.35(b</a:t>
            </a:r>
            <a:r>
              <a:rPr lang="en-US" sz="1200" b="1" dirty="0"/>
              <a:t>)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5562600" y="52197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Not one-to-one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1562326"/>
            <a:ext cx="20859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Consider a function that is </a:t>
            </a:r>
            <a:r>
              <a:rPr lang="en-US" i="1" dirty="0" smtClean="0"/>
              <a:t>not</a:t>
            </a:r>
            <a:r>
              <a:rPr lang="en-US" dirty="0" smtClean="0"/>
              <a:t> one-to-one on its entire domain. By restricting the domain to an interval on which the function is one-to-one, you can conclude that the new function has an inverse function on the restricted domain.</a:t>
            </a:r>
            <a:endParaRPr lang="en-US" dirty="0"/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Existence of an Inverse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1752600"/>
            <a:ext cx="8222446" cy="24100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998788"/>
            <a:ext cx="8153400" cy="855662"/>
          </a:xfrm>
        </p:spPr>
        <p:txBody>
          <a:bodyPr/>
          <a:lstStyle/>
          <a:p>
            <a:pPr marL="350838" indent="-350838" algn="ctr"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Inverse Trigonometric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From the graphs of the six basic trigonometric functions, you can see that they do not have inverse functions.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functions that are called “inverse trigonometric functions” are actually inverses of trigonometric functions whose domains have been restricted.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Trigonometric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instance, the sine function is one-to-one on the </a:t>
            </a:r>
            <a:r>
              <a:rPr lang="en-US" dirty="0" smtClean="0"/>
              <a:t>interval</a:t>
            </a:r>
            <a:endParaRPr lang="en-US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Trigonometric Functions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833688" y="5595937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(a)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5562600" y="5605462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(b)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3908502" y="6049962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P.38</a:t>
            </a:r>
            <a:endParaRPr lang="en-US" sz="1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306" y="3575208"/>
            <a:ext cx="5943600" cy="194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60356"/>
          <a:stretch/>
        </p:blipFill>
        <p:spPr>
          <a:xfrm>
            <a:off x="2514600" y="2057400"/>
            <a:ext cx="1524000" cy="737371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876800" y="2242728"/>
            <a:ext cx="2168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ED008C"/>
                </a:solidFill>
              </a:rPr>
              <a:t>See </a:t>
            </a:r>
            <a:r>
              <a:rPr lang="en-IN" dirty="0">
                <a:solidFill>
                  <a:srgbClr val="ED008C"/>
                </a:solidFill>
              </a:rPr>
              <a:t>Figure P.38(a).</a:t>
            </a:r>
            <a:endParaRPr lang="en-US" dirty="0">
              <a:solidFill>
                <a:srgbClr val="ED008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On this interval, you can define the inverse of the </a:t>
            </a:r>
            <a:r>
              <a:rPr lang="en-US" i="1" dirty="0"/>
              <a:t>restricted </a:t>
            </a:r>
            <a:r>
              <a:rPr lang="en-US" dirty="0"/>
              <a:t>sine function </a:t>
            </a:r>
            <a:r>
              <a:rPr lang="en-US" dirty="0" smtClean="0"/>
              <a:t>as</a:t>
            </a:r>
            <a:endParaRPr lang="en-US" dirty="0"/>
          </a:p>
          <a:p>
            <a:pPr marL="0" indent="0"/>
            <a:endParaRPr lang="en-US" sz="1400" i="1" dirty="0"/>
          </a:p>
          <a:p>
            <a:pPr marL="0" indent="0"/>
            <a:r>
              <a:rPr lang="en-US" i="1" dirty="0"/>
              <a:t>	y </a:t>
            </a:r>
            <a:r>
              <a:rPr lang="en-US" dirty="0"/>
              <a:t>= </a:t>
            </a:r>
            <a:r>
              <a:rPr lang="en-US" dirty="0" err="1"/>
              <a:t>arcsin</a:t>
            </a:r>
            <a:r>
              <a:rPr lang="en-US" dirty="0"/>
              <a:t> </a:t>
            </a:r>
            <a:r>
              <a:rPr lang="en-US" i="1" dirty="0"/>
              <a:t>x      </a:t>
            </a:r>
            <a:r>
              <a:rPr lang="en-US" dirty="0"/>
              <a:t>if and only if</a:t>
            </a:r>
            <a:r>
              <a:rPr lang="en-US" i="1" dirty="0"/>
              <a:t>      </a:t>
            </a:r>
            <a:r>
              <a:rPr lang="en-US" dirty="0"/>
              <a:t>sin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dirty="0" smtClean="0"/>
              <a:t>where</a:t>
            </a:r>
          </a:p>
          <a:p>
            <a:pPr marL="0" indent="0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           –</a:t>
            </a:r>
            <a:r>
              <a:rPr lang="en-US" dirty="0"/>
              <a:t>1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1 </a:t>
            </a:r>
            <a:r>
              <a:rPr lang="en-US" dirty="0" smtClean="0"/>
              <a:t> and        </a:t>
            </a:r>
            <a:r>
              <a:rPr lang="en-US" b="1" dirty="0" smtClean="0">
                <a:sym typeface="Symbol" pitchFamily="18" charset="2"/>
              </a:rPr>
              <a:t></a:t>
            </a:r>
            <a:r>
              <a:rPr lang="en-US" dirty="0" smtClean="0"/>
              <a:t> </a:t>
            </a:r>
            <a:r>
              <a:rPr lang="en-US" dirty="0" err="1"/>
              <a:t>arcsin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b="1" dirty="0" smtClean="0">
                <a:sym typeface="Symbol" pitchFamily="18" charset="2"/>
              </a:rPr>
              <a:t>    </a:t>
            </a:r>
            <a:r>
              <a:rPr lang="en-US" dirty="0" smtClean="0"/>
              <a:t>.</a:t>
            </a:r>
            <a:endParaRPr lang="en-US" dirty="0"/>
          </a:p>
          <a:p>
            <a:pPr marL="0" indent="0"/>
            <a:endParaRPr lang="en-US" sz="1400" dirty="0"/>
          </a:p>
          <a:p>
            <a:pPr marL="0" indent="0"/>
            <a:r>
              <a:rPr lang="en-US" dirty="0"/>
              <a:t>From Figures </a:t>
            </a:r>
            <a:r>
              <a:rPr lang="en-US" dirty="0" smtClean="0"/>
              <a:t>P.38 </a:t>
            </a:r>
            <a:r>
              <a:rPr lang="en-US" dirty="0"/>
              <a:t>(a) and (b), you can see that you can obtain the graph of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dirty="0" err="1"/>
              <a:t>arcsin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/>
              <a:t>by reflecting the graph of </a:t>
            </a:r>
            <a:br>
              <a:rPr lang="en-US" dirty="0"/>
            </a:br>
            <a:endParaRPr lang="en-US" sz="600" dirty="0" smtClean="0"/>
          </a:p>
          <a:p>
            <a:pPr marL="0" indent="0"/>
            <a:r>
              <a:rPr lang="en-US" i="1" dirty="0" smtClean="0"/>
              <a:t>y </a:t>
            </a:r>
            <a:r>
              <a:rPr lang="en-US" dirty="0"/>
              <a:t>= sin </a:t>
            </a:r>
            <a:r>
              <a:rPr lang="en-US" i="1" dirty="0"/>
              <a:t>x </a:t>
            </a:r>
            <a:r>
              <a:rPr lang="en-US" dirty="0"/>
              <a:t>in the line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dirty="0"/>
              <a:t> on the </a:t>
            </a:r>
            <a:r>
              <a:rPr lang="en-US" dirty="0" smtClean="0"/>
              <a:t>interval</a:t>
            </a:r>
            <a:endParaRPr lang="en-US" dirty="0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Trigonometric Functions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869" y="3854767"/>
            <a:ext cx="420053" cy="4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3912823"/>
            <a:ext cx="18669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964" r="60356"/>
          <a:stretch/>
        </p:blipFill>
        <p:spPr>
          <a:xfrm>
            <a:off x="5943600" y="5334000"/>
            <a:ext cx="1371600" cy="7373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Under suitable restrictions, each of the six trigonometric functions is one-to-one and so has an inverse function, as indicated in the following definition. (The term “</a:t>
            </a:r>
            <a:r>
              <a:rPr lang="en-US" dirty="0" err="1"/>
              <a:t>iff</a:t>
            </a:r>
            <a:r>
              <a:rPr lang="en-US" dirty="0"/>
              <a:t>” is used to represent the phrase “if and only if.”)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Trigonometric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43" y="3114336"/>
            <a:ext cx="6541344" cy="34388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graphs of the six inverse trigonometric functions are shown in Figure </a:t>
            </a:r>
            <a:r>
              <a:rPr lang="en-US" dirty="0" smtClean="0"/>
              <a:t>P.39.</a:t>
            </a:r>
            <a:endParaRPr lang="en-US" dirty="0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Trigonometric Functions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3827539" y="6507162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P.39</a:t>
            </a:r>
            <a:endParaRPr lang="en-US" sz="1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90" y="2350008"/>
            <a:ext cx="7052310" cy="405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5612" y="349249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Verify that one function is the inverse function of another function.</a:t>
            </a:r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endParaRPr lang="en-US" sz="2800" dirty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Determine whether a function has an inverse function.</a:t>
            </a:r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endParaRPr lang="en-US" sz="2800" dirty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Develop properties of the six inverse trigonometric functions.</a:t>
            </a:r>
          </a:p>
          <a:p>
            <a:pPr marL="457200" indent="-457200" eaLnBrk="1" hangingPunct="1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0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500" dirty="0"/>
              <a:t>Example 5 – </a:t>
            </a:r>
            <a:r>
              <a:rPr lang="en-US" sz="2500" i="1" dirty="0"/>
              <a:t>Evaluating Inverse Trigonometric Functions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Evaluate each </a:t>
            </a:r>
            <a:r>
              <a:rPr lang="en-US" dirty="0" smtClean="0"/>
              <a:t>expression.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a.  </a:t>
            </a:r>
            <a:r>
              <a:rPr lang="en-US" dirty="0" err="1"/>
              <a:t>arcsin</a:t>
            </a:r>
            <a:r>
              <a:rPr lang="en-US" dirty="0"/>
              <a:t>                           </a:t>
            </a:r>
            <a:r>
              <a:rPr lang="en-US" b="1" dirty="0"/>
              <a:t>b.  </a:t>
            </a:r>
            <a:r>
              <a:rPr lang="en-US" dirty="0" err="1"/>
              <a:t>arccos</a:t>
            </a:r>
            <a:r>
              <a:rPr lang="en-US" dirty="0"/>
              <a:t> 0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c.</a:t>
            </a:r>
            <a:r>
              <a:rPr lang="en-US" dirty="0"/>
              <a:t>  </a:t>
            </a:r>
            <a:r>
              <a:rPr lang="en-US" dirty="0" err="1"/>
              <a:t>arctan</a:t>
            </a:r>
            <a:r>
              <a:rPr lang="en-US" dirty="0"/>
              <a:t>                          </a:t>
            </a:r>
            <a:r>
              <a:rPr lang="en-US" b="1" dirty="0"/>
              <a:t>d.</a:t>
            </a:r>
            <a:r>
              <a:rPr lang="en-US" dirty="0"/>
              <a:t>  </a:t>
            </a:r>
            <a:r>
              <a:rPr lang="en-US" dirty="0" err="1"/>
              <a:t>arcsin</a:t>
            </a:r>
            <a:r>
              <a:rPr lang="en-US" dirty="0"/>
              <a:t>(0.3)</a:t>
            </a:r>
          </a:p>
          <a:p>
            <a:pPr marL="0" indent="0"/>
            <a:endParaRPr lang="en-US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b="1" dirty="0"/>
              <a:t>a. </a:t>
            </a:r>
            <a:r>
              <a:rPr lang="en-US" dirty="0"/>
              <a:t>By definition,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dirty="0" err="1"/>
              <a:t>arcsin</a:t>
            </a:r>
            <a:r>
              <a:rPr lang="en-US" dirty="0"/>
              <a:t>          implies that sin </a:t>
            </a:r>
            <a:r>
              <a:rPr lang="en-US" i="1" dirty="0"/>
              <a:t>y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       In </a:t>
            </a:r>
            <a:br>
              <a:rPr lang="en-US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    the interval [–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400" i="1" dirty="0">
                <a:sym typeface="Symbol" pitchFamily="18" charset="2"/>
              </a:rPr>
              <a:t> </a:t>
            </a:r>
            <a:r>
              <a:rPr lang="en-US" dirty="0"/>
              <a:t>/2,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400" i="1" dirty="0">
                <a:sym typeface="Symbol" pitchFamily="18" charset="2"/>
              </a:rPr>
              <a:t> </a:t>
            </a:r>
            <a:r>
              <a:rPr lang="en-US" dirty="0"/>
              <a:t>/2], the correct value of </a:t>
            </a:r>
            <a:r>
              <a:rPr lang="en-US" i="1" dirty="0"/>
              <a:t>y</a:t>
            </a:r>
            <a:r>
              <a:rPr lang="en-US" dirty="0"/>
              <a:t> is –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400" i="1" dirty="0">
                <a:sym typeface="Symbol" pitchFamily="18" charset="2"/>
              </a:rPr>
              <a:t> </a:t>
            </a:r>
            <a:r>
              <a:rPr lang="en-US" dirty="0"/>
              <a:t>/6.</a:t>
            </a:r>
          </a:p>
        </p:txBody>
      </p:sp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2171700"/>
            <a:ext cx="6588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900" y="3276600"/>
            <a:ext cx="4381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4505325"/>
            <a:ext cx="6588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053" y="4522694"/>
            <a:ext cx="53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2175" y="5638800"/>
            <a:ext cx="22494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b.</a:t>
            </a:r>
            <a:r>
              <a:rPr lang="en-US" dirty="0"/>
              <a:t> By definition,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dirty="0" err="1"/>
              <a:t>arccos</a:t>
            </a:r>
            <a:r>
              <a:rPr lang="en-US" dirty="0"/>
              <a:t> 0 implies that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= 0. In the </a:t>
            </a:r>
            <a:br>
              <a:rPr lang="en-US" dirty="0"/>
            </a:br>
            <a:r>
              <a:rPr lang="en-US" dirty="0"/>
              <a:t>    interval [0, </a:t>
            </a:r>
            <a:r>
              <a:rPr lang="en-US" i="1" dirty="0" smtClean="0">
                <a:sym typeface="Symbol" pitchFamily="18" charset="2"/>
              </a:rPr>
              <a:t></a:t>
            </a:r>
            <a:r>
              <a:rPr lang="en-US" sz="400" i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]</a:t>
            </a:r>
            <a:r>
              <a:rPr lang="en-US" dirty="0" smtClean="0"/>
              <a:t>, </a:t>
            </a:r>
            <a:r>
              <a:rPr lang="en-US" dirty="0"/>
              <a:t>you have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400" i="1" dirty="0">
                <a:sym typeface="Symbol" pitchFamily="18" charset="2"/>
              </a:rPr>
              <a:t> </a:t>
            </a:r>
            <a:r>
              <a:rPr lang="en-US" dirty="0"/>
              <a:t>/2.</a:t>
            </a:r>
          </a:p>
          <a:p>
            <a:pPr marL="0" indent="0"/>
            <a:endParaRPr lang="en-US" dirty="0"/>
          </a:p>
          <a:p>
            <a:pPr marL="0" indent="0"/>
            <a:endParaRPr lang="en-US" sz="2000" dirty="0"/>
          </a:p>
          <a:p>
            <a:pPr marL="0" indent="0"/>
            <a:endParaRPr lang="en-US" sz="1200" b="1" dirty="0"/>
          </a:p>
          <a:p>
            <a:pPr marL="0" indent="0"/>
            <a:r>
              <a:rPr lang="en-US" b="1" dirty="0"/>
              <a:t>c.</a:t>
            </a:r>
            <a:r>
              <a:rPr lang="en-US" dirty="0"/>
              <a:t> By definition, </a:t>
            </a:r>
            <a:r>
              <a:rPr lang="en-US" i="1" dirty="0"/>
              <a:t>y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 err="1"/>
              <a:t>arctan</a:t>
            </a:r>
            <a:r>
              <a:rPr lang="en-US" dirty="0"/>
              <a:t>       implies that tan </a:t>
            </a:r>
            <a:r>
              <a:rPr lang="en-US" i="1" dirty="0"/>
              <a:t>y</a:t>
            </a:r>
            <a:r>
              <a:rPr lang="en-US" dirty="0"/>
              <a:t> =      </a:t>
            </a:r>
            <a:r>
              <a:rPr lang="en-US" dirty="0" smtClean="0"/>
              <a:t>. </a:t>
            </a:r>
            <a:r>
              <a:rPr lang="en-US" dirty="0"/>
              <a:t>In  </a:t>
            </a:r>
            <a:br>
              <a:rPr lang="en-US" dirty="0"/>
            </a:br>
            <a:r>
              <a:rPr lang="en-US" dirty="0"/>
              <a:t>    the interval (–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400" i="1" dirty="0">
                <a:sym typeface="Symbol" pitchFamily="18" charset="2"/>
              </a:rPr>
              <a:t> </a:t>
            </a:r>
            <a:r>
              <a:rPr lang="en-US" dirty="0"/>
              <a:t>/2,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400" i="1" dirty="0">
                <a:sym typeface="Symbol" pitchFamily="18" charset="2"/>
              </a:rPr>
              <a:t> </a:t>
            </a:r>
            <a:r>
              <a:rPr lang="en-US" dirty="0"/>
              <a:t>/2), you have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400" i="1" dirty="0">
                <a:sym typeface="Symbol" pitchFamily="18" charset="2"/>
              </a:rPr>
              <a:t> </a:t>
            </a:r>
            <a:r>
              <a:rPr lang="en-US" dirty="0"/>
              <a:t>/3.</a:t>
            </a:r>
          </a:p>
          <a:p>
            <a:pPr marL="0" indent="0"/>
            <a:endParaRPr lang="en-US" dirty="0"/>
          </a:p>
          <a:p>
            <a:pPr marL="0" indent="0"/>
            <a:endParaRPr lang="en-US" sz="1400" dirty="0"/>
          </a:p>
          <a:p>
            <a:pPr marL="0" indent="0"/>
            <a:endParaRPr lang="en-US" sz="1200" b="1" dirty="0"/>
          </a:p>
          <a:p>
            <a:pPr marL="0" indent="0"/>
            <a:r>
              <a:rPr lang="en-US" b="1" dirty="0"/>
              <a:t>d. </a:t>
            </a:r>
            <a:r>
              <a:rPr lang="en-US" dirty="0"/>
              <a:t>Using a calculator set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in </a:t>
            </a:r>
            <a:r>
              <a:rPr lang="en-US" i="1" dirty="0"/>
              <a:t>radian </a:t>
            </a:r>
            <a:r>
              <a:rPr lang="en-US" dirty="0"/>
              <a:t>mode produces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     </a:t>
            </a:r>
            <a:r>
              <a:rPr lang="en-US" dirty="0" err="1" smtClean="0"/>
              <a:t>arcsin</a:t>
            </a:r>
            <a:r>
              <a:rPr lang="en-US" dirty="0" smtClean="0"/>
              <a:t>(0.3</a:t>
            </a:r>
            <a:r>
              <a:rPr lang="en-US" dirty="0"/>
              <a:t>) </a:t>
            </a:r>
            <a:r>
              <a:rPr lang="en-US" b="1" dirty="0">
                <a:sym typeface="Symbol" pitchFamily="18" charset="2"/>
              </a:rPr>
              <a:t></a:t>
            </a:r>
            <a:r>
              <a:rPr lang="en-US" dirty="0"/>
              <a:t> </a:t>
            </a:r>
            <a:r>
              <a:rPr lang="en-US" dirty="0" smtClean="0"/>
              <a:t>0.3047.</a:t>
            </a:r>
            <a:r>
              <a:rPr lang="en-IN" dirty="0" smtClean="0"/>
              <a:t> </a:t>
            </a:r>
            <a:r>
              <a:rPr lang="en-IN" dirty="0"/>
              <a:t>(See Figure P.40</a:t>
            </a:r>
            <a:r>
              <a:rPr lang="en-IN" dirty="0" smtClean="0"/>
              <a:t>.)</a:t>
            </a:r>
            <a:endParaRPr lang="en-US" dirty="0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5 – </a:t>
            </a:r>
            <a:r>
              <a:rPr lang="en-US" sz="4000" i="1" dirty="0">
                <a:solidFill>
                  <a:schemeClr val="bg1"/>
                </a:solidFill>
              </a:rPr>
              <a:t>Solution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00313"/>
            <a:ext cx="15716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290504"/>
            <a:ext cx="1809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374041"/>
            <a:ext cx="377190" cy="2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3514" y="3381102"/>
            <a:ext cx="377190" cy="2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687" y="4800600"/>
            <a:ext cx="2250113" cy="1542006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064138" y="6309404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P.40</a:t>
            </a:r>
            <a:endParaRPr lang="en-US" sz="1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Inverse functions have the properties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i="1" dirty="0"/>
              <a:t>	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= </a:t>
            </a:r>
            <a:r>
              <a:rPr lang="en-US" i="1" dirty="0"/>
              <a:t>x   </a:t>
            </a:r>
            <a:r>
              <a:rPr lang="en-US" dirty="0"/>
              <a:t>   and</a:t>
            </a:r>
            <a:r>
              <a:rPr lang="en-US" i="1" dirty="0"/>
              <a:t>     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=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dirty="0"/>
              <a:t>When applying these properties to inverse trigonometric functions, remember that the trigonometric functions have inverse functions only in restricted domains.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For </a:t>
            </a:r>
            <a:r>
              <a:rPr lang="en-US" i="1" dirty="0"/>
              <a:t>x</a:t>
            </a:r>
            <a:r>
              <a:rPr lang="en-US" dirty="0"/>
              <a:t>-values outside these domains, these two properties do not hold. 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dirty="0"/>
              <a:t>For example, </a:t>
            </a:r>
            <a:r>
              <a:rPr lang="en-US" dirty="0" err="1"/>
              <a:t>arcsin</a:t>
            </a:r>
            <a:r>
              <a:rPr lang="en-US" dirty="0"/>
              <a:t>(sin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dirty="0"/>
              <a:t>) is equal to 0, not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Trigonometric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Trigonometric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13090"/>
            <a:ext cx="8222446" cy="35447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Inverse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/>
              <a:t>Recall that a function can be represented by a set of ordered pairs. For instance, the function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 </a:t>
            </a:r>
            <a:r>
              <a:rPr lang="en-US" dirty="0"/>
              <a:t>+ 3 from </a:t>
            </a:r>
            <a:br>
              <a:rPr lang="en-US" dirty="0"/>
            </a:br>
            <a:r>
              <a:rPr lang="en-US" i="1" dirty="0"/>
              <a:t>A </a:t>
            </a:r>
            <a:r>
              <a:rPr lang="en-US" dirty="0"/>
              <a:t>= {1, 2, 3, 4} to </a:t>
            </a:r>
            <a:r>
              <a:rPr lang="en-US" i="1" dirty="0"/>
              <a:t>B </a:t>
            </a:r>
            <a:r>
              <a:rPr lang="en-US" dirty="0"/>
              <a:t>= {4, 5, 6, 7} can be written as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	f</a:t>
            </a:r>
            <a:r>
              <a:rPr lang="en-US" sz="800" i="1" dirty="0"/>
              <a:t> </a:t>
            </a:r>
            <a:r>
              <a:rPr lang="en-US" dirty="0"/>
              <a:t>: {(1, 4), (2, 5), (3, 6), (4, 7)}.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By interchanging the first and second coordinates of each ordered pair, you can form the </a:t>
            </a:r>
            <a:r>
              <a:rPr lang="en-US" b="1" dirty="0"/>
              <a:t>inverse function </a:t>
            </a:r>
            <a:r>
              <a:rPr lang="en-US" dirty="0"/>
              <a:t>of </a:t>
            </a:r>
            <a:r>
              <a:rPr lang="en-US" i="1" dirty="0"/>
              <a:t>f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This function is denoted by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. It is a function from </a:t>
            </a:r>
            <a:r>
              <a:rPr lang="en-US" i="1" dirty="0"/>
              <a:t>B</a:t>
            </a:r>
            <a:r>
              <a:rPr lang="en-US" dirty="0"/>
              <a:t> to </a:t>
            </a:r>
            <a:r>
              <a:rPr lang="en-US" i="1" dirty="0"/>
              <a:t>A</a:t>
            </a:r>
            <a:r>
              <a:rPr lang="en-US" dirty="0"/>
              <a:t>, and can be written as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	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: {(4, 1), (5, 2), (6, 3), (7, 4)}.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Note that the domain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/>
              <a:t> is equal to the range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, and vice versa, as shown in Figure </a:t>
            </a:r>
            <a:r>
              <a:rPr lang="en-US" dirty="0" smtClean="0"/>
              <a:t>P.31. 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600" dirty="0"/>
          </a:p>
          <a:p>
            <a:pPr marL="0" indent="0"/>
            <a:r>
              <a:rPr lang="en-US" dirty="0"/>
              <a:t>The functions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 have the effect of “undoing” each other. 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Functions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414713" y="46482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Domain of </a:t>
            </a:r>
            <a:r>
              <a:rPr lang="en-US" sz="1400" i="1"/>
              <a:t>f </a:t>
            </a:r>
            <a:r>
              <a:rPr lang="en-US" sz="1400"/>
              <a:t>= range of </a:t>
            </a:r>
            <a:r>
              <a:rPr lang="en-US" sz="1400" i="1"/>
              <a:t>f</a:t>
            </a:r>
            <a:r>
              <a:rPr lang="en-US" sz="600" i="1"/>
              <a:t> </a:t>
            </a:r>
            <a:r>
              <a:rPr lang="en-US" sz="1400" baseline="30000"/>
              <a:t>–1</a:t>
            </a:r>
          </a:p>
          <a:p>
            <a:r>
              <a:rPr lang="en-US" sz="1400"/>
              <a:t>Domain of </a:t>
            </a:r>
            <a:r>
              <a:rPr lang="en-US" sz="1400" i="1"/>
              <a:t>f</a:t>
            </a:r>
            <a:r>
              <a:rPr lang="en-US" sz="600" i="1"/>
              <a:t> </a:t>
            </a:r>
            <a:r>
              <a:rPr lang="en-US" sz="1400" baseline="30000"/>
              <a:t>–1</a:t>
            </a:r>
            <a:r>
              <a:rPr lang="en-US" sz="1400"/>
              <a:t> = range of </a:t>
            </a:r>
            <a:r>
              <a:rPr lang="en-US" sz="1400" i="1"/>
              <a:t>f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064077" y="5181600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P.31</a:t>
            </a:r>
            <a:endParaRPr lang="en-US" sz="1200" b="1" dirty="0"/>
          </a:p>
        </p:txBody>
      </p:sp>
      <p:pic>
        <p:nvPicPr>
          <p:cNvPr id="82951" name="Picture 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38" y="2341563"/>
            <a:ext cx="2876550" cy="21764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That is, when you form the composition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/>
              <a:t> with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 or the composition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 with </a:t>
            </a:r>
            <a:r>
              <a:rPr lang="en-US" i="1" dirty="0"/>
              <a:t>f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you obtain the identity function.</a:t>
            </a:r>
          </a:p>
          <a:p>
            <a:pPr marL="0" indent="0"/>
            <a:endParaRPr lang="en-US" sz="1000" dirty="0"/>
          </a:p>
          <a:p>
            <a:pPr marL="0" indent="0"/>
            <a:r>
              <a:rPr lang="en-US" i="1" dirty="0"/>
              <a:t>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= </a:t>
            </a:r>
            <a:r>
              <a:rPr lang="en-US" i="1" dirty="0"/>
              <a:t>x</a:t>
            </a:r>
            <a:r>
              <a:rPr lang="en-US" dirty="0"/>
              <a:t>    and    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= </a:t>
            </a:r>
            <a:r>
              <a:rPr lang="en-US" i="1" dirty="0"/>
              <a:t>x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19" y="3259316"/>
            <a:ext cx="8176681" cy="26080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Connecting </a:t>
            </a:r>
            <a:r>
              <a:rPr lang="en-IN" b="1" dirty="0" smtClean="0"/>
              <a:t>Notations</a:t>
            </a:r>
            <a:r>
              <a:rPr lang="en-US" b="1" dirty="0" smtClean="0"/>
              <a:t>: </a:t>
            </a:r>
            <a:endParaRPr lang="en-US" b="1" dirty="0"/>
          </a:p>
          <a:p>
            <a:pPr marL="0" indent="0"/>
            <a:r>
              <a:rPr lang="en-US" dirty="0"/>
              <a:t>Although the notation used to denote an inverse function resembles </a:t>
            </a:r>
            <a:r>
              <a:rPr lang="en-US" i="1" dirty="0"/>
              <a:t>exponential notation</a:t>
            </a:r>
            <a:r>
              <a:rPr lang="en-US" dirty="0"/>
              <a:t>, it is a different use of –1 as a superscript.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That is, in general, 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Functions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1762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Here are some important observations about inverse functions.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b="1" dirty="0"/>
              <a:t>1. </a:t>
            </a:r>
            <a:r>
              <a:rPr lang="en-US" dirty="0"/>
              <a:t>If </a:t>
            </a:r>
            <a:r>
              <a:rPr lang="en-US" i="1" dirty="0"/>
              <a:t>g</a:t>
            </a:r>
            <a:r>
              <a:rPr lang="en-US" dirty="0"/>
              <a:t> is the inverse function of </a:t>
            </a:r>
            <a:r>
              <a:rPr lang="en-US" i="1" dirty="0"/>
              <a:t>f</a:t>
            </a:r>
            <a:r>
              <a:rPr lang="en-US" dirty="0"/>
              <a:t>, then </a:t>
            </a:r>
            <a:r>
              <a:rPr lang="en-US" i="1" dirty="0"/>
              <a:t>f</a:t>
            </a:r>
            <a:r>
              <a:rPr lang="en-US" dirty="0"/>
              <a:t> is the inverse    </a:t>
            </a:r>
            <a:br>
              <a:rPr lang="en-US" dirty="0"/>
            </a:br>
            <a:r>
              <a:rPr lang="en-US" dirty="0"/>
              <a:t>    function of </a:t>
            </a:r>
            <a:r>
              <a:rPr lang="en-US" i="1" dirty="0"/>
              <a:t>g</a:t>
            </a:r>
            <a:r>
              <a:rPr lang="en-US" dirty="0"/>
              <a:t>.</a:t>
            </a:r>
          </a:p>
          <a:p>
            <a:pPr marL="0" indent="0"/>
            <a:endParaRPr lang="en-US" sz="1200" b="1" dirty="0"/>
          </a:p>
          <a:p>
            <a:pPr marL="0" indent="0"/>
            <a:r>
              <a:rPr lang="en-US" b="1" dirty="0"/>
              <a:t>2. </a:t>
            </a:r>
            <a:r>
              <a:rPr lang="en-US" dirty="0"/>
              <a:t>The domain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 </a:t>
            </a:r>
            <a:r>
              <a:rPr lang="en-US" dirty="0"/>
              <a:t>is equal to the range of </a:t>
            </a:r>
            <a:r>
              <a:rPr lang="en-US" i="1" dirty="0"/>
              <a:t>f</a:t>
            </a:r>
            <a:r>
              <a:rPr lang="en-US" dirty="0"/>
              <a:t>, and the </a:t>
            </a:r>
            <a:br>
              <a:rPr lang="en-US" dirty="0"/>
            </a:br>
            <a:r>
              <a:rPr lang="en-US" dirty="0"/>
              <a:t>    range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 is equal to the domain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b="1" dirty="0"/>
              <a:t>3. </a:t>
            </a:r>
            <a:r>
              <a:rPr lang="en-US" dirty="0"/>
              <a:t>A function need not have an inverse function, but </a:t>
            </a:r>
            <a:r>
              <a:rPr lang="en-US" dirty="0" smtClean="0"/>
              <a:t>when </a:t>
            </a:r>
            <a:r>
              <a:rPr lang="en-US" dirty="0"/>
              <a:t>it </a:t>
            </a:r>
            <a:br>
              <a:rPr lang="en-US" dirty="0"/>
            </a:br>
            <a:r>
              <a:rPr lang="en-US" dirty="0"/>
              <a:t>    does, the inverse function is unique.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You can think of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baseline="30000" dirty="0"/>
              <a:t>–1</a:t>
            </a:r>
            <a:r>
              <a:rPr lang="en-US" dirty="0"/>
              <a:t> as undoing what has been done by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/>
              <a:t>.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Inverse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ppt196.tmp</Template>
  <TotalTime>2194</TotalTime>
  <Words>1051</Words>
  <Application>Microsoft Office PowerPoint</Application>
  <PresentationFormat>On-screen Show (4:3)</PresentationFormat>
  <Paragraphs>227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Symbol</vt:lpstr>
      <vt:lpstr>Webdings</vt:lpstr>
      <vt:lpstr>Wingdings</vt:lpstr>
      <vt:lpstr>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 – The Existence of an Inverse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5 – Evaluating Inverse Trigonometric Functions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Harshal Garud</cp:lastModifiedBy>
  <cp:revision>404</cp:revision>
  <dcterms:created xsi:type="dcterms:W3CDTF">2008-11-21T04:28:28Z</dcterms:created>
  <dcterms:modified xsi:type="dcterms:W3CDTF">2016-09-01T11:20:55Z</dcterms:modified>
</cp:coreProperties>
</file>