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51"/>
  </p:notesMasterIdLst>
  <p:sldIdLst>
    <p:sldId id="318" r:id="rId2"/>
    <p:sldId id="319" r:id="rId3"/>
    <p:sldId id="314" r:id="rId4"/>
    <p:sldId id="315" r:id="rId5"/>
    <p:sldId id="267" r:id="rId6"/>
    <p:sldId id="269" r:id="rId7"/>
    <p:sldId id="270" r:id="rId8"/>
    <p:sldId id="271" r:id="rId9"/>
    <p:sldId id="272" r:id="rId10"/>
    <p:sldId id="273" r:id="rId11"/>
    <p:sldId id="275" r:id="rId12"/>
    <p:sldId id="274" r:id="rId13"/>
    <p:sldId id="276" r:id="rId14"/>
    <p:sldId id="278" r:id="rId15"/>
    <p:sldId id="316" r:id="rId16"/>
    <p:sldId id="277" r:id="rId17"/>
    <p:sldId id="284" r:id="rId18"/>
    <p:sldId id="283" r:id="rId19"/>
    <p:sldId id="320" r:id="rId20"/>
    <p:sldId id="321" r:id="rId21"/>
    <p:sldId id="322" r:id="rId22"/>
    <p:sldId id="323" r:id="rId23"/>
    <p:sldId id="324" r:id="rId24"/>
    <p:sldId id="282" r:id="rId25"/>
    <p:sldId id="280" r:id="rId26"/>
    <p:sldId id="286" r:id="rId27"/>
    <p:sldId id="288" r:id="rId28"/>
    <p:sldId id="289" r:id="rId29"/>
    <p:sldId id="317" r:id="rId30"/>
    <p:sldId id="287" r:id="rId31"/>
    <p:sldId id="292" r:id="rId32"/>
    <p:sldId id="295" r:id="rId33"/>
    <p:sldId id="293" r:id="rId34"/>
    <p:sldId id="296" r:id="rId35"/>
    <p:sldId id="294" r:id="rId36"/>
    <p:sldId id="297" r:id="rId37"/>
    <p:sldId id="299" r:id="rId38"/>
    <p:sldId id="300" r:id="rId39"/>
    <p:sldId id="301" r:id="rId40"/>
    <p:sldId id="303" r:id="rId41"/>
    <p:sldId id="302" r:id="rId42"/>
    <p:sldId id="304" r:id="rId43"/>
    <p:sldId id="305" r:id="rId44"/>
    <p:sldId id="306" r:id="rId45"/>
    <p:sldId id="307" r:id="rId46"/>
    <p:sldId id="308" r:id="rId47"/>
    <p:sldId id="310" r:id="rId48"/>
    <p:sldId id="309" r:id="rId49"/>
    <p:sldId id="311" r:id="rId50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6">
          <p15:clr>
            <a:srgbClr val="A4A3A4"/>
          </p15:clr>
        </p15:guide>
        <p15:guide id="2" pos="42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0066"/>
    <a:srgbClr val="FF3399"/>
    <a:srgbClr val="CC0099"/>
    <a:srgbClr val="009BAE"/>
    <a:srgbClr val="0099AC"/>
    <a:srgbClr val="ED008C"/>
    <a:srgbClr val="0073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89" autoAdjust="0"/>
    <p:restoredTop sz="93342" autoAdjust="0"/>
  </p:normalViewPr>
  <p:slideViewPr>
    <p:cSldViewPr>
      <p:cViewPr>
        <p:scale>
          <a:sx n="67" d="100"/>
          <a:sy n="67" d="100"/>
        </p:scale>
        <p:origin x="-1344" y="-150"/>
      </p:cViewPr>
      <p:guideLst>
        <p:guide orient="horz" pos="2256"/>
        <p:guide pos="42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DC64CA-1343-4D0C-9001-0EBB0B7BF6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8194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99156-986E-4706-975C-41D4E378818B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44715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5DEEF-FE02-4630-A4F5-D0E3E193A818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53859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D8629-6F41-4F4C-B8E5-0548C1DF7B0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482172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D8629-6F41-4F4C-B8E5-0548C1DF7B02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7830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60" y="152400"/>
            <a:ext cx="8763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3D9D192-9581-4107-895F-75DC002D9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969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9738" y="168275"/>
            <a:ext cx="8247062" cy="6384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8999C8-A6B6-4990-8A22-F37AA3302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66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D0A09475-E6EE-4862-91FB-6249D5D7C5C5}" type="slidenum">
              <a:rPr lang="en-US"/>
              <a:pPr>
                <a:spcBef>
                  <a:spcPct val="5000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10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636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800" y="367200"/>
            <a:ext cx="8838000" cy="72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image" Target="../media/image36.wm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4" Type="http://schemas.openxmlformats.org/officeDocument/2006/relationships/image" Target="../media/image41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342112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47625" y="57150"/>
            <a:ext cx="9048750" cy="6210300"/>
          </a:xfrm>
          <a:prstGeom prst="round2Diag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2133600" y="62484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Copyright © Cengage Learning. All rights reserved.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1524000" y="-12700"/>
            <a:ext cx="5365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>
                <a:solidFill>
                  <a:srgbClr val="EC008C"/>
                </a:solidFill>
              </a:rPr>
              <a:t>P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362200" y="215900"/>
            <a:ext cx="609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5BAA"/>
                </a:solidFill>
              </a:rPr>
              <a:t>Preparation for Calculus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334" y="925139"/>
            <a:ext cx="8367333" cy="50077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002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original equation,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+ 2</a:t>
            </a:r>
            <a:r>
              <a:rPr lang="en-US" i="1" dirty="0"/>
              <a:t>y =</a:t>
            </a:r>
            <a:r>
              <a:rPr lang="en-US" dirty="0"/>
              <a:t> 1, </a:t>
            </a:r>
            <a:r>
              <a:rPr lang="en-US" b="1" dirty="0"/>
              <a:t>implicitly </a:t>
            </a:r>
            <a:r>
              <a:rPr lang="en-US" dirty="0"/>
              <a:t>defines </a:t>
            </a:r>
            <a:r>
              <a:rPr lang="en-US" i="1" dirty="0"/>
              <a:t>y</a:t>
            </a:r>
            <a:r>
              <a:rPr lang="en-US" dirty="0"/>
              <a:t> as a function of </a:t>
            </a:r>
            <a:r>
              <a:rPr lang="en-US" i="1" dirty="0"/>
              <a:t>x</a:t>
            </a:r>
            <a:r>
              <a:rPr lang="en-US" dirty="0"/>
              <a:t>. When you solve the equation for </a:t>
            </a:r>
            <a:r>
              <a:rPr lang="en-US" i="1" dirty="0"/>
              <a:t>y</a:t>
            </a:r>
            <a:r>
              <a:rPr lang="en-US" dirty="0"/>
              <a:t>, you are writing the equation in </a:t>
            </a:r>
            <a:r>
              <a:rPr lang="en-US" b="1" dirty="0"/>
              <a:t>explicit </a:t>
            </a:r>
            <a:r>
              <a:rPr lang="en-US" dirty="0"/>
              <a:t>form.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Function notation has the advantage of clearly identifying the dependent variable as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while at the same time telling you that </a:t>
            </a:r>
            <a:r>
              <a:rPr lang="en-US" i="1" dirty="0"/>
              <a:t>x</a:t>
            </a:r>
            <a:r>
              <a:rPr lang="en-US" dirty="0"/>
              <a:t> is the independent variable and that the function itself is “</a:t>
            </a:r>
            <a:r>
              <a:rPr lang="en-US" i="1" dirty="0"/>
              <a:t>f.</a:t>
            </a:r>
            <a:r>
              <a:rPr lang="en-US" dirty="0"/>
              <a:t>” The symbol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read “</a:t>
            </a:r>
            <a:r>
              <a:rPr lang="en-US" i="1" dirty="0"/>
              <a:t>f</a:t>
            </a:r>
            <a:r>
              <a:rPr lang="en-US" dirty="0"/>
              <a:t> of </a:t>
            </a:r>
            <a:r>
              <a:rPr lang="en-US" i="1" dirty="0"/>
              <a:t>x</a:t>
            </a:r>
            <a:r>
              <a:rPr lang="en-US" dirty="0"/>
              <a:t>.”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Function notation allows you to be less wordy. Instead of asking “What is the value of </a:t>
            </a:r>
            <a:r>
              <a:rPr lang="en-US" i="1" dirty="0"/>
              <a:t>y</a:t>
            </a:r>
            <a:r>
              <a:rPr lang="en-US" dirty="0"/>
              <a:t> that corresponds to </a:t>
            </a:r>
            <a:r>
              <a:rPr lang="en-US" i="1" dirty="0"/>
              <a:t>x </a:t>
            </a:r>
            <a:r>
              <a:rPr lang="en-US" dirty="0"/>
              <a:t>= 3?” you can ask, “What is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(3)?”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>
                <a:solidFill>
                  <a:schemeClr val="bg1"/>
                </a:solidFill>
              </a:rPr>
              <a:t>Functions and Function Notation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In an equation that defines a </a:t>
            </a:r>
            <a:r>
              <a:rPr lang="en-US" dirty="0" smtClean="0"/>
              <a:t>function of 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dirty="0"/>
              <a:t>the role of the variable </a:t>
            </a:r>
            <a:r>
              <a:rPr lang="en-US" i="1" dirty="0"/>
              <a:t>x</a:t>
            </a:r>
            <a:r>
              <a:rPr lang="en-US" dirty="0"/>
              <a:t> is simply that of a placeholder.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For instance, the </a:t>
            </a:r>
            <a:r>
              <a:rPr lang="en-US" dirty="0" smtClean="0"/>
              <a:t>function</a:t>
            </a:r>
            <a:endParaRPr lang="en-US" dirty="0"/>
          </a:p>
          <a:p>
            <a:pPr marL="0" indent="0"/>
            <a:endParaRPr lang="en-US" sz="1200" dirty="0"/>
          </a:p>
          <a:p>
            <a:pPr marL="0" indent="0"/>
            <a:r>
              <a:rPr lang="en-US" i="1" dirty="0"/>
              <a:t>	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– 4</a:t>
            </a:r>
            <a:r>
              <a:rPr lang="en-US" i="1" dirty="0"/>
              <a:t>x </a:t>
            </a:r>
            <a:r>
              <a:rPr lang="en-US" dirty="0"/>
              <a:t>+ 1</a:t>
            </a:r>
          </a:p>
          <a:p>
            <a:pPr marL="0" indent="0"/>
            <a:endParaRPr lang="en-US" sz="1200" dirty="0"/>
          </a:p>
          <a:p>
            <a:pPr marL="0" indent="0"/>
            <a:r>
              <a:rPr lang="en-US" dirty="0"/>
              <a:t>can be described by the form</a:t>
            </a:r>
          </a:p>
          <a:p>
            <a:pPr marL="0" indent="0"/>
            <a:endParaRPr lang="en-US" sz="1200" b="1" dirty="0"/>
          </a:p>
          <a:p>
            <a:pPr marL="0" indent="0"/>
            <a:r>
              <a:rPr lang="en-US" i="1" dirty="0"/>
              <a:t>	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      </a:t>
            </a:r>
            <a:r>
              <a:rPr lang="en-US" dirty="0"/>
              <a:t>) = 2(      )</a:t>
            </a:r>
            <a:r>
              <a:rPr lang="en-US" baseline="30000" dirty="0"/>
              <a:t>2</a:t>
            </a:r>
            <a:r>
              <a:rPr lang="en-US" dirty="0"/>
              <a:t> – 4(      )</a:t>
            </a:r>
            <a:r>
              <a:rPr lang="en-US" i="1" dirty="0"/>
              <a:t> </a:t>
            </a:r>
            <a:r>
              <a:rPr lang="en-US" dirty="0"/>
              <a:t>+ 1</a:t>
            </a:r>
          </a:p>
          <a:p>
            <a:pPr marL="0" indent="0"/>
            <a:endParaRPr lang="en-US" sz="1200" dirty="0"/>
          </a:p>
          <a:p>
            <a:r>
              <a:rPr lang="en-US" dirty="0"/>
              <a:t>where </a:t>
            </a:r>
            <a:r>
              <a:rPr lang="en-IN" dirty="0" smtClean="0"/>
              <a:t>rectangles </a:t>
            </a:r>
            <a:r>
              <a:rPr lang="en-US" dirty="0" smtClean="0"/>
              <a:t>are </a:t>
            </a:r>
            <a:r>
              <a:rPr lang="en-US" dirty="0"/>
              <a:t>used instead of </a:t>
            </a:r>
            <a:r>
              <a:rPr lang="en-US" i="1" dirty="0"/>
              <a:t>x</a:t>
            </a:r>
            <a:r>
              <a:rPr lang="en-US" dirty="0" smtClean="0"/>
              <a:t>.</a:t>
            </a:r>
            <a:endParaRPr lang="en-US" b="1" dirty="0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>
                <a:solidFill>
                  <a:schemeClr val="bg1"/>
                </a:solidFill>
              </a:rPr>
              <a:t>Functions and Function Notation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2759" y="4799554"/>
            <a:ext cx="427140" cy="274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9738" y="4800600"/>
            <a:ext cx="427140" cy="274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3123" y="4790029"/>
            <a:ext cx="427140" cy="2741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evaluate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(–2), </a:t>
            </a:r>
            <a:r>
              <a:rPr lang="en-US" dirty="0" smtClean="0"/>
              <a:t>replace each rectangle with –2.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i="1" dirty="0"/>
              <a:t>	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ED008C"/>
                </a:solidFill>
              </a:rPr>
              <a:t>–2</a:t>
            </a:r>
            <a:r>
              <a:rPr lang="en-US" dirty="0"/>
              <a:t>) = 2(</a:t>
            </a:r>
            <a:r>
              <a:rPr lang="en-US" dirty="0">
                <a:solidFill>
                  <a:srgbClr val="ED008C"/>
                </a:solidFill>
              </a:rPr>
              <a:t>–2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– 4(</a:t>
            </a:r>
            <a:r>
              <a:rPr lang="en-US" dirty="0">
                <a:solidFill>
                  <a:srgbClr val="ED008C"/>
                </a:solidFill>
              </a:rPr>
              <a:t>–2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+ 1</a:t>
            </a:r>
          </a:p>
          <a:p>
            <a:pPr marL="0" indent="0"/>
            <a:endParaRPr lang="en-US" dirty="0"/>
          </a:p>
          <a:p>
            <a:pPr marL="0" indent="0"/>
            <a:r>
              <a:rPr lang="en-US" i="1" dirty="0"/>
              <a:t>	         </a:t>
            </a:r>
            <a:r>
              <a:rPr lang="en-US" dirty="0"/>
              <a:t>= 2(4) + 8</a:t>
            </a:r>
            <a:r>
              <a:rPr lang="en-US" i="1" dirty="0"/>
              <a:t> </a:t>
            </a:r>
            <a:r>
              <a:rPr lang="en-US" dirty="0"/>
              <a:t>+ 1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i="1" dirty="0"/>
              <a:t>	        </a:t>
            </a:r>
            <a:r>
              <a:rPr lang="en-US" dirty="0"/>
              <a:t> = </a:t>
            </a:r>
            <a:r>
              <a:rPr lang="en-US" dirty="0" smtClean="0"/>
              <a:t>17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>
                <a:solidFill>
                  <a:schemeClr val="bg1"/>
                </a:solidFill>
              </a:rPr>
              <a:t>Functions and Function Notation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5456238" y="2362200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Substitute –2 for </a:t>
            </a:r>
            <a:r>
              <a:rPr lang="en-US" i="1" dirty="0">
                <a:solidFill>
                  <a:srgbClr val="ED008C"/>
                </a:solidFill>
              </a:rPr>
              <a:t>x</a:t>
            </a:r>
            <a:r>
              <a:rPr lang="en-US" dirty="0">
                <a:solidFill>
                  <a:srgbClr val="ED008C"/>
                </a:solidFill>
              </a:rPr>
              <a:t>.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5456238" y="3252787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ED008C"/>
                </a:solidFill>
              </a:rPr>
              <a:t>Simplify.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5456238" y="4100512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Simplify.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function </a:t>
            </a:r>
            <a:r>
              <a:rPr lang="en-US" i="1" dirty="0"/>
              <a:t>f </a:t>
            </a:r>
            <a:r>
              <a:rPr lang="en-US" dirty="0"/>
              <a:t>defined by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+ 7, evaluate each </a:t>
            </a:r>
            <a:r>
              <a:rPr lang="en-IN" dirty="0" smtClean="0"/>
              <a:t>expression</a:t>
            </a:r>
            <a:r>
              <a:rPr lang="en-US" dirty="0" smtClean="0"/>
              <a:t>.</a:t>
            </a:r>
            <a:endParaRPr lang="en-US" dirty="0"/>
          </a:p>
          <a:p>
            <a:pPr marL="0" indent="0"/>
            <a:endParaRPr lang="en-US" sz="1600" b="1" dirty="0"/>
          </a:p>
          <a:p>
            <a:pPr marL="0" indent="0"/>
            <a:r>
              <a:rPr lang="en-US" b="1" dirty="0"/>
              <a:t>a.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(3</a:t>
            </a:r>
            <a:r>
              <a:rPr lang="en-US" i="1" dirty="0"/>
              <a:t>a</a:t>
            </a:r>
            <a:r>
              <a:rPr lang="en-US" dirty="0"/>
              <a:t>)</a:t>
            </a:r>
            <a:r>
              <a:rPr lang="en-US" b="1" dirty="0"/>
              <a:t>          b.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b </a:t>
            </a:r>
            <a:r>
              <a:rPr lang="en-US" dirty="0"/>
              <a:t>– 1)</a:t>
            </a:r>
            <a:r>
              <a:rPr lang="en-US" b="1" dirty="0"/>
              <a:t>          c.</a:t>
            </a:r>
            <a:endParaRPr lang="en-US" dirty="0"/>
          </a:p>
          <a:p>
            <a:pPr marL="0" indent="0"/>
            <a:endParaRPr lang="en-US" dirty="0"/>
          </a:p>
          <a:p>
            <a:r>
              <a:rPr lang="el-GR" dirty="0">
                <a:solidFill>
                  <a:srgbClr val="0074BC"/>
                </a:solidFill>
              </a:rPr>
              <a:t>Solution</a:t>
            </a:r>
            <a:r>
              <a:rPr lang="en-US" dirty="0">
                <a:solidFill>
                  <a:srgbClr val="0074BC"/>
                </a:solidFill>
              </a:rPr>
              <a:t>:</a:t>
            </a:r>
          </a:p>
          <a:p>
            <a:pPr marL="0" indent="0"/>
            <a:r>
              <a:rPr lang="en-US" b="1" dirty="0"/>
              <a:t>a.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ED008C"/>
                </a:solidFill>
              </a:rPr>
              <a:t>3</a:t>
            </a:r>
            <a:r>
              <a:rPr lang="en-US" i="1" dirty="0">
                <a:solidFill>
                  <a:srgbClr val="ED008C"/>
                </a:solidFill>
              </a:rPr>
              <a:t>a</a:t>
            </a:r>
            <a:r>
              <a:rPr lang="en-US" dirty="0"/>
              <a:t>) = (</a:t>
            </a:r>
            <a:r>
              <a:rPr lang="en-US" dirty="0">
                <a:solidFill>
                  <a:srgbClr val="ED008C"/>
                </a:solidFill>
              </a:rPr>
              <a:t>3</a:t>
            </a:r>
            <a:r>
              <a:rPr lang="en-US" i="1" dirty="0">
                <a:solidFill>
                  <a:srgbClr val="ED008C"/>
                </a:solidFill>
              </a:rPr>
              <a:t>a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+ 7</a:t>
            </a:r>
            <a:endParaRPr lang="en-US" b="1" dirty="0"/>
          </a:p>
          <a:p>
            <a:pPr marL="0" indent="0"/>
            <a:endParaRPr lang="en-US" sz="1000" i="1" dirty="0"/>
          </a:p>
          <a:p>
            <a:pPr marL="0" indent="0"/>
            <a:r>
              <a:rPr lang="en-US" sz="800" dirty="0"/>
              <a:t> </a:t>
            </a:r>
            <a:r>
              <a:rPr lang="en-US" dirty="0"/>
              <a:t>            = 9</a:t>
            </a:r>
            <a:r>
              <a:rPr lang="en-US" i="1" dirty="0"/>
              <a:t>a</a:t>
            </a:r>
            <a:r>
              <a:rPr lang="en-US" baseline="30000" dirty="0"/>
              <a:t>2</a:t>
            </a:r>
            <a:r>
              <a:rPr lang="en-US" dirty="0"/>
              <a:t> + 7</a:t>
            </a:r>
          </a:p>
          <a:p>
            <a:pPr marL="0" indent="0"/>
            <a:endParaRPr lang="en-US" dirty="0"/>
          </a:p>
          <a:p>
            <a:pPr marL="0" indent="0"/>
            <a:r>
              <a:rPr lang="en-US" b="1" dirty="0"/>
              <a:t>b.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>
                <a:solidFill>
                  <a:srgbClr val="ED008C"/>
                </a:solidFill>
              </a:rPr>
              <a:t>b – 1</a:t>
            </a:r>
            <a:r>
              <a:rPr lang="en-US" dirty="0"/>
              <a:t>) = (</a:t>
            </a:r>
            <a:r>
              <a:rPr lang="en-US" i="1" dirty="0">
                <a:solidFill>
                  <a:srgbClr val="ED008C"/>
                </a:solidFill>
              </a:rPr>
              <a:t>b </a:t>
            </a:r>
            <a:r>
              <a:rPr lang="en-US" dirty="0">
                <a:solidFill>
                  <a:srgbClr val="ED008C"/>
                </a:solidFill>
              </a:rPr>
              <a:t>– 1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+ 7</a:t>
            </a:r>
          </a:p>
          <a:p>
            <a:pPr marL="0" indent="0"/>
            <a:endParaRPr lang="en-US" sz="1000" dirty="0"/>
          </a:p>
          <a:p>
            <a:pPr marL="0" indent="0"/>
            <a:r>
              <a:rPr lang="en-US" dirty="0"/>
              <a:t>	      = </a:t>
            </a:r>
            <a:r>
              <a:rPr lang="en-US" i="1" dirty="0"/>
              <a:t>b</a:t>
            </a:r>
            <a:r>
              <a:rPr lang="en-US" baseline="30000" dirty="0"/>
              <a:t>2</a:t>
            </a:r>
            <a:r>
              <a:rPr lang="en-US" i="1" dirty="0"/>
              <a:t> </a:t>
            </a:r>
            <a:r>
              <a:rPr lang="en-US" dirty="0"/>
              <a:t>– 2</a:t>
            </a:r>
            <a:r>
              <a:rPr lang="en-US" i="1" dirty="0"/>
              <a:t>b</a:t>
            </a:r>
            <a:r>
              <a:rPr lang="en-US" dirty="0"/>
              <a:t> + 1 + 7</a:t>
            </a:r>
            <a:endParaRPr lang="en-US" b="1" dirty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Example 1 – </a:t>
            </a:r>
            <a:r>
              <a:rPr lang="en-US" sz="4000" i="1" dirty="0">
                <a:solidFill>
                  <a:schemeClr val="bg1"/>
                </a:solidFill>
              </a:rPr>
              <a:t>Evaluating a Function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914900" y="39004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Substitute 3</a:t>
            </a:r>
            <a:r>
              <a:rPr lang="en-US" i="1" dirty="0">
                <a:solidFill>
                  <a:srgbClr val="ED008C"/>
                </a:solidFill>
              </a:rPr>
              <a:t>a</a:t>
            </a:r>
            <a:r>
              <a:rPr lang="en-US" dirty="0">
                <a:solidFill>
                  <a:srgbClr val="ED008C"/>
                </a:solidFill>
              </a:rPr>
              <a:t> for </a:t>
            </a:r>
            <a:r>
              <a:rPr lang="en-US" i="1" dirty="0">
                <a:solidFill>
                  <a:srgbClr val="ED008C"/>
                </a:solidFill>
              </a:rPr>
              <a:t>x</a:t>
            </a:r>
            <a:r>
              <a:rPr lang="en-US" dirty="0">
                <a:solidFill>
                  <a:srgbClr val="ED008C"/>
                </a:solidFill>
              </a:rPr>
              <a:t>.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4916488" y="4510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Simplify.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4916488" y="5424488"/>
            <a:ext cx="251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Substitute </a:t>
            </a:r>
            <a:r>
              <a:rPr lang="en-US" i="1" dirty="0">
                <a:solidFill>
                  <a:srgbClr val="ED008C"/>
                </a:solidFill>
              </a:rPr>
              <a:t>b </a:t>
            </a:r>
            <a:r>
              <a:rPr lang="en-US" dirty="0">
                <a:solidFill>
                  <a:srgbClr val="ED008C"/>
                </a:solidFill>
              </a:rPr>
              <a:t>– 1 for </a:t>
            </a:r>
            <a:r>
              <a:rPr lang="en-US" i="1" dirty="0">
                <a:solidFill>
                  <a:srgbClr val="ED008C"/>
                </a:solidFill>
              </a:rPr>
              <a:t>x</a:t>
            </a:r>
            <a:r>
              <a:rPr lang="en-US" dirty="0">
                <a:solidFill>
                  <a:srgbClr val="ED008C"/>
                </a:solidFill>
              </a:rPr>
              <a:t>. 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4916488" y="6034087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Expand binomial.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1756410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0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0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0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90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01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01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01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  <p:bldP spid="90118" grpId="0"/>
      <p:bldP spid="90119" grpId="0"/>
      <p:bldP spid="901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	      = </a:t>
            </a:r>
            <a:r>
              <a:rPr lang="en-US" i="1" dirty="0"/>
              <a:t>b</a:t>
            </a:r>
            <a:r>
              <a:rPr lang="en-US" baseline="30000" dirty="0"/>
              <a:t>2</a:t>
            </a:r>
            <a:r>
              <a:rPr lang="en-US" i="1" dirty="0"/>
              <a:t> </a:t>
            </a:r>
            <a:r>
              <a:rPr lang="en-US" dirty="0"/>
              <a:t>– 2</a:t>
            </a:r>
            <a:r>
              <a:rPr lang="en-US" i="1" dirty="0"/>
              <a:t>b</a:t>
            </a:r>
            <a:r>
              <a:rPr lang="en-US" dirty="0"/>
              <a:t> + 8</a:t>
            </a:r>
          </a:p>
          <a:p>
            <a:pPr marL="0" indent="0"/>
            <a:endParaRPr lang="en-US" sz="2800" dirty="0"/>
          </a:p>
          <a:p>
            <a:pPr marL="0" indent="0"/>
            <a:r>
              <a:rPr lang="en-US" b="1" dirty="0"/>
              <a:t>c.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900" dirty="0"/>
          </a:p>
          <a:p>
            <a:pPr marL="0" indent="0"/>
            <a:r>
              <a:rPr lang="en-US" dirty="0"/>
              <a:t>			= 2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,      </a:t>
            </a:r>
            <a:r>
              <a:rPr lang="en-US" i="1" dirty="0">
                <a:sym typeface="Symbol" pitchFamily="18" charset="2"/>
              </a:rPr>
              <a:t>x </a:t>
            </a:r>
            <a:r>
              <a:rPr lang="en-US" b="1" dirty="0">
                <a:sym typeface="Symbol" pitchFamily="18" charset="2"/>
              </a:rPr>
              <a:t> </a:t>
            </a:r>
            <a:r>
              <a:rPr lang="en-US" dirty="0">
                <a:sym typeface="Symbol" pitchFamily="18" charset="2"/>
              </a:rPr>
              <a:t>0</a:t>
            </a:r>
            <a:endParaRPr lang="en-US" dirty="0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Example 1 – </a:t>
            </a:r>
            <a:r>
              <a:rPr lang="en-US" sz="4000" i="1" dirty="0">
                <a:solidFill>
                  <a:schemeClr val="bg1"/>
                </a:solidFill>
              </a:rPr>
              <a:t>Solution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5200650" y="1462087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Simplify.</a:t>
            </a:r>
          </a:p>
        </p:txBody>
      </p:sp>
      <p:pic>
        <p:nvPicPr>
          <p:cNvPr id="921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713" y="2286000"/>
            <a:ext cx="628015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7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243263"/>
            <a:ext cx="47355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8229600" y="776288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9217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6750" y="5105400"/>
            <a:ext cx="209391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76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122738"/>
            <a:ext cx="222091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92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IN" sz="4000" dirty="0">
                <a:solidFill>
                  <a:srgbClr val="005BAA"/>
                </a:solidFill>
              </a:rPr>
              <a:t>The Domain and Range of a Function</a:t>
            </a:r>
            <a:endParaRPr lang="en-US" sz="4000" dirty="0">
              <a:solidFill>
                <a:srgbClr val="005B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domain of a function </a:t>
            </a:r>
            <a:r>
              <a:rPr lang="en-US" dirty="0" smtClean="0"/>
              <a:t>can </a:t>
            </a:r>
            <a:r>
              <a:rPr lang="en-US" dirty="0"/>
              <a:t>be described </a:t>
            </a:r>
            <a:r>
              <a:rPr lang="en-US" i="1" dirty="0"/>
              <a:t>explicitly</a:t>
            </a:r>
            <a:r>
              <a:rPr lang="en-US" dirty="0"/>
              <a:t>, or it may be described </a:t>
            </a:r>
            <a:r>
              <a:rPr lang="en-US" i="1" dirty="0"/>
              <a:t>implicitly </a:t>
            </a:r>
            <a:r>
              <a:rPr lang="en-US" dirty="0"/>
              <a:t>by an equation used to define the function. </a:t>
            </a:r>
          </a:p>
          <a:p>
            <a:pPr marL="0" indent="0"/>
            <a:endParaRPr lang="en-US" sz="1600" dirty="0"/>
          </a:p>
          <a:p>
            <a:pPr marL="0" indent="0"/>
            <a:r>
              <a:rPr lang="en-US" dirty="0"/>
              <a:t>The </a:t>
            </a:r>
            <a:r>
              <a:rPr lang="en-US" b="1" dirty="0"/>
              <a:t>implied domain </a:t>
            </a:r>
            <a:r>
              <a:rPr lang="en-US" dirty="0"/>
              <a:t>is the set of all real numbers for which the equation is defined, whereas an explicitly defined domain is one that is given along with the function. </a:t>
            </a:r>
            <a:r>
              <a:rPr lang="en-US" dirty="0" smtClean="0"/>
              <a:t>Below are </a:t>
            </a:r>
            <a:r>
              <a:rPr lang="en-US" dirty="0" smtClean="0"/>
              <a:t>two </a:t>
            </a:r>
            <a:r>
              <a:rPr lang="en-US" dirty="0" smtClean="0"/>
              <a:t>examples.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1600" dirty="0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55613" y="346074"/>
            <a:ext cx="8310562" cy="7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3800">
                <a:solidFill>
                  <a:schemeClr val="bg1"/>
                </a:solidFill>
              </a:rPr>
              <a:t>The Domain and Range of a Function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572000"/>
            <a:ext cx="36750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81600" y="46482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/>
            <a:r>
              <a:rPr lang="en-US" dirty="0" smtClean="0">
                <a:solidFill>
                  <a:srgbClr val="ED008C"/>
                </a:solidFill>
              </a:rPr>
              <a:t>Explicitly </a:t>
            </a:r>
            <a:r>
              <a:rPr lang="en-US" dirty="0">
                <a:solidFill>
                  <a:srgbClr val="ED008C"/>
                </a:solidFill>
              </a:rPr>
              <a:t>defined domain {</a:t>
            </a:r>
            <a:r>
              <a:rPr lang="en-US" i="1" dirty="0">
                <a:solidFill>
                  <a:srgbClr val="ED008C"/>
                </a:solidFill>
              </a:rPr>
              <a:t>x</a:t>
            </a:r>
            <a:r>
              <a:rPr lang="en-US" dirty="0">
                <a:solidFill>
                  <a:srgbClr val="ED008C"/>
                </a:solidFill>
              </a:rPr>
              <a:t>: 4 </a:t>
            </a:r>
            <a:r>
              <a:rPr lang="en-US" dirty="0">
                <a:solidFill>
                  <a:srgbClr val="ED008C"/>
                </a:solidFill>
                <a:sym typeface="Symbol" pitchFamily="18" charset="2"/>
              </a:rPr>
              <a:t></a:t>
            </a:r>
            <a:r>
              <a:rPr lang="en-US" dirty="0">
                <a:solidFill>
                  <a:srgbClr val="ED008C"/>
                </a:solidFill>
              </a:rPr>
              <a:t> </a:t>
            </a:r>
            <a:r>
              <a:rPr lang="en-US" i="1" dirty="0">
                <a:solidFill>
                  <a:srgbClr val="ED008C"/>
                </a:solidFill>
              </a:rPr>
              <a:t>x</a:t>
            </a:r>
            <a:r>
              <a:rPr lang="en-US" dirty="0">
                <a:solidFill>
                  <a:srgbClr val="ED008C"/>
                </a:solidFill>
              </a:rPr>
              <a:t> </a:t>
            </a:r>
            <a:r>
              <a:rPr lang="en-US" dirty="0">
                <a:solidFill>
                  <a:srgbClr val="ED008C"/>
                </a:solidFill>
                <a:sym typeface="Symbol" pitchFamily="18" charset="2"/>
              </a:rPr>
              <a:t></a:t>
            </a:r>
            <a:r>
              <a:rPr lang="en-US" dirty="0">
                <a:solidFill>
                  <a:srgbClr val="ED008C"/>
                </a:solidFill>
              </a:rPr>
              <a:t> 5}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536406"/>
            <a:ext cx="2184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257800" y="5754469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/>
            <a:r>
              <a:rPr lang="en-US" dirty="0">
                <a:solidFill>
                  <a:srgbClr val="ED008C"/>
                </a:solidFill>
              </a:rPr>
              <a:t>Implied domain </a:t>
            </a:r>
            <a:r>
              <a:rPr lang="en-US" dirty="0" smtClean="0">
                <a:solidFill>
                  <a:srgbClr val="ED008C"/>
                </a:solidFill>
              </a:rPr>
              <a:t/>
            </a:r>
            <a:br>
              <a:rPr lang="en-US" dirty="0" smtClean="0">
                <a:solidFill>
                  <a:srgbClr val="ED008C"/>
                </a:solidFill>
              </a:rPr>
            </a:br>
            <a:r>
              <a:rPr lang="en-US" dirty="0" smtClean="0">
                <a:solidFill>
                  <a:srgbClr val="ED008C"/>
                </a:solidFill>
              </a:rPr>
              <a:t>{</a:t>
            </a:r>
            <a:r>
              <a:rPr lang="en-US" i="1" dirty="0">
                <a:solidFill>
                  <a:srgbClr val="ED008C"/>
                </a:solidFill>
              </a:rPr>
              <a:t>x</a:t>
            </a:r>
            <a:r>
              <a:rPr lang="en-US" dirty="0">
                <a:solidFill>
                  <a:srgbClr val="ED008C"/>
                </a:solidFill>
              </a:rPr>
              <a:t>: </a:t>
            </a:r>
            <a:r>
              <a:rPr lang="en-US" i="1" dirty="0">
                <a:solidFill>
                  <a:srgbClr val="ED008C"/>
                </a:solidFill>
              </a:rPr>
              <a:t>x</a:t>
            </a:r>
            <a:r>
              <a:rPr lang="en-US" dirty="0">
                <a:solidFill>
                  <a:srgbClr val="ED008C"/>
                </a:solidFill>
              </a:rPr>
              <a:t> </a:t>
            </a:r>
            <a:r>
              <a:rPr lang="en-US" dirty="0">
                <a:solidFill>
                  <a:srgbClr val="ED008C"/>
                </a:solidFill>
                <a:sym typeface="Symbol" pitchFamily="18" charset="2"/>
              </a:rPr>
              <a:t> </a:t>
            </a:r>
            <a:r>
              <a:rPr lang="en-US" dirty="0">
                <a:solidFill>
                  <a:srgbClr val="ED008C"/>
                </a:solidFill>
              </a:rPr>
              <a:t>2</a:t>
            </a:r>
            <a:r>
              <a:rPr lang="en-US" dirty="0" smtClean="0">
                <a:solidFill>
                  <a:srgbClr val="ED008C"/>
                </a:solidFill>
              </a:rPr>
              <a:t>}</a:t>
            </a:r>
            <a:endParaRPr lang="en-US" dirty="0">
              <a:solidFill>
                <a:srgbClr val="ED008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3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2400" dirty="0"/>
              <a:t>Example </a:t>
            </a:r>
            <a:r>
              <a:rPr lang="en-US" sz="2400" dirty="0" smtClean="0"/>
              <a:t>2 </a:t>
            </a:r>
            <a:r>
              <a:rPr lang="en-US" sz="2400" dirty="0"/>
              <a:t>– </a:t>
            </a:r>
            <a:r>
              <a:rPr lang="en-US" sz="2400" i="1" dirty="0"/>
              <a:t>Finding the Domain and Range of a Function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Find the domain and range of each function</a:t>
            </a:r>
            <a:r>
              <a:rPr lang="en-IN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r="72391"/>
          <a:stretch/>
        </p:blipFill>
        <p:spPr>
          <a:xfrm>
            <a:off x="535545" y="2057399"/>
            <a:ext cx="2893456" cy="9137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/>
          <a:srcRect l="32363" r="44371"/>
          <a:stretch/>
        </p:blipFill>
        <p:spPr>
          <a:xfrm>
            <a:off x="535545" y="2972419"/>
            <a:ext cx="2438400" cy="9137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/>
          <a:srcRect l="59058"/>
          <a:stretch/>
        </p:blipFill>
        <p:spPr>
          <a:xfrm>
            <a:off x="457200" y="4039219"/>
            <a:ext cx="4290878" cy="9137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23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  <a:noFill/>
          <a:ln/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i="1" dirty="0" smtClean="0"/>
              <a:t>Solution</a:t>
            </a:r>
            <a:endParaRPr lang="en-US" i="1" dirty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0074BC"/>
                </a:solidFill>
              </a:rPr>
              <a:t>Algebraic </a:t>
            </a:r>
            <a:r>
              <a:rPr lang="en-IN" dirty="0" smtClean="0">
                <a:solidFill>
                  <a:srgbClr val="0074BC"/>
                </a:solidFill>
              </a:rPr>
              <a:t>Solution:</a:t>
            </a:r>
          </a:p>
          <a:p>
            <a:pPr marL="354013" indent="-354013"/>
            <a:r>
              <a:rPr lang="en-US" b="1" dirty="0" smtClean="0"/>
              <a:t>a</a:t>
            </a:r>
            <a:r>
              <a:rPr lang="en-US" dirty="0" smtClean="0"/>
              <a:t>. </a:t>
            </a:r>
            <a:r>
              <a:rPr lang="en-IN" dirty="0" smtClean="0"/>
              <a:t>Because </a:t>
            </a:r>
            <a:r>
              <a:rPr lang="en-IN" dirty="0"/>
              <a:t>the expression under the radical cannot </a:t>
            </a:r>
            <a:r>
              <a:rPr lang="en-IN" dirty="0" smtClean="0"/>
              <a:t>be negative</a:t>
            </a:r>
            <a:r>
              <a:rPr lang="en-IN" dirty="0"/>
              <a:t>, the domain of </a:t>
            </a:r>
            <a:r>
              <a:rPr lang="en-IN" i="1" dirty="0" smtClean="0"/>
              <a:t>                           </a:t>
            </a:r>
            <a:r>
              <a:rPr lang="en-IN" dirty="0" smtClean="0"/>
              <a:t>is </a:t>
            </a:r>
            <a:r>
              <a:rPr lang="en-IN" dirty="0"/>
              <a:t>the </a:t>
            </a:r>
            <a:r>
              <a:rPr lang="en-IN" dirty="0" smtClean="0"/>
              <a:t>set of </a:t>
            </a:r>
            <a:r>
              <a:rPr lang="en-IN" dirty="0"/>
              <a:t>all </a:t>
            </a:r>
            <a:endParaRPr lang="en-IN" dirty="0" smtClean="0"/>
          </a:p>
          <a:p>
            <a:pPr marL="354013" indent="-354013"/>
            <a:r>
              <a:rPr lang="en-IN" dirty="0" smtClean="0"/>
              <a:t>    real </a:t>
            </a:r>
            <a:r>
              <a:rPr lang="en-IN" dirty="0"/>
              <a:t>numbers such that </a:t>
            </a:r>
            <a:r>
              <a:rPr lang="en-IN" i="1" dirty="0" smtClean="0"/>
              <a:t>               </a:t>
            </a:r>
            <a:r>
              <a:rPr lang="en-IN" dirty="0" smtClean="0"/>
              <a:t>    So</a:t>
            </a:r>
            <a:r>
              <a:rPr lang="en-IN" dirty="0"/>
              <a:t>, </a:t>
            </a:r>
            <a:r>
              <a:rPr lang="en-IN" dirty="0" smtClean="0"/>
              <a:t>the domain </a:t>
            </a:r>
            <a:r>
              <a:rPr lang="en-IN" dirty="0"/>
              <a:t>is the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sz="400" dirty="0" smtClean="0"/>
              <a:t/>
            </a:r>
            <a:br>
              <a:rPr lang="en-IN" sz="400" dirty="0" smtClean="0"/>
            </a:br>
            <a:r>
              <a:rPr lang="en-IN" dirty="0" smtClean="0"/>
              <a:t>interval</a:t>
            </a:r>
          </a:p>
          <a:p>
            <a:pPr marL="354013" indent="-354013"/>
            <a:endParaRPr lang="en-IN" dirty="0" smtClean="0"/>
          </a:p>
          <a:p>
            <a:pPr marL="354013" indent="-354013"/>
            <a:r>
              <a:rPr lang="en-IN" dirty="0"/>
              <a:t> </a:t>
            </a:r>
            <a:r>
              <a:rPr lang="en-IN" dirty="0" smtClean="0"/>
              <a:t>   Because </a:t>
            </a:r>
            <a:r>
              <a:rPr lang="en-IN" dirty="0"/>
              <a:t>the value of a radical expression is </a:t>
            </a:r>
            <a:r>
              <a:rPr lang="en-IN" dirty="0" smtClean="0"/>
              <a:t>never </a:t>
            </a:r>
            <a:br>
              <a:rPr lang="en-IN" dirty="0" smtClean="0"/>
            </a:br>
            <a:r>
              <a:rPr lang="en-IN" sz="400" dirty="0" smtClean="0"/>
              <a:t/>
            </a:r>
            <a:br>
              <a:rPr lang="en-IN" sz="400" dirty="0" smtClean="0"/>
            </a:br>
            <a:r>
              <a:rPr lang="en-IN" dirty="0" smtClean="0"/>
              <a:t>negative</a:t>
            </a:r>
            <a:r>
              <a:rPr lang="en-IN" dirty="0"/>
              <a:t>, the range </a:t>
            </a:r>
            <a:r>
              <a:rPr lang="en-IN" dirty="0" smtClean="0"/>
              <a:t>of     </a:t>
            </a:r>
            <a:r>
              <a:rPr lang="en-IN" i="1" dirty="0" smtClean="0"/>
              <a:t>                       </a:t>
            </a:r>
            <a:r>
              <a:rPr lang="en-IN" dirty="0" smtClean="0"/>
              <a:t>is </a:t>
            </a:r>
            <a:r>
              <a:rPr lang="en-IN" dirty="0"/>
              <a:t>the set </a:t>
            </a:r>
            <a:r>
              <a:rPr lang="en-IN" dirty="0" smtClean="0"/>
              <a:t>of all </a:t>
            </a:r>
            <a:br>
              <a:rPr lang="en-IN" dirty="0" smtClean="0"/>
            </a:br>
            <a:r>
              <a:rPr lang="en-IN" sz="400" dirty="0" smtClean="0"/>
              <a:t/>
            </a:r>
            <a:br>
              <a:rPr lang="en-IN" sz="400" dirty="0" smtClean="0"/>
            </a:br>
            <a:r>
              <a:rPr lang="en-IN" dirty="0" smtClean="0"/>
              <a:t>nonnegative </a:t>
            </a:r>
            <a:r>
              <a:rPr lang="en-IN" dirty="0"/>
              <a:t>real numbers. So, the range is </a:t>
            </a:r>
            <a:r>
              <a:rPr lang="en-IN" dirty="0" smtClean="0"/>
              <a:t>the interval 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6186" y="2286000"/>
            <a:ext cx="2178414" cy="437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7262" y="2781714"/>
            <a:ext cx="1580418" cy="314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6664" y="3133531"/>
            <a:ext cx="1025136" cy="453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4204" y="5334000"/>
            <a:ext cx="1025136" cy="4264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4846" y="4470263"/>
            <a:ext cx="2178414" cy="4370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23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  <a:noFill/>
          <a:ln/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i="1" dirty="0" smtClean="0"/>
              <a:t>Solution</a:t>
            </a:r>
            <a:endParaRPr lang="en-US" i="1" dirty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4013" indent="-354013"/>
            <a:r>
              <a:rPr lang="en-US" b="1" dirty="0" smtClean="0"/>
              <a:t>b</a:t>
            </a:r>
            <a:r>
              <a:rPr lang="en-US" dirty="0" smtClean="0"/>
              <a:t>. </a:t>
            </a:r>
            <a:r>
              <a:rPr lang="en-IN" dirty="0"/>
              <a:t>Because </a:t>
            </a:r>
            <a:r>
              <a:rPr lang="en-IN" i="1" dirty="0"/>
              <a:t>g </a:t>
            </a:r>
            <a:r>
              <a:rPr lang="en-IN" dirty="0"/>
              <a:t>is undefined when </a:t>
            </a:r>
            <a:r>
              <a:rPr lang="en-IN" i="1" dirty="0"/>
              <a:t>x </a:t>
            </a:r>
            <a:r>
              <a:rPr lang="en-IN" dirty="0"/>
              <a:t>= </a:t>
            </a:r>
            <a:r>
              <a:rPr lang="en-US" i="1" dirty="0" smtClean="0">
                <a:sym typeface="Symbol" panose="05050102010706020507" pitchFamily="18" charset="2"/>
              </a:rPr>
              <a:t></a:t>
            </a:r>
            <a:r>
              <a:rPr lang="en-US" sz="1000" i="1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/</a:t>
            </a:r>
            <a:r>
              <a:rPr lang="en-IN" dirty="0" smtClean="0"/>
              <a:t>2</a:t>
            </a:r>
            <a:r>
              <a:rPr lang="en-IN" dirty="0"/>
              <a:t>, this </a:t>
            </a:r>
            <a:r>
              <a:rPr lang="en-IN" dirty="0" smtClean="0"/>
              <a:t>value and </a:t>
            </a:r>
            <a:r>
              <a:rPr lang="en-IN" dirty="0"/>
              <a:t>its odd multiples are not in the domain. So, </a:t>
            </a:r>
            <a:r>
              <a:rPr lang="en-IN" dirty="0" smtClean="0"/>
              <a:t>the domain </a:t>
            </a:r>
            <a:r>
              <a:rPr lang="en-IN" dirty="0"/>
              <a:t>of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i="1" dirty="0" smtClean="0"/>
              <a:t>g</a:t>
            </a:r>
            <a:r>
              <a:rPr lang="en-IN" dirty="0" smtClean="0"/>
              <a:t>(</a:t>
            </a:r>
            <a:r>
              <a:rPr lang="en-IN" i="1" dirty="0" smtClean="0"/>
              <a:t>x</a:t>
            </a:r>
            <a:r>
              <a:rPr lang="en-IN" dirty="0"/>
              <a:t>) = tan </a:t>
            </a:r>
            <a:r>
              <a:rPr lang="en-IN" i="1" dirty="0"/>
              <a:t>x </a:t>
            </a:r>
            <a:r>
              <a:rPr lang="en-IN" dirty="0"/>
              <a:t>is the set of all </a:t>
            </a:r>
            <a:r>
              <a:rPr lang="en-IN" i="1" dirty="0" smtClean="0"/>
              <a:t>x</a:t>
            </a:r>
            <a:r>
              <a:rPr lang="en-IN" dirty="0" smtClean="0"/>
              <a:t>-values such that</a:t>
            </a:r>
          </a:p>
          <a:p>
            <a:endParaRPr lang="en-US" dirty="0" smtClean="0"/>
          </a:p>
          <a:p>
            <a:endParaRPr lang="en-US" sz="100" dirty="0" smtClean="0"/>
          </a:p>
          <a:p>
            <a:r>
              <a:rPr lang="en-IN" dirty="0" smtClean="0"/>
              <a:t>                                                where </a:t>
            </a:r>
            <a:r>
              <a:rPr lang="en-IN" i="1" dirty="0"/>
              <a:t>n </a:t>
            </a:r>
            <a:r>
              <a:rPr lang="en-IN" dirty="0"/>
              <a:t>is an integer</a:t>
            </a:r>
            <a:r>
              <a:rPr lang="en-IN" dirty="0" smtClean="0"/>
              <a:t>.</a:t>
            </a:r>
          </a:p>
          <a:p>
            <a:endParaRPr lang="en-US" dirty="0"/>
          </a:p>
          <a:p>
            <a:pPr marL="354013"/>
            <a:r>
              <a:rPr lang="en-IN" dirty="0"/>
              <a:t>As </a:t>
            </a:r>
            <a:r>
              <a:rPr lang="en-IN" i="1" dirty="0"/>
              <a:t>x </a:t>
            </a:r>
            <a:r>
              <a:rPr lang="en-IN" dirty="0"/>
              <a:t>gets closer to the values </a:t>
            </a:r>
            <a:r>
              <a:rPr lang="en-US" i="1" dirty="0">
                <a:sym typeface="Symbol" panose="05050102010706020507" pitchFamily="18" charset="2"/>
              </a:rPr>
              <a:t></a:t>
            </a:r>
            <a:r>
              <a:rPr lang="en-US" sz="1000" i="1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/</a:t>
            </a:r>
            <a:r>
              <a:rPr lang="en-US" sz="1000" dirty="0">
                <a:sym typeface="Symbol" panose="05050102010706020507" pitchFamily="18" charset="2"/>
              </a:rPr>
              <a:t> </a:t>
            </a:r>
            <a:r>
              <a:rPr lang="en-IN" dirty="0" smtClean="0"/>
              <a:t>2 </a:t>
            </a:r>
            <a:r>
              <a:rPr lang="en-IN" dirty="0"/>
              <a:t>and </a:t>
            </a:r>
            <a:r>
              <a:rPr lang="en-US" dirty="0" smtClean="0"/>
              <a:t>–</a:t>
            </a:r>
            <a:r>
              <a:rPr lang="en-US" i="1" dirty="0" smtClean="0">
                <a:sym typeface="Symbol" panose="05050102010706020507" pitchFamily="18" charset="2"/>
              </a:rPr>
              <a:t></a:t>
            </a:r>
            <a:r>
              <a:rPr lang="en-US" sz="1000" i="1" dirty="0" smtClean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/</a:t>
            </a:r>
            <a:r>
              <a:rPr lang="en-US" sz="1000" dirty="0">
                <a:sym typeface="Symbol" panose="05050102010706020507" pitchFamily="18" charset="2"/>
              </a:rPr>
              <a:t> </a:t>
            </a:r>
            <a:r>
              <a:rPr lang="en-IN" dirty="0"/>
              <a:t>2</a:t>
            </a:r>
            <a:r>
              <a:rPr lang="en-IN" dirty="0" smtClean="0"/>
              <a:t>, </a:t>
            </a:r>
            <a:br>
              <a:rPr lang="en-IN" dirty="0" smtClean="0"/>
            </a:br>
            <a:r>
              <a:rPr lang="en-IN" i="1" dirty="0" smtClean="0"/>
              <a:t>g</a:t>
            </a:r>
            <a:r>
              <a:rPr lang="en-IN" dirty="0" smtClean="0"/>
              <a:t>(</a:t>
            </a:r>
            <a:r>
              <a:rPr lang="en-IN" i="1" dirty="0" smtClean="0"/>
              <a:t>x</a:t>
            </a:r>
            <a:r>
              <a:rPr lang="en-IN" dirty="0" smtClean="0"/>
              <a:t>) increases </a:t>
            </a:r>
            <a:r>
              <a:rPr lang="en-IN" dirty="0"/>
              <a:t>without bound. So, the range is the </a:t>
            </a:r>
            <a:r>
              <a:rPr lang="en-IN" dirty="0" smtClean="0"/>
              <a:t>interval</a:t>
            </a:r>
            <a:endParaRPr lang="en-US" dirty="0"/>
          </a:p>
        </p:txBody>
      </p:sp>
      <p:pic>
        <p:nvPicPr>
          <p:cNvPr id="983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0775" y="3009124"/>
            <a:ext cx="18002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8229600" y="776288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3207" y="4766894"/>
            <a:ext cx="1279386" cy="33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109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8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057" y="2355872"/>
            <a:ext cx="8760343" cy="1838278"/>
          </a:xfrm>
          <a:prstGeom prst="rect">
            <a:avLst/>
          </a:prstGeom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133600" y="62484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Copyright © Cengage Learning. All rights reserved.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48" name="Text Box 38"/>
          <p:cNvSpPr txBox="1">
            <a:spLocks noChangeArrowheads="1"/>
          </p:cNvSpPr>
          <p:nvPr/>
        </p:nvSpPr>
        <p:spPr bwMode="auto">
          <a:xfrm>
            <a:off x="1804821" y="2921069"/>
            <a:ext cx="653448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IN" sz="4000" dirty="0" smtClean="0">
                <a:solidFill>
                  <a:srgbClr val="0074BC"/>
                </a:solidFill>
              </a:rPr>
              <a:t>Functions </a:t>
            </a:r>
            <a:r>
              <a:rPr lang="en-IN" sz="4000" dirty="0">
                <a:solidFill>
                  <a:srgbClr val="0074BC"/>
                </a:solidFill>
              </a:rPr>
              <a:t>and Their Graphs</a:t>
            </a:r>
            <a:endParaRPr lang="en-US" sz="4000" dirty="0">
              <a:solidFill>
                <a:srgbClr val="0074BC"/>
              </a:solidFill>
            </a:endParaRPr>
          </a:p>
        </p:txBody>
      </p:sp>
      <p:sp>
        <p:nvSpPr>
          <p:cNvPr id="6150" name="Text Box 31"/>
          <p:cNvSpPr txBox="1">
            <a:spLocks noChangeArrowheads="1"/>
          </p:cNvSpPr>
          <p:nvPr/>
        </p:nvSpPr>
        <p:spPr bwMode="auto">
          <a:xfrm>
            <a:off x="522288" y="2922658"/>
            <a:ext cx="888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P.3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23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  <a:noFill/>
          <a:ln/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i="1" dirty="0" smtClean="0"/>
              <a:t>Solution</a:t>
            </a:r>
            <a:endParaRPr lang="en-US" i="1" dirty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4013" indent="-354013"/>
            <a:r>
              <a:rPr lang="en-US" b="1" dirty="0" smtClean="0"/>
              <a:t>c</a:t>
            </a:r>
            <a:r>
              <a:rPr lang="en-US" dirty="0" smtClean="0"/>
              <a:t>. </a:t>
            </a:r>
            <a:r>
              <a:rPr lang="en-IN" dirty="0"/>
              <a:t>Because </a:t>
            </a:r>
            <a:r>
              <a:rPr lang="en-IN" i="1" dirty="0"/>
              <a:t>h </a:t>
            </a:r>
            <a:r>
              <a:rPr lang="en-IN" dirty="0"/>
              <a:t>is defined for </a:t>
            </a:r>
            <a:r>
              <a:rPr lang="en-IN" i="1" dirty="0"/>
              <a:t>x </a:t>
            </a:r>
            <a:r>
              <a:rPr lang="en-IN" dirty="0" smtClean="0"/>
              <a:t>&lt; </a:t>
            </a:r>
            <a:r>
              <a:rPr lang="en-IN" dirty="0"/>
              <a:t>1 and </a:t>
            </a:r>
            <a:r>
              <a:rPr lang="en-IN" i="1" dirty="0"/>
              <a:t>x </a:t>
            </a:r>
            <a:r>
              <a:rPr lang="en-US" b="1" dirty="0">
                <a:sym typeface="Symbol" panose="05050102010706020507" pitchFamily="18" charset="2"/>
              </a:rPr>
              <a:t></a:t>
            </a:r>
            <a:r>
              <a:rPr lang="en-IN" dirty="0" smtClean="0"/>
              <a:t> </a:t>
            </a:r>
            <a:r>
              <a:rPr lang="en-IN" dirty="0"/>
              <a:t>1, </a:t>
            </a:r>
            <a:r>
              <a:rPr lang="en-IN" dirty="0" smtClean="0"/>
              <a:t>the domain </a:t>
            </a:r>
            <a:r>
              <a:rPr lang="en-IN" dirty="0"/>
              <a:t>is the </a:t>
            </a:r>
            <a:r>
              <a:rPr lang="en-IN" dirty="0" smtClean="0"/>
              <a:t>set </a:t>
            </a:r>
            <a:r>
              <a:rPr lang="en-IN" dirty="0"/>
              <a:t>of all real numbers. So, </a:t>
            </a:r>
            <a:r>
              <a:rPr lang="en-IN" dirty="0" smtClean="0"/>
              <a:t>the domain </a:t>
            </a:r>
            <a:r>
              <a:rPr lang="en-IN" dirty="0"/>
              <a:t>is the interval</a:t>
            </a:r>
            <a:endParaRPr lang="en-US" dirty="0"/>
          </a:p>
          <a:p>
            <a:pPr marL="354013"/>
            <a:endParaRPr lang="en-IN" dirty="0" smtClean="0"/>
          </a:p>
          <a:p>
            <a:pPr marL="354013"/>
            <a:endParaRPr lang="en-US" dirty="0" smtClean="0"/>
          </a:p>
          <a:p>
            <a:pPr marL="354013"/>
            <a:r>
              <a:rPr lang="en-IN" dirty="0"/>
              <a:t>On the portion of the domain for which </a:t>
            </a:r>
            <a:r>
              <a:rPr lang="en-IN" i="1" dirty="0"/>
              <a:t>x </a:t>
            </a:r>
            <a:r>
              <a:rPr lang="en-US" b="1" dirty="0">
                <a:sym typeface="Symbol" panose="05050102010706020507" pitchFamily="18" charset="2"/>
              </a:rPr>
              <a:t></a:t>
            </a:r>
            <a:r>
              <a:rPr lang="en-IN" dirty="0" smtClean="0"/>
              <a:t> </a:t>
            </a:r>
            <a:r>
              <a:rPr lang="en-IN" dirty="0"/>
              <a:t>1, </a:t>
            </a:r>
            <a:r>
              <a:rPr lang="en-IN" dirty="0" smtClean="0"/>
              <a:t>the function </a:t>
            </a:r>
            <a:r>
              <a:rPr lang="en-IN" dirty="0"/>
              <a:t>behaves as in Example 2(a). For </a:t>
            </a:r>
            <a:r>
              <a:rPr lang="en-IN" i="1" dirty="0"/>
              <a:t>x </a:t>
            </a:r>
            <a:r>
              <a:rPr lang="en-IN" dirty="0"/>
              <a:t>&lt; </a:t>
            </a:r>
            <a:r>
              <a:rPr lang="en-IN" dirty="0" smtClean="0"/>
              <a:t>1, the </a:t>
            </a:r>
            <a:r>
              <a:rPr lang="en-IN" dirty="0"/>
              <a:t>values of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1 </a:t>
            </a:r>
            <a:r>
              <a:rPr lang="en-US" dirty="0"/>
              <a:t>–</a:t>
            </a:r>
            <a:r>
              <a:rPr lang="en-IN" dirty="0" smtClean="0"/>
              <a:t> </a:t>
            </a:r>
            <a:r>
              <a:rPr lang="en-IN" i="1" dirty="0"/>
              <a:t>x </a:t>
            </a:r>
            <a:r>
              <a:rPr lang="en-IN" dirty="0"/>
              <a:t>are positive. So, the range is </a:t>
            </a:r>
            <a:r>
              <a:rPr lang="en-IN" dirty="0" smtClean="0"/>
              <a:t>the set </a:t>
            </a:r>
            <a:r>
              <a:rPr lang="en-IN" dirty="0"/>
              <a:t>of all nonnegative real numbers, or the interval</a:t>
            </a:r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8229600" y="776288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6862" y="2286000"/>
            <a:ext cx="1279386" cy="338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9333" y="4276531"/>
            <a:ext cx="1025136" cy="4264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2255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23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  <a:noFill/>
          <a:ln/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i="1" dirty="0" smtClean="0"/>
              <a:t>Solution</a:t>
            </a:r>
            <a:endParaRPr lang="en-US" i="1" dirty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4013" indent="-354013"/>
            <a:r>
              <a:rPr lang="en-IN" dirty="0">
                <a:solidFill>
                  <a:srgbClr val="0074BC"/>
                </a:solidFill>
              </a:rPr>
              <a:t>Graphical </a:t>
            </a:r>
            <a:r>
              <a:rPr lang="en-IN" dirty="0" smtClean="0">
                <a:solidFill>
                  <a:srgbClr val="0074BC"/>
                </a:solidFill>
              </a:rPr>
              <a:t>Solution:</a:t>
            </a:r>
          </a:p>
          <a:p>
            <a:pPr marL="354013" indent="-354013"/>
            <a:r>
              <a:rPr lang="en-US" b="1" dirty="0"/>
              <a:t>a</a:t>
            </a:r>
            <a:r>
              <a:rPr lang="en-US" dirty="0"/>
              <a:t>.</a:t>
            </a:r>
            <a:endParaRPr lang="en-IN" dirty="0">
              <a:solidFill>
                <a:srgbClr val="0074BC"/>
              </a:solidFill>
            </a:endParaRPr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8229600" y="776288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6862" y="2003888"/>
            <a:ext cx="6854580" cy="36551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158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23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  <a:noFill/>
          <a:ln/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i="1" dirty="0" smtClean="0"/>
              <a:t>Solution</a:t>
            </a:r>
            <a:endParaRPr lang="en-US" i="1" dirty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4013" indent="-354013"/>
            <a:r>
              <a:rPr lang="en-US" b="1" dirty="0" smtClean="0"/>
              <a:t>b</a:t>
            </a:r>
            <a:r>
              <a:rPr lang="en-US" dirty="0" smtClean="0"/>
              <a:t>.</a:t>
            </a:r>
            <a:endParaRPr lang="en-IN" dirty="0">
              <a:solidFill>
                <a:srgbClr val="0074BC"/>
              </a:solidFill>
            </a:endParaRPr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8229600" y="776288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7800" y="1408924"/>
            <a:ext cx="6712200" cy="4639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29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23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  <a:noFill/>
          <a:ln/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i="1" dirty="0" smtClean="0"/>
              <a:t>Solution</a:t>
            </a:r>
            <a:endParaRPr lang="en-US" i="1" dirty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4013" indent="-354013"/>
            <a:r>
              <a:rPr lang="en-US" b="1" dirty="0" smtClean="0"/>
              <a:t>c</a:t>
            </a:r>
            <a:r>
              <a:rPr lang="en-US" dirty="0" smtClean="0"/>
              <a:t>.</a:t>
            </a:r>
            <a:endParaRPr lang="en-IN" dirty="0">
              <a:solidFill>
                <a:srgbClr val="0074BC"/>
              </a:solidFill>
            </a:endParaRPr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8229600" y="776288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193" y="1466462"/>
            <a:ext cx="6752880" cy="3380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553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382000" cy="5091112"/>
          </a:xfrm>
        </p:spPr>
        <p:txBody>
          <a:bodyPr/>
          <a:lstStyle/>
          <a:p>
            <a:pPr marL="0" indent="0"/>
            <a:r>
              <a:rPr lang="en-US" dirty="0"/>
              <a:t>A function from </a:t>
            </a:r>
            <a:r>
              <a:rPr lang="en-US" i="1" dirty="0"/>
              <a:t>X</a:t>
            </a:r>
            <a:r>
              <a:rPr lang="en-US" dirty="0"/>
              <a:t> to </a:t>
            </a:r>
            <a:r>
              <a:rPr lang="en-US" i="1" dirty="0"/>
              <a:t>Y</a:t>
            </a:r>
            <a:r>
              <a:rPr lang="en-US" dirty="0"/>
              <a:t> is </a:t>
            </a:r>
            <a:r>
              <a:rPr lang="en-US" b="1" dirty="0"/>
              <a:t>one-to-one </a:t>
            </a:r>
            <a:r>
              <a:rPr lang="en-US" dirty="0" smtClean="0"/>
              <a:t>when </a:t>
            </a:r>
            <a:r>
              <a:rPr lang="en-US" dirty="0"/>
              <a:t>to each </a:t>
            </a:r>
            <a:r>
              <a:rPr lang="en-US" i="1" dirty="0"/>
              <a:t>y</a:t>
            </a:r>
            <a:r>
              <a:rPr lang="en-US" dirty="0"/>
              <a:t>-value in the range there corresponds exactly one </a:t>
            </a:r>
            <a:r>
              <a:rPr lang="en-US" i="1" dirty="0"/>
              <a:t>x</a:t>
            </a:r>
            <a:r>
              <a:rPr lang="en-US" dirty="0"/>
              <a:t>-value in the domain.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For instance, the function </a:t>
            </a:r>
            <a:r>
              <a:rPr lang="en-US" dirty="0" smtClean="0"/>
              <a:t>in </a:t>
            </a:r>
            <a:r>
              <a:rPr lang="en-US" dirty="0"/>
              <a:t>Example 2(a) is </a:t>
            </a:r>
            <a:br>
              <a:rPr lang="en-US" dirty="0"/>
            </a:br>
            <a:r>
              <a:rPr lang="en-US" dirty="0"/>
              <a:t>one-to-one, whereas the </a:t>
            </a:r>
            <a:r>
              <a:rPr lang="en-US" dirty="0" smtClean="0"/>
              <a:t>function </a:t>
            </a:r>
            <a:r>
              <a:rPr lang="en-US" dirty="0"/>
              <a:t>given in Example 2(b</a:t>
            </a:r>
            <a:r>
              <a:rPr lang="en-US" dirty="0" smtClean="0"/>
              <a:t>) and 2(c) are </a:t>
            </a:r>
            <a:r>
              <a:rPr lang="en-US" dirty="0"/>
              <a:t>not one-to-one. </a:t>
            </a:r>
            <a:br>
              <a:rPr lang="en-US" dirty="0"/>
            </a:br>
            <a:endParaRPr lang="en-US" dirty="0"/>
          </a:p>
          <a:p>
            <a:pPr marL="0" indent="0"/>
            <a:r>
              <a:rPr lang="en-US" dirty="0"/>
              <a:t>A function from </a:t>
            </a:r>
            <a:r>
              <a:rPr lang="en-US" i="1" dirty="0"/>
              <a:t>X </a:t>
            </a:r>
            <a:r>
              <a:rPr lang="en-US" dirty="0"/>
              <a:t>to </a:t>
            </a:r>
            <a:r>
              <a:rPr lang="en-US" i="1" dirty="0"/>
              <a:t>Y </a:t>
            </a:r>
            <a:r>
              <a:rPr lang="en-US" dirty="0"/>
              <a:t>is </a:t>
            </a:r>
            <a:r>
              <a:rPr lang="en-US" b="1" dirty="0"/>
              <a:t>onto </a:t>
            </a:r>
            <a:r>
              <a:rPr lang="en-US" dirty="0" smtClean="0"/>
              <a:t>when </a:t>
            </a:r>
            <a:r>
              <a:rPr lang="en-US" dirty="0"/>
              <a:t>its range consists of all of </a:t>
            </a:r>
            <a:r>
              <a:rPr lang="en-US" i="1" dirty="0"/>
              <a:t>Y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55613" y="346074"/>
            <a:ext cx="8310562" cy="7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3800" dirty="0">
                <a:solidFill>
                  <a:schemeClr val="bg1"/>
                </a:solidFill>
              </a:rPr>
              <a:t>The Domain and Range of a Function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2998788"/>
            <a:ext cx="7239000" cy="855662"/>
          </a:xfrm>
        </p:spPr>
        <p:txBody>
          <a:bodyPr/>
          <a:lstStyle/>
          <a:p>
            <a:pPr marL="350838" indent="-350838" algn="ctr"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kern="1200" dirty="0">
                <a:solidFill>
                  <a:srgbClr val="005BAA"/>
                </a:solidFill>
                <a:latin typeface="Arial" charset="0"/>
              </a:rPr>
              <a:t>The Graph of a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graph of the function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consists of all points 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)), where </a:t>
            </a:r>
            <a:r>
              <a:rPr lang="en-US" i="1" dirty="0"/>
              <a:t>x</a:t>
            </a:r>
            <a:r>
              <a:rPr lang="en-US" dirty="0"/>
              <a:t> is in the domain of </a:t>
            </a:r>
            <a:r>
              <a:rPr lang="en-US" i="1" dirty="0"/>
              <a:t>f.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In Figure </a:t>
            </a:r>
            <a:r>
              <a:rPr lang="en-US" dirty="0" smtClean="0"/>
              <a:t>P.25</a:t>
            </a:r>
            <a:r>
              <a:rPr lang="en-US" dirty="0"/>
              <a:t>, note that</a:t>
            </a:r>
          </a:p>
          <a:p>
            <a:pPr marL="0" indent="0"/>
            <a:endParaRPr lang="en-US" sz="1200" dirty="0"/>
          </a:p>
          <a:p>
            <a:pPr marL="0" indent="0"/>
            <a:r>
              <a:rPr lang="en-US" i="1" dirty="0"/>
              <a:t>   </a:t>
            </a:r>
            <a:r>
              <a:rPr lang="en-US" sz="1200" i="1" dirty="0"/>
              <a:t> </a:t>
            </a:r>
            <a:r>
              <a:rPr lang="en-US" sz="1200" i="1" dirty="0" smtClean="0"/>
              <a:t> </a:t>
            </a:r>
            <a:r>
              <a:rPr lang="en-US" i="1" dirty="0" smtClean="0"/>
              <a:t>x </a:t>
            </a:r>
            <a:r>
              <a:rPr lang="en-US" i="1" dirty="0"/>
              <a:t>= </a:t>
            </a:r>
            <a:r>
              <a:rPr lang="en-US" dirty="0"/>
              <a:t>the directed distance from </a:t>
            </a:r>
            <a:br>
              <a:rPr lang="en-US" dirty="0"/>
            </a:br>
            <a:r>
              <a:rPr lang="en-US" dirty="0"/>
              <a:t>         </a:t>
            </a:r>
            <a:r>
              <a:rPr lang="en-US" sz="1200" i="1" dirty="0"/>
              <a:t> </a:t>
            </a:r>
            <a:r>
              <a:rPr lang="en-US" dirty="0"/>
              <a:t>the </a:t>
            </a:r>
            <a:r>
              <a:rPr lang="en-US" i="1" dirty="0"/>
              <a:t>y</a:t>
            </a:r>
            <a:r>
              <a:rPr lang="en-US" dirty="0"/>
              <a:t>-axis</a:t>
            </a:r>
          </a:p>
          <a:p>
            <a:pPr marL="0" indent="0"/>
            <a:endParaRPr lang="en-US" sz="1200" dirty="0" smtClean="0"/>
          </a:p>
          <a:p>
            <a:pPr marL="0" indent="0"/>
            <a:r>
              <a:rPr lang="en-US" dirty="0" smtClean="0"/>
              <a:t>and</a:t>
            </a:r>
          </a:p>
          <a:p>
            <a:pPr marL="0" indent="0"/>
            <a:endParaRPr lang="en-US" sz="1200" i="1" dirty="0" smtClean="0"/>
          </a:p>
          <a:p>
            <a:pPr marL="0" indent="0"/>
            <a:r>
              <a:rPr lang="en-US" i="1" dirty="0" smtClean="0"/>
              <a:t>    f</a:t>
            </a:r>
            <a:r>
              <a:rPr lang="en-US" sz="400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the directed distance from </a:t>
            </a:r>
            <a:br>
              <a:rPr lang="en-US" dirty="0"/>
            </a:br>
            <a:r>
              <a:rPr lang="en-US" dirty="0"/>
              <a:t>         </a:t>
            </a:r>
            <a:r>
              <a:rPr lang="en-US" dirty="0" smtClean="0"/>
              <a:t>    </a:t>
            </a:r>
            <a:r>
              <a:rPr lang="en-US" sz="1200" i="1" dirty="0" smtClean="0"/>
              <a:t> </a:t>
            </a:r>
            <a:r>
              <a:rPr lang="en-US" dirty="0"/>
              <a:t>the </a:t>
            </a:r>
            <a:r>
              <a:rPr lang="en-US" i="1" dirty="0"/>
              <a:t>x</a:t>
            </a:r>
            <a:r>
              <a:rPr lang="en-US" dirty="0"/>
              <a:t>-axis.</a:t>
            </a:r>
          </a:p>
          <a:p>
            <a:pPr marL="0" indent="0"/>
            <a:endParaRPr lang="en-US" b="1" dirty="0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The Graph of a Function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5995988" y="4741863"/>
            <a:ext cx="2005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The graph of a function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6500889" y="5059363"/>
            <a:ext cx="995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P.25</a:t>
            </a:r>
            <a:endParaRPr lang="en-US" sz="1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95600"/>
            <a:ext cx="2270760" cy="179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A vertical line can intersect the graph of a function of </a:t>
            </a:r>
            <a:r>
              <a:rPr lang="en-US" i="1" dirty="0"/>
              <a:t>x</a:t>
            </a:r>
            <a:r>
              <a:rPr lang="en-US" dirty="0"/>
              <a:t> at most </a:t>
            </a:r>
            <a:r>
              <a:rPr lang="en-US" i="1" dirty="0"/>
              <a:t>once</a:t>
            </a:r>
            <a:r>
              <a:rPr lang="en-US" dirty="0"/>
              <a:t>. This observation provides a convenient visual test, called the </a:t>
            </a:r>
            <a:r>
              <a:rPr lang="en-US" b="1" dirty="0"/>
              <a:t>Vertical Line Test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for functions of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That is, a graph in the coordinate plane is the graph of a function of </a:t>
            </a:r>
            <a:r>
              <a:rPr lang="en-US" i="1" dirty="0"/>
              <a:t>x</a:t>
            </a:r>
            <a:r>
              <a:rPr lang="en-US" dirty="0"/>
              <a:t> if and only if no vertical line intersects the graph at more than one point</a:t>
            </a:r>
            <a:r>
              <a:rPr lang="en-US" dirty="0" smtClean="0"/>
              <a:t>.</a:t>
            </a:r>
            <a:endParaRPr lang="en-US" b="1" dirty="0"/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>
                <a:solidFill>
                  <a:schemeClr val="bg1"/>
                </a:solidFill>
              </a:rPr>
              <a:t>The Graph of a Function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For example, in Figure </a:t>
            </a:r>
            <a:r>
              <a:rPr lang="en-US" dirty="0" smtClean="0"/>
              <a:t>P.26(a</a:t>
            </a:r>
            <a:r>
              <a:rPr lang="en-US" dirty="0"/>
              <a:t>), you can see that the graph does not define </a:t>
            </a:r>
            <a:r>
              <a:rPr lang="en-US" i="1" dirty="0"/>
              <a:t>y</a:t>
            </a:r>
            <a:r>
              <a:rPr lang="en-US" dirty="0"/>
              <a:t> as a function of </a:t>
            </a:r>
            <a:r>
              <a:rPr lang="en-US" i="1" dirty="0"/>
              <a:t>x</a:t>
            </a:r>
            <a:r>
              <a:rPr lang="en-US" dirty="0"/>
              <a:t> because a vertical line intersects the graph </a:t>
            </a:r>
            <a:r>
              <a:rPr lang="en-US" dirty="0" smtClean="0"/>
              <a:t>twice, whereas in </a:t>
            </a:r>
            <a:r>
              <a:rPr lang="en-US" dirty="0"/>
              <a:t>Figures </a:t>
            </a:r>
            <a:r>
              <a:rPr lang="en-US" dirty="0" smtClean="0"/>
              <a:t>P.26(b</a:t>
            </a:r>
            <a:r>
              <a:rPr lang="en-US" dirty="0"/>
              <a:t>) and (c), the graphs do define </a:t>
            </a:r>
            <a:r>
              <a:rPr lang="en-US" i="1" dirty="0"/>
              <a:t>y</a:t>
            </a:r>
            <a:r>
              <a:rPr lang="en-US" dirty="0"/>
              <a:t> as a function of </a:t>
            </a:r>
            <a:r>
              <a:rPr lang="en-US" i="1" dirty="0"/>
              <a:t>x</a:t>
            </a:r>
            <a:r>
              <a:rPr lang="en-US" dirty="0" smtClean="0"/>
              <a:t>.</a:t>
            </a:r>
            <a:endParaRPr lang="en-US" b="1" dirty="0"/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The Graph of a Function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136900"/>
            <a:ext cx="788828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685800" y="5305425"/>
            <a:ext cx="187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(a)</a:t>
            </a:r>
            <a:r>
              <a:rPr lang="en-US" sz="1400" b="1"/>
              <a:t> </a:t>
            </a:r>
            <a:r>
              <a:rPr lang="en-US" sz="1400"/>
              <a:t>Not a function of </a:t>
            </a:r>
            <a:r>
              <a:rPr lang="en-US" sz="1400" i="1"/>
              <a:t>x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3533775" y="5305425"/>
            <a:ext cx="157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(b)</a:t>
            </a:r>
            <a:r>
              <a:rPr lang="en-US" sz="1400" b="1"/>
              <a:t> </a:t>
            </a:r>
            <a:r>
              <a:rPr lang="en-US" sz="1400"/>
              <a:t>A function of </a:t>
            </a:r>
            <a:r>
              <a:rPr lang="en-US" sz="1400" i="1"/>
              <a:t>x</a:t>
            </a: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6472238" y="5308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/>
              <a:t>(c)</a:t>
            </a:r>
            <a:r>
              <a:rPr lang="en-US" sz="1400" b="1"/>
              <a:t> </a:t>
            </a:r>
            <a:r>
              <a:rPr lang="en-US" sz="1400"/>
              <a:t>A function of </a:t>
            </a:r>
            <a:r>
              <a:rPr lang="en-US" sz="1400" i="1"/>
              <a:t>x</a:t>
            </a: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3886200" y="5867400"/>
            <a:ext cx="995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Figure </a:t>
            </a:r>
            <a:r>
              <a:rPr lang="en-US" sz="1200" b="1" dirty="0" smtClean="0"/>
              <a:t>P.26</a:t>
            </a:r>
            <a:endParaRPr lang="en-US" sz="12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Figure </a:t>
            </a:r>
            <a:r>
              <a:rPr lang="en-US" dirty="0" smtClean="0"/>
              <a:t>P.27 </a:t>
            </a:r>
            <a:r>
              <a:rPr lang="en-US" dirty="0"/>
              <a:t>shows the graphs of eight basic functions. You should be able to recognize these graphs. </a:t>
            </a:r>
            <a:endParaRPr lang="en-US" b="1" dirty="0"/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>
                <a:solidFill>
                  <a:schemeClr val="bg1"/>
                </a:solidFill>
              </a:rPr>
              <a:t>The Graph of a Function</a:t>
            </a:r>
          </a:p>
        </p:txBody>
      </p:sp>
      <p:sp>
        <p:nvSpPr>
          <p:cNvPr id="108557" name="Rectangle 13"/>
          <p:cNvSpPr>
            <a:spLocks noChangeArrowheads="1"/>
          </p:cNvSpPr>
          <p:nvPr/>
        </p:nvSpPr>
        <p:spPr bwMode="auto">
          <a:xfrm>
            <a:off x="3087688" y="6172200"/>
            <a:ext cx="2932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The graphs of eight basic functions</a:t>
            </a:r>
          </a:p>
        </p:txBody>
      </p:sp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4073525" y="6430963"/>
            <a:ext cx="995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Figure </a:t>
            </a:r>
            <a:r>
              <a:rPr lang="en-US" sz="1200" b="1" dirty="0" smtClean="0"/>
              <a:t>P.27</a:t>
            </a:r>
            <a:endParaRPr 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239" y="2380488"/>
            <a:ext cx="6924961" cy="371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455612" y="349249"/>
            <a:ext cx="8311896" cy="7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6147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US" sz="2800" dirty="0"/>
              <a:t>Use function notation to represent and evaluate</a:t>
            </a:r>
            <a:br>
              <a:rPr lang="en-US" sz="2800" dirty="0"/>
            </a:br>
            <a:r>
              <a:rPr lang="en-US" sz="2800" dirty="0"/>
              <a:t>a function.</a:t>
            </a:r>
          </a:p>
          <a:p>
            <a:pPr>
              <a:buClr>
                <a:srgbClr val="0074BC"/>
              </a:buClr>
              <a:buSzPct val="90000"/>
            </a:pPr>
            <a:endParaRPr lang="en-US" sz="1800" dirty="0"/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US" sz="2800" dirty="0"/>
              <a:t>Find the domain and range of a function</a:t>
            </a:r>
            <a:r>
              <a:rPr lang="en-US" sz="2800" dirty="0" smtClean="0"/>
              <a:t>.</a:t>
            </a:r>
          </a:p>
          <a:p>
            <a:pPr>
              <a:buClr>
                <a:srgbClr val="0074BC"/>
              </a:buClr>
              <a:buSzPct val="90000"/>
            </a:pPr>
            <a:endParaRPr lang="en-US" sz="1800" dirty="0" smtClean="0"/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US" sz="2800" dirty="0" smtClean="0"/>
              <a:t>Sketch </a:t>
            </a:r>
            <a:r>
              <a:rPr lang="en-US" sz="2800" dirty="0"/>
              <a:t>the graph of a function.</a:t>
            </a:r>
          </a:p>
          <a:p>
            <a:pPr>
              <a:buClr>
                <a:srgbClr val="0074BC"/>
              </a:buClr>
              <a:buSzPct val="90000"/>
            </a:pPr>
            <a:endParaRPr lang="en-US" sz="1800" dirty="0"/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US" sz="2800" dirty="0"/>
              <a:t>Identify different types of transformations of </a:t>
            </a:r>
            <a:br>
              <a:rPr lang="en-US" sz="2800" dirty="0"/>
            </a:br>
            <a:r>
              <a:rPr lang="en-US" sz="2800" dirty="0"/>
              <a:t>functions.</a:t>
            </a:r>
          </a:p>
          <a:p>
            <a:pPr>
              <a:buClr>
                <a:srgbClr val="0074BC"/>
              </a:buClr>
              <a:buSzPct val="90000"/>
            </a:pPr>
            <a:endParaRPr lang="en-US" sz="1800" dirty="0"/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US" sz="2800" dirty="0"/>
              <a:t>Classify functions and recognize combinations</a:t>
            </a:r>
            <a:br>
              <a:rPr lang="en-US" sz="2800" dirty="0"/>
            </a:br>
            <a:r>
              <a:rPr lang="en-US" sz="2800" dirty="0"/>
              <a:t>of functions.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2998788"/>
            <a:ext cx="7239000" cy="855662"/>
          </a:xfrm>
        </p:spPr>
        <p:txBody>
          <a:bodyPr/>
          <a:lstStyle/>
          <a:p>
            <a:pPr marL="350838" indent="-350838" algn="ctr"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kern="1200" dirty="0">
                <a:solidFill>
                  <a:srgbClr val="005BAA"/>
                </a:solidFill>
                <a:latin typeface="Arial" charset="0"/>
              </a:rPr>
              <a:t>Transformations of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Some families of graphs have the same basic shape. For example, compare the graph of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with the graphs of the four other quadratic functions shown in Figure </a:t>
            </a:r>
            <a:r>
              <a:rPr lang="en-US" dirty="0" smtClean="0"/>
              <a:t>P.28.</a:t>
            </a:r>
            <a:endParaRPr lang="en-US" b="1" dirty="0"/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Transformations of Functions</a:t>
            </a:r>
          </a:p>
        </p:txBody>
      </p: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3730702" y="6354763"/>
            <a:ext cx="995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P.28</a:t>
            </a:r>
            <a:endParaRPr 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5158" y="2709862"/>
            <a:ext cx="4300442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Each </a:t>
            </a:r>
            <a:r>
              <a:rPr lang="en-US" dirty="0"/>
              <a:t>of the graphs in Figure </a:t>
            </a:r>
            <a:r>
              <a:rPr lang="en-US" dirty="0" smtClean="0"/>
              <a:t>P.28 </a:t>
            </a:r>
            <a:r>
              <a:rPr lang="en-US" dirty="0"/>
              <a:t>is a </a:t>
            </a:r>
            <a:r>
              <a:rPr lang="en-US" b="1" dirty="0"/>
              <a:t>transformation </a:t>
            </a:r>
            <a:r>
              <a:rPr lang="en-US" dirty="0"/>
              <a:t>of the graph of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. </a:t>
            </a:r>
            <a:r>
              <a:rPr lang="en-US" dirty="0" smtClean="0"/>
              <a:t> The </a:t>
            </a:r>
            <a:r>
              <a:rPr lang="en-US" dirty="0"/>
              <a:t>three basic types of transformations illustrated by these graphs are vertical shifts, horizontal shifts, and reflections. </a:t>
            </a:r>
            <a:r>
              <a:rPr lang="en-US" dirty="0" smtClean="0"/>
              <a:t>Function notation lends itself well to describing transformations of graphs in the plane. </a:t>
            </a:r>
          </a:p>
          <a:p>
            <a:pPr marL="0" indent="0"/>
            <a:endParaRPr lang="en-US" dirty="0" smtClean="0"/>
          </a:p>
          <a:p>
            <a:r>
              <a:rPr lang="en-US" dirty="0" smtClean="0"/>
              <a:t>For instance, using</a:t>
            </a:r>
          </a:p>
          <a:p>
            <a:r>
              <a:rPr lang="en-US" i="1" dirty="0" smtClean="0"/>
              <a:t>	f</a:t>
            </a:r>
            <a:r>
              <a:rPr lang="en-US" sz="400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= 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 the original function, the transformations shown in Figure P.28 can be represented by the equations </a:t>
            </a:r>
            <a:r>
              <a:rPr lang="en-US" dirty="0" smtClean="0"/>
              <a:t>given on  the next </a:t>
            </a:r>
            <a:r>
              <a:rPr lang="en-US" dirty="0" smtClean="0"/>
              <a:t>slide.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Transformations of Functions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5211" y="4697968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rgbClr val="ED008C"/>
                </a:solidFill>
              </a:rPr>
              <a:t>Original function</a:t>
            </a:r>
            <a:endParaRPr lang="en-IN" dirty="0">
              <a:solidFill>
                <a:srgbClr val="ED008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a.</a:t>
            </a:r>
            <a:r>
              <a:rPr lang="en-US" i="1" dirty="0" smtClean="0"/>
              <a:t> y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+ 2</a:t>
            </a:r>
            <a:endParaRPr lang="en-US" baseline="30000" dirty="0"/>
          </a:p>
          <a:p>
            <a:pPr marL="0" indent="0"/>
            <a:endParaRPr lang="en-US" b="1" dirty="0" smtClean="0"/>
          </a:p>
          <a:p>
            <a:pPr marL="0" indent="0"/>
            <a:r>
              <a:rPr lang="en-US" b="1" dirty="0" smtClean="0"/>
              <a:t>b.</a:t>
            </a:r>
            <a:r>
              <a:rPr lang="en-US" i="1" dirty="0" smtClean="0"/>
              <a:t>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 </a:t>
            </a:r>
            <a:r>
              <a:rPr lang="en-US" dirty="0"/>
              <a:t>+ 2) </a:t>
            </a:r>
          </a:p>
          <a:p>
            <a:pPr marL="0" indent="0"/>
            <a:endParaRPr lang="en-US" b="1" dirty="0" smtClean="0"/>
          </a:p>
          <a:p>
            <a:pPr marL="0" indent="0"/>
            <a:r>
              <a:rPr lang="en-US" b="1" dirty="0" smtClean="0"/>
              <a:t>c.</a:t>
            </a:r>
            <a:r>
              <a:rPr lang="en-US" i="1" dirty="0" smtClean="0"/>
              <a:t> </a:t>
            </a:r>
            <a:r>
              <a:rPr lang="en-US" i="1" dirty="0"/>
              <a:t>y </a:t>
            </a:r>
            <a:r>
              <a:rPr lang="en-US" dirty="0"/>
              <a:t>= –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endParaRPr lang="en-US" baseline="30000" dirty="0"/>
          </a:p>
          <a:p>
            <a:pPr marL="0" indent="0"/>
            <a:endParaRPr lang="en-US" b="1" dirty="0" smtClean="0"/>
          </a:p>
          <a:p>
            <a:pPr marL="0" indent="0"/>
            <a:r>
              <a:rPr lang="en-US" b="1" dirty="0" smtClean="0"/>
              <a:t>d.</a:t>
            </a:r>
            <a:r>
              <a:rPr lang="en-US" i="1" dirty="0" smtClean="0"/>
              <a:t> y </a:t>
            </a:r>
            <a:r>
              <a:rPr lang="en-US" dirty="0"/>
              <a:t>= –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 </a:t>
            </a:r>
            <a:r>
              <a:rPr lang="en-US" dirty="0"/>
              <a:t>+ 3) + 1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4219575" y="1496794"/>
            <a:ext cx="271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Vertical shift up two units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4191000" y="2376488"/>
            <a:ext cx="366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Horizontal shift to the left two units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4219575" y="3290888"/>
            <a:ext cx="287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Reflection about the </a:t>
            </a:r>
            <a:r>
              <a:rPr lang="en-US" i="1" dirty="0">
                <a:solidFill>
                  <a:srgbClr val="ED008C"/>
                </a:solidFill>
              </a:rPr>
              <a:t>x</a:t>
            </a:r>
            <a:r>
              <a:rPr lang="en-US" dirty="0">
                <a:solidFill>
                  <a:srgbClr val="ED008C"/>
                </a:solidFill>
              </a:rPr>
              <a:t>-axis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4219575" y="4001869"/>
            <a:ext cx="39421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Shift left three units, reflect </a:t>
            </a:r>
            <a:r>
              <a:rPr lang="en-US" dirty="0" smtClean="0">
                <a:solidFill>
                  <a:srgbClr val="ED008C"/>
                </a:solidFill>
              </a:rPr>
              <a:t>about the</a:t>
            </a:r>
            <a:r>
              <a:rPr lang="en-US" dirty="0">
                <a:solidFill>
                  <a:srgbClr val="ED008C"/>
                </a:solidFill>
              </a:rPr>
              <a:t/>
            </a:r>
            <a:br>
              <a:rPr lang="en-US" dirty="0">
                <a:solidFill>
                  <a:srgbClr val="ED008C"/>
                </a:solidFill>
              </a:rPr>
            </a:br>
            <a:r>
              <a:rPr lang="en-US" i="1" dirty="0">
                <a:solidFill>
                  <a:srgbClr val="ED008C"/>
                </a:solidFill>
              </a:rPr>
              <a:t>x</a:t>
            </a:r>
            <a:r>
              <a:rPr lang="en-US" dirty="0">
                <a:solidFill>
                  <a:srgbClr val="ED008C"/>
                </a:solidFill>
              </a:rPr>
              <a:t>-axis, and shift up one unit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>
                <a:solidFill>
                  <a:schemeClr val="bg1"/>
                </a:solidFill>
              </a:rPr>
              <a:t>Transformations of Functions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/>
          </a:p>
          <a:p>
            <a:pPr marL="0" indent="0"/>
            <a:endParaRPr lang="en-US" b="1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>
                <a:solidFill>
                  <a:schemeClr val="bg1"/>
                </a:solidFill>
              </a:rPr>
              <a:t>Transformations of Functions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239" y="1676400"/>
            <a:ext cx="8191936" cy="34875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2998788"/>
            <a:ext cx="7239000" cy="855662"/>
          </a:xfrm>
        </p:spPr>
        <p:txBody>
          <a:bodyPr/>
          <a:lstStyle/>
          <a:p>
            <a:pPr marL="350838" indent="-350838" algn="ctr"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kern="1200" dirty="0">
                <a:solidFill>
                  <a:srgbClr val="005BAA"/>
                </a:solidFill>
                <a:latin typeface="Arial" charset="0"/>
              </a:rPr>
              <a:t>Classifications and Combinations of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  <a:noFill/>
          <a:ln/>
        </p:spPr>
        <p:txBody>
          <a:bodyPr/>
          <a:lstStyle/>
          <a:p>
            <a:r>
              <a:rPr lang="en-US" sz="3000" dirty="0"/>
              <a:t>Classifications and Combinations of Functions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modern notion of a function is derived from the efforts of many seventeenth- and eighteenth-century mathematicians. </a:t>
            </a:r>
          </a:p>
          <a:p>
            <a:pPr marL="0" indent="0"/>
            <a:endParaRPr lang="en-US" dirty="0"/>
          </a:p>
          <a:p>
            <a:r>
              <a:rPr lang="en-IN" dirty="0" smtClean="0"/>
              <a:t>Of particular note was Leonhard Euler</a:t>
            </a:r>
            <a:r>
              <a:rPr lang="en-IN" dirty="0"/>
              <a:t> </a:t>
            </a:r>
            <a:r>
              <a:rPr lang="en-IN" dirty="0" smtClean="0"/>
              <a:t>(1707–1783</a:t>
            </a:r>
            <a:r>
              <a:rPr lang="en-IN" dirty="0"/>
              <a:t>)</a:t>
            </a:r>
            <a:r>
              <a:rPr lang="en-IN" dirty="0" smtClean="0"/>
              <a:t>, who introduced the function notation </a:t>
            </a:r>
            <a:r>
              <a:rPr lang="en-US" i="1" dirty="0" smtClean="0"/>
              <a:t>y </a:t>
            </a:r>
            <a:r>
              <a:rPr lang="en-US" dirty="0"/>
              <a:t>=</a:t>
            </a:r>
            <a:r>
              <a:rPr lang="en-US" i="1" dirty="0"/>
              <a:t> 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By the end of the eighteenth century, mathematicians and scientists had concluded that many real-world phenomena could be represented by mathematical models taken from a collection of functions called </a:t>
            </a:r>
            <a:r>
              <a:rPr lang="en-US" b="1" dirty="0"/>
              <a:t>elementary functions</a:t>
            </a:r>
            <a:r>
              <a:rPr lang="en-US" dirty="0"/>
              <a:t>.</a:t>
            </a:r>
            <a:r>
              <a:rPr lang="en-US" b="1" dirty="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382000" cy="5091112"/>
          </a:xfrm>
        </p:spPr>
        <p:txBody>
          <a:bodyPr/>
          <a:lstStyle/>
          <a:p>
            <a:pPr marL="0" indent="0"/>
            <a:r>
              <a:rPr lang="en-US" dirty="0"/>
              <a:t>Elementary functions fall into three categories.</a:t>
            </a:r>
          </a:p>
          <a:p>
            <a:pPr marL="0" indent="0"/>
            <a:endParaRPr lang="en-US" sz="1400" b="1" dirty="0"/>
          </a:p>
          <a:p>
            <a:pPr marL="0" indent="0"/>
            <a:r>
              <a:rPr lang="en-US" b="1" dirty="0"/>
              <a:t>1. </a:t>
            </a:r>
            <a:r>
              <a:rPr lang="en-US" dirty="0"/>
              <a:t>Algebraic functions (polynomial, radical, rational)</a:t>
            </a:r>
          </a:p>
          <a:p>
            <a:pPr marL="0" indent="0"/>
            <a:endParaRPr lang="en-US" sz="1400" b="1" dirty="0"/>
          </a:p>
          <a:p>
            <a:pPr marL="0" indent="0"/>
            <a:r>
              <a:rPr lang="en-US" b="1" dirty="0"/>
              <a:t>2. </a:t>
            </a:r>
            <a:r>
              <a:rPr lang="en-US" dirty="0"/>
              <a:t>Trigonometric functions (sine, cosine, tangent, and so on)</a:t>
            </a:r>
          </a:p>
          <a:p>
            <a:pPr marL="0" indent="0"/>
            <a:endParaRPr lang="en-US" sz="1400" b="1" dirty="0"/>
          </a:p>
          <a:p>
            <a:pPr marL="0" indent="0"/>
            <a:r>
              <a:rPr lang="en-US" b="1" dirty="0"/>
              <a:t>3. </a:t>
            </a:r>
            <a:r>
              <a:rPr lang="en-US" dirty="0"/>
              <a:t>Exponential and logarithmic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  <a:noFill/>
          <a:ln/>
        </p:spPr>
        <p:txBody>
          <a:bodyPr/>
          <a:lstStyle/>
          <a:p>
            <a:r>
              <a:rPr lang="en-US" sz="3000" dirty="0"/>
              <a:t>Classifications and Combinations of Functions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most common type of algebraic function is a polynomial function</a:t>
            </a:r>
          </a:p>
          <a:p>
            <a:pPr marL="0" indent="0"/>
            <a:endParaRPr lang="en-US" dirty="0"/>
          </a:p>
          <a:p>
            <a:pPr marL="0" indent="0"/>
            <a:endParaRPr lang="en-US" b="1" dirty="0"/>
          </a:p>
          <a:p>
            <a:pPr marL="0" indent="0"/>
            <a:endParaRPr lang="en-US" sz="1000" b="1" dirty="0"/>
          </a:p>
          <a:p>
            <a:pPr marL="0" indent="0"/>
            <a:r>
              <a:rPr lang="en-US" dirty="0"/>
              <a:t>where </a:t>
            </a:r>
            <a:r>
              <a:rPr lang="en-US" i="1" dirty="0"/>
              <a:t>n</a:t>
            </a:r>
            <a:r>
              <a:rPr lang="en-US" dirty="0"/>
              <a:t> is a nonnegative integer. </a:t>
            </a:r>
          </a:p>
          <a:p>
            <a:pPr marL="0" indent="0"/>
            <a:endParaRPr lang="en-US" sz="1200" b="1" dirty="0"/>
          </a:p>
          <a:p>
            <a:pPr marL="0" indent="0"/>
            <a:r>
              <a:rPr lang="en-US" dirty="0"/>
              <a:t>The numbers </a:t>
            </a:r>
            <a:r>
              <a:rPr lang="en-US" i="1" dirty="0" err="1"/>
              <a:t>a</a:t>
            </a:r>
            <a:r>
              <a:rPr lang="en-US" i="1" baseline="-25000" dirty="0" err="1"/>
              <a:t>i</a:t>
            </a:r>
            <a:r>
              <a:rPr lang="en-US" dirty="0"/>
              <a:t> are </a:t>
            </a:r>
            <a:r>
              <a:rPr lang="en-US" b="1" dirty="0"/>
              <a:t>coefficients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with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the </a:t>
            </a:r>
            <a:r>
              <a:rPr lang="en-US" b="1" dirty="0"/>
              <a:t>leading coefficient </a:t>
            </a:r>
            <a:r>
              <a:rPr lang="en-US" dirty="0"/>
              <a:t>and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the </a:t>
            </a:r>
            <a:r>
              <a:rPr lang="en-US" b="1" dirty="0"/>
              <a:t>constant term </a:t>
            </a:r>
            <a:r>
              <a:rPr lang="en-US" dirty="0"/>
              <a:t>of the polynomial function. </a:t>
            </a:r>
          </a:p>
          <a:p>
            <a:pPr marL="0" indent="0"/>
            <a:endParaRPr lang="en-US" sz="1600" dirty="0"/>
          </a:p>
          <a:p>
            <a:pPr marL="0" indent="0"/>
            <a:r>
              <a:rPr lang="en-US" dirty="0"/>
              <a:t>If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</a:t>
            </a:r>
            <a:r>
              <a:rPr lang="en-US" b="1" dirty="0">
                <a:sym typeface="Symbol" pitchFamily="18" charset="2"/>
              </a:rPr>
              <a:t></a:t>
            </a:r>
            <a:r>
              <a:rPr lang="en-US" dirty="0"/>
              <a:t> 0, then </a:t>
            </a:r>
            <a:r>
              <a:rPr lang="en-US" i="1" dirty="0"/>
              <a:t>n</a:t>
            </a:r>
            <a:r>
              <a:rPr lang="en-US" dirty="0"/>
              <a:t> is the </a:t>
            </a:r>
            <a:r>
              <a:rPr lang="en-US" b="1" dirty="0"/>
              <a:t>degree</a:t>
            </a:r>
            <a:r>
              <a:rPr lang="en-US" dirty="0"/>
              <a:t> of the polynomial function. The zero polynomial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0 is not assigned a degree.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  <a:noFill/>
          <a:ln/>
        </p:spPr>
        <p:txBody>
          <a:bodyPr/>
          <a:lstStyle/>
          <a:p>
            <a:r>
              <a:rPr lang="en-US" sz="3000" dirty="0"/>
              <a:t>Classifications and Combinations of Functions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514600"/>
            <a:ext cx="5369760" cy="5482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It is common practice to use subscript notation for coefficients of general polynomial functions, but for polynomial functions of low degree, </a:t>
            </a:r>
            <a:r>
              <a:rPr lang="en-US" dirty="0" smtClean="0"/>
              <a:t>these simpler </a:t>
            </a:r>
            <a:r>
              <a:rPr lang="en-US" dirty="0"/>
              <a:t>forms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often used. (Note that </a:t>
            </a:r>
            <a:r>
              <a:rPr lang="en-US" i="1" dirty="0"/>
              <a:t>a </a:t>
            </a:r>
            <a:r>
              <a:rPr lang="en-US" b="1" dirty="0">
                <a:sym typeface="Symbol" pitchFamily="18" charset="2"/>
              </a:rPr>
              <a:t></a:t>
            </a:r>
            <a:r>
              <a:rPr lang="en-US" dirty="0"/>
              <a:t> 0.)</a:t>
            </a:r>
          </a:p>
          <a:p>
            <a:pPr marL="0" indent="0"/>
            <a:endParaRPr lang="en-US" sz="1600" dirty="0"/>
          </a:p>
          <a:p>
            <a:pPr marL="0" indent="0"/>
            <a:r>
              <a:rPr lang="en-US" b="1" i="1" dirty="0"/>
              <a:t>   Zeroth degree:  </a:t>
            </a:r>
            <a:r>
              <a:rPr lang="en-US" sz="1000" b="1" i="1" dirty="0"/>
              <a:t>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dirty="0"/>
              <a:t> </a:t>
            </a:r>
          </a:p>
          <a:p>
            <a:pPr marL="0" indent="0"/>
            <a:endParaRPr lang="en-US" sz="1600" dirty="0"/>
          </a:p>
          <a:p>
            <a:pPr marL="0" indent="0"/>
            <a:r>
              <a:rPr lang="en-US" b="1" i="1" dirty="0"/>
              <a:t>   First degree:     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ax </a:t>
            </a:r>
            <a:r>
              <a:rPr lang="en-US" dirty="0"/>
              <a:t>+ </a:t>
            </a:r>
            <a:r>
              <a:rPr lang="en-US" i="1" dirty="0"/>
              <a:t>b</a:t>
            </a:r>
          </a:p>
          <a:p>
            <a:pPr marL="0" indent="0"/>
            <a:endParaRPr lang="en-US" sz="1600" dirty="0"/>
          </a:p>
          <a:p>
            <a:pPr marL="0" indent="0"/>
            <a:r>
              <a:rPr lang="en-US" b="1" i="1" dirty="0"/>
              <a:t>   Second degree: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ax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 err="1"/>
              <a:t>bx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/>
              <a:t>c</a:t>
            </a:r>
          </a:p>
          <a:p>
            <a:pPr marL="0" indent="0"/>
            <a:endParaRPr lang="en-US" sz="1600" dirty="0"/>
          </a:p>
          <a:p>
            <a:pPr marL="0" indent="0"/>
            <a:r>
              <a:rPr lang="en-US" b="1" i="1" dirty="0"/>
              <a:t>   Third degree:    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ax</a:t>
            </a:r>
            <a:r>
              <a:rPr lang="en-US" baseline="30000" dirty="0"/>
              <a:t>3</a:t>
            </a:r>
            <a:r>
              <a:rPr lang="en-US" dirty="0"/>
              <a:t> + </a:t>
            </a:r>
            <a:r>
              <a:rPr lang="en-US" i="1" dirty="0"/>
              <a:t>bx</a:t>
            </a:r>
            <a:r>
              <a:rPr lang="en-US" baseline="30000" dirty="0"/>
              <a:t>2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cx</a:t>
            </a:r>
            <a:r>
              <a:rPr lang="en-US" dirty="0"/>
              <a:t> + 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6715125" y="3405188"/>
            <a:ext cx="1980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Constant </a:t>
            </a:r>
            <a:r>
              <a:rPr lang="en-US" dirty="0" smtClean="0">
                <a:solidFill>
                  <a:srgbClr val="ED008C"/>
                </a:solidFill>
              </a:rPr>
              <a:t>function</a:t>
            </a:r>
            <a:endParaRPr lang="en-US" dirty="0">
              <a:solidFill>
                <a:srgbClr val="ED008C"/>
              </a:solidFill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6715125" y="4108450"/>
            <a:ext cx="168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ED008C"/>
                </a:solidFill>
              </a:rPr>
              <a:t>Linear function</a:t>
            </a: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6702425" y="4848225"/>
            <a:ext cx="203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ED008C"/>
                </a:solidFill>
              </a:rPr>
              <a:t>Quadratic function</a:t>
            </a: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6715125" y="557688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Cubic function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  <a:noFill/>
          <a:ln/>
        </p:spPr>
        <p:txBody>
          <a:bodyPr/>
          <a:lstStyle/>
          <a:p>
            <a:r>
              <a:rPr lang="en-US" sz="3000" dirty="0"/>
              <a:t>Classifications and Combinations of Functions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IN" sz="4000" dirty="0">
                <a:solidFill>
                  <a:srgbClr val="005BAA"/>
                </a:solidFill>
              </a:rPr>
              <a:t>Functions and Function Notation</a:t>
            </a:r>
            <a:endParaRPr lang="en-US" sz="4000" dirty="0">
              <a:solidFill>
                <a:srgbClr val="005B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Although the graph of </a:t>
            </a:r>
            <a:r>
              <a:rPr lang="en-US" dirty="0" smtClean="0"/>
              <a:t>a nonconstant </a:t>
            </a:r>
            <a:r>
              <a:rPr lang="en-US" dirty="0"/>
              <a:t>polynomial function can have several turns, eventually the graph will rise or fall without bound as </a:t>
            </a:r>
            <a:r>
              <a:rPr lang="en-US" i="1" dirty="0"/>
              <a:t>x</a:t>
            </a:r>
            <a:r>
              <a:rPr lang="en-US" dirty="0"/>
              <a:t> moves to the right or left.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  <a:noFill/>
          <a:ln/>
        </p:spPr>
        <p:txBody>
          <a:bodyPr/>
          <a:lstStyle/>
          <a:p>
            <a:r>
              <a:rPr lang="en-US" sz="3000" dirty="0"/>
              <a:t>Classifications and Combinations of Functions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Whether the graph of</a:t>
            </a:r>
          </a:p>
          <a:p>
            <a:pPr marL="0" indent="0"/>
            <a:endParaRPr lang="en-US" sz="600" dirty="0"/>
          </a:p>
          <a:p>
            <a:pPr marL="0" indent="0"/>
            <a:r>
              <a:rPr lang="en-US" i="1" dirty="0"/>
              <a:t>	 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 err="1"/>
              <a:t>a</a:t>
            </a:r>
            <a:r>
              <a:rPr lang="en-US" i="1" baseline="-25000" dirty="0" err="1"/>
              <a:t>n</a:t>
            </a:r>
            <a:r>
              <a:rPr lang="en-US" i="1" dirty="0" err="1"/>
              <a:t>x</a:t>
            </a:r>
            <a:r>
              <a:rPr lang="en-US" i="1" baseline="30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/>
              <a:t>a</a:t>
            </a:r>
            <a:r>
              <a:rPr lang="en-US" i="1" baseline="-25000" dirty="0"/>
              <a:t>n </a:t>
            </a:r>
            <a:r>
              <a:rPr lang="en-US" baseline="-25000" dirty="0"/>
              <a:t>–</a:t>
            </a:r>
            <a:r>
              <a:rPr lang="en-US" i="1" baseline="-25000" dirty="0"/>
              <a:t> </a:t>
            </a:r>
            <a:r>
              <a:rPr lang="en-US" baseline="-25000" dirty="0"/>
              <a:t>1</a:t>
            </a:r>
            <a:r>
              <a:rPr lang="en-US" i="1" dirty="0"/>
              <a:t>x</a:t>
            </a:r>
            <a:r>
              <a:rPr lang="en-US" i="1" baseline="30000" dirty="0"/>
              <a:t>n</a:t>
            </a:r>
            <a:r>
              <a:rPr lang="en-US" sz="1200" i="1" baseline="30000" dirty="0"/>
              <a:t> </a:t>
            </a:r>
            <a:r>
              <a:rPr lang="en-US" baseline="30000" dirty="0"/>
              <a:t>–</a:t>
            </a:r>
            <a:r>
              <a:rPr lang="en-US" sz="1200" i="1" baseline="30000" dirty="0"/>
              <a:t> </a:t>
            </a:r>
            <a:r>
              <a:rPr lang="en-US" baseline="30000" dirty="0"/>
              <a:t>1</a:t>
            </a:r>
            <a:r>
              <a:rPr lang="en-US" dirty="0"/>
              <a:t> + </a:t>
            </a:r>
            <a:r>
              <a:rPr lang="en-US" b="1" baseline="30000" dirty="0"/>
              <a:t>.  .  .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x </a:t>
            </a:r>
            <a:r>
              <a:rPr lang="en-US" dirty="0"/>
              <a:t>+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</a:p>
          <a:p>
            <a:pPr marL="0" indent="0"/>
            <a:r>
              <a:rPr lang="en-US" sz="800" dirty="0"/>
              <a:t/>
            </a:r>
            <a:br>
              <a:rPr lang="en-US" sz="800" dirty="0"/>
            </a:br>
            <a:r>
              <a:rPr lang="en-US" dirty="0"/>
              <a:t>eventually rises or falls can be determined by the function’s degree (odd or even) and by the leading coefficient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, as indicated in Figure </a:t>
            </a:r>
            <a:r>
              <a:rPr lang="en-US" dirty="0" smtClean="0"/>
              <a:t>P.29</a:t>
            </a:r>
            <a:r>
              <a:rPr lang="en-US" dirty="0"/>
              <a:t>.</a:t>
            </a:r>
            <a:endParaRPr lang="en-US" b="1" dirty="0"/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8" y="3724275"/>
            <a:ext cx="1962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3825" y="3798888"/>
            <a:ext cx="1728788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1700" y="3738563"/>
            <a:ext cx="1751013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1475" y="3813175"/>
            <a:ext cx="179863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838200" y="5665788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dirty="0"/>
              <a:t>Graphs of polynomial functions </a:t>
            </a:r>
            <a:br>
              <a:rPr lang="en-US" sz="1400" dirty="0"/>
            </a:br>
            <a:r>
              <a:rPr lang="en-US" sz="1400" dirty="0"/>
              <a:t>of even </a:t>
            </a:r>
            <a:r>
              <a:rPr lang="en-US" sz="1400" dirty="0" smtClean="0"/>
              <a:t>degree</a:t>
            </a:r>
            <a:endParaRPr lang="en-US" sz="1400" dirty="0"/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5334000" y="5694363"/>
            <a:ext cx="2667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/>
              <a:t>Graphs of polynomial functions </a:t>
            </a:r>
            <a:br>
              <a:rPr lang="en-US" sz="1400"/>
            </a:br>
            <a:r>
              <a:rPr lang="en-US" sz="1400"/>
              <a:t>of odd degree </a:t>
            </a: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2314575" y="6175375"/>
            <a:ext cx="436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The Leading Coefficient Test for polynomial functions</a:t>
            </a:r>
          </a:p>
        </p:txBody>
      </p:sp>
      <p:sp>
        <p:nvSpPr>
          <p:cNvPr id="120843" name="Rectangle 11"/>
          <p:cNvSpPr>
            <a:spLocks noChangeArrowheads="1"/>
          </p:cNvSpPr>
          <p:nvPr/>
        </p:nvSpPr>
        <p:spPr bwMode="auto">
          <a:xfrm>
            <a:off x="3987877" y="6416675"/>
            <a:ext cx="995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P.29</a:t>
            </a:r>
            <a:endParaRPr lang="en-US" sz="1200" b="1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  <a:noFill/>
          <a:ln/>
        </p:spPr>
        <p:txBody>
          <a:bodyPr/>
          <a:lstStyle/>
          <a:p>
            <a:r>
              <a:rPr lang="en-US" sz="3000" dirty="0"/>
              <a:t>Classifications and Combinations of Functions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Note that the dashed portions of the graphs indicate that the </a:t>
            </a:r>
            <a:r>
              <a:rPr lang="en-US" b="1" dirty="0"/>
              <a:t>Leading Coefficient Test </a:t>
            </a:r>
            <a:r>
              <a:rPr lang="en-US" dirty="0"/>
              <a:t>determines </a:t>
            </a:r>
            <a:r>
              <a:rPr lang="en-US" i="1" dirty="0"/>
              <a:t>only </a:t>
            </a:r>
            <a:r>
              <a:rPr lang="en-US" dirty="0"/>
              <a:t>the right and left behavior of the graph.</a:t>
            </a:r>
            <a:br>
              <a:rPr lang="en-US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>Just as a rational number can be written as the quotient of two integers, a </a:t>
            </a:r>
            <a:r>
              <a:rPr lang="en-US" b="1" dirty="0"/>
              <a:t>rational function </a:t>
            </a:r>
            <a:r>
              <a:rPr lang="en-US" dirty="0"/>
              <a:t>can be written as the quotient of two polynomials. 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dirty="0"/>
              <a:t>Specifically, a function </a:t>
            </a:r>
            <a:r>
              <a:rPr lang="en-US" i="1" dirty="0"/>
              <a:t>f</a:t>
            </a:r>
            <a:r>
              <a:rPr lang="en-US" dirty="0"/>
              <a:t> is rational </a:t>
            </a:r>
            <a:r>
              <a:rPr lang="en-US" dirty="0" smtClean="0"/>
              <a:t>when </a:t>
            </a:r>
            <a:r>
              <a:rPr lang="en-US" dirty="0"/>
              <a:t>it has the form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1800" dirty="0"/>
          </a:p>
          <a:p>
            <a:pPr marL="0" indent="0"/>
            <a:r>
              <a:rPr lang="en-US" dirty="0"/>
              <a:t>where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and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are polynomials.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  <a:noFill/>
          <a:ln/>
        </p:spPr>
        <p:txBody>
          <a:bodyPr/>
          <a:lstStyle/>
          <a:p>
            <a:r>
              <a:rPr lang="en-US" sz="3000" dirty="0"/>
              <a:t>Classifications and Combinations of Functions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5048250"/>
            <a:ext cx="2547585" cy="7805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Polynomial functions and rational functions are examples of </a:t>
            </a:r>
            <a:r>
              <a:rPr lang="en-US" b="1" dirty="0"/>
              <a:t>algebraic functions</a:t>
            </a:r>
            <a:r>
              <a:rPr lang="en-US" dirty="0"/>
              <a:t>.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An algebraic function of </a:t>
            </a:r>
            <a:r>
              <a:rPr lang="en-US" i="1" dirty="0"/>
              <a:t>x </a:t>
            </a:r>
            <a:r>
              <a:rPr lang="en-US" dirty="0"/>
              <a:t>is one that can be expressed as a finite number of sums, differences, multiples, quotients, and radicals involving </a:t>
            </a:r>
            <a:r>
              <a:rPr lang="en-US" i="1" dirty="0" err="1"/>
              <a:t>x</a:t>
            </a:r>
            <a:r>
              <a:rPr lang="en-US" i="1" baseline="30000" dirty="0" err="1"/>
              <a:t>n</a:t>
            </a:r>
            <a:r>
              <a:rPr lang="en-US" dirty="0"/>
              <a:t>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For example,                         is algebraic. Functions that are not algebraic are </a:t>
            </a:r>
            <a:r>
              <a:rPr lang="en-US" b="1" dirty="0"/>
              <a:t>transcendental</a:t>
            </a:r>
            <a:r>
              <a:rPr lang="en-US" dirty="0"/>
              <a:t>.</a:t>
            </a:r>
            <a:r>
              <a:rPr lang="en-US" b="1" dirty="0"/>
              <a:t> 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dirty="0"/>
              <a:t>For instance, the trigonometric functions </a:t>
            </a:r>
            <a:r>
              <a:rPr lang="en-US" dirty="0" smtClean="0"/>
              <a:t>are transcendental</a:t>
            </a:r>
            <a:r>
              <a:rPr lang="en-US" dirty="0"/>
              <a:t>.</a:t>
            </a:r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0" y="4191000"/>
            <a:ext cx="20018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  <a:noFill/>
          <a:ln/>
        </p:spPr>
        <p:txBody>
          <a:bodyPr/>
          <a:lstStyle/>
          <a:p>
            <a:r>
              <a:rPr lang="en-US" sz="3000" dirty="0"/>
              <a:t>Classifications and Combinations of Functions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There are various ways to combine two functions to create new functions</a:t>
            </a:r>
            <a:r>
              <a:rPr lang="en-IN" dirty="0" smtClean="0"/>
              <a:t>.</a:t>
            </a:r>
            <a:br>
              <a:rPr lang="en-IN" dirty="0" smtClean="0"/>
            </a:br>
            <a:endParaRPr lang="en-US" sz="1600" b="1" dirty="0"/>
          </a:p>
          <a:p>
            <a:pPr marL="0" indent="0"/>
            <a:r>
              <a:rPr lang="en-US" dirty="0"/>
              <a:t>For example, given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dirty="0"/>
              <a:t> – 3 and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+ 1, you can form the functions shown.</a:t>
            </a:r>
          </a:p>
          <a:p>
            <a:pPr marL="0" indent="0"/>
            <a:endParaRPr lang="en-US" sz="1600" b="1" dirty="0"/>
          </a:p>
          <a:p>
            <a:pPr marL="0" indent="0"/>
            <a:r>
              <a:rPr lang="en-US" dirty="0"/>
              <a:t>(</a:t>
            </a:r>
            <a:r>
              <a:rPr lang="en-US" i="1" dirty="0"/>
              <a:t>f </a:t>
            </a:r>
            <a:r>
              <a:rPr lang="en-US" dirty="0"/>
              <a:t>+</a:t>
            </a:r>
            <a:r>
              <a:rPr lang="en-US" i="1" dirty="0"/>
              <a:t> g</a:t>
            </a:r>
            <a:r>
              <a:rPr lang="en-US" dirty="0"/>
              <a:t>)(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+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(2</a:t>
            </a:r>
            <a:r>
              <a:rPr lang="en-US" i="1" dirty="0"/>
              <a:t>x</a:t>
            </a:r>
            <a:r>
              <a:rPr lang="en-US" dirty="0"/>
              <a:t> – 3) + (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+ 1)</a:t>
            </a:r>
          </a:p>
          <a:p>
            <a:pPr marL="0" indent="0"/>
            <a:endParaRPr lang="en-US" sz="1600" b="1" dirty="0"/>
          </a:p>
          <a:p>
            <a:pPr marL="0" indent="0"/>
            <a:r>
              <a:rPr lang="en-US" dirty="0"/>
              <a:t>(</a:t>
            </a:r>
            <a:r>
              <a:rPr lang="en-US" i="1" dirty="0"/>
              <a:t>f </a:t>
            </a:r>
            <a:r>
              <a:rPr lang="en-US" dirty="0"/>
              <a:t>–</a:t>
            </a:r>
            <a:r>
              <a:rPr lang="en-US" i="1" dirty="0"/>
              <a:t> g</a:t>
            </a:r>
            <a:r>
              <a:rPr lang="en-US" dirty="0"/>
              <a:t>)(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–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(2</a:t>
            </a:r>
            <a:r>
              <a:rPr lang="en-US" i="1" dirty="0"/>
              <a:t>x</a:t>
            </a:r>
            <a:r>
              <a:rPr lang="en-US" dirty="0"/>
              <a:t> – 3) – (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+ 1)</a:t>
            </a:r>
          </a:p>
          <a:p>
            <a:pPr marL="0" indent="0"/>
            <a:endParaRPr lang="en-US" sz="1600" b="1" dirty="0"/>
          </a:p>
          <a:p>
            <a:pPr marL="0" indent="0"/>
            <a:r>
              <a:rPr lang="en-US" dirty="0"/>
              <a:t>(</a:t>
            </a:r>
            <a:r>
              <a:rPr lang="en-US" i="1" dirty="0" err="1"/>
              <a:t>fg</a:t>
            </a:r>
            <a:r>
              <a:rPr lang="en-US" dirty="0"/>
              <a:t>)(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(2</a:t>
            </a:r>
            <a:r>
              <a:rPr lang="en-US" i="1" dirty="0"/>
              <a:t>x</a:t>
            </a:r>
            <a:r>
              <a:rPr lang="en-US" dirty="0"/>
              <a:t> – 3)(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+ 1)</a:t>
            </a:r>
          </a:p>
          <a:p>
            <a:pPr marL="0" indent="0"/>
            <a:endParaRPr lang="en-US" sz="1600" b="1" dirty="0"/>
          </a:p>
          <a:p>
            <a:pPr marL="0" indent="0"/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/</a:t>
            </a:r>
            <a:r>
              <a:rPr lang="en-US" i="1" dirty="0"/>
              <a:t>g</a:t>
            </a:r>
            <a:r>
              <a:rPr lang="en-US" dirty="0"/>
              <a:t>)(</a:t>
            </a:r>
            <a:r>
              <a:rPr lang="en-US" i="1" dirty="0"/>
              <a:t>x</a:t>
            </a:r>
            <a:r>
              <a:rPr lang="en-US" dirty="0"/>
              <a:t>) =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6964363" y="37480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Sum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6964363" y="45212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Difference</a:t>
            </a: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6964363" y="523875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Product</a:t>
            </a: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6964363" y="59578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ED008C"/>
                </a:solidFill>
              </a:rPr>
              <a:t>Quotient</a:t>
            </a:r>
          </a:p>
        </p:txBody>
      </p:sp>
      <p:pic>
        <p:nvPicPr>
          <p:cNvPr id="125960" name="Picture 8"/>
          <p:cNvPicPr>
            <a:picLocks noChangeAspect="1" noChangeArrowheads="1"/>
          </p:cNvPicPr>
          <p:nvPr/>
        </p:nvPicPr>
        <p:blipFill>
          <a:blip r:embed="rId3" cstate="print"/>
          <a:srcRect l="13513"/>
          <a:stretch>
            <a:fillRect/>
          </a:stretch>
        </p:blipFill>
        <p:spPr bwMode="auto">
          <a:xfrm>
            <a:off x="1766888" y="5715000"/>
            <a:ext cx="1955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  <a:noFill/>
          <a:ln/>
        </p:spPr>
        <p:txBody>
          <a:bodyPr/>
          <a:lstStyle/>
          <a:p>
            <a:r>
              <a:rPr lang="en-US" sz="3000" dirty="0"/>
              <a:t>Classifications and Combinations of Functions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You can combine two functions in yet another way, called </a:t>
            </a:r>
            <a:r>
              <a:rPr lang="en-US" b="1" dirty="0"/>
              <a:t>composition</a:t>
            </a:r>
            <a:r>
              <a:rPr lang="en-US" dirty="0"/>
              <a:t>.</a:t>
            </a:r>
            <a:r>
              <a:rPr lang="en-US" b="1" dirty="0"/>
              <a:t> </a:t>
            </a:r>
            <a:r>
              <a:rPr lang="en-US" dirty="0"/>
              <a:t>The resulting function is called a </a:t>
            </a:r>
            <a:r>
              <a:rPr lang="en-US" b="1" dirty="0"/>
              <a:t>composite function</a:t>
            </a:r>
            <a:r>
              <a:rPr lang="en-US" dirty="0"/>
              <a:t>.</a:t>
            </a:r>
          </a:p>
          <a:p>
            <a:pPr marL="0" indent="0"/>
            <a:endParaRPr lang="en-US" b="1" dirty="0"/>
          </a:p>
          <a:p>
            <a:pPr marL="0" indent="0"/>
            <a:endParaRPr lang="en-US" b="1" dirty="0"/>
          </a:p>
          <a:p>
            <a:pPr marL="0" indent="0"/>
            <a:endParaRPr lang="en-US" b="1" dirty="0"/>
          </a:p>
          <a:p>
            <a:pPr marL="0" indent="0"/>
            <a:endParaRPr lang="en-US" b="1" dirty="0"/>
          </a:p>
          <a:p>
            <a:pPr marL="0" indent="0"/>
            <a:endParaRPr lang="en-US" sz="1200" b="1" dirty="0"/>
          </a:p>
          <a:p>
            <a:pPr marL="0" indent="0"/>
            <a:endParaRPr lang="en-US" sz="1200" dirty="0"/>
          </a:p>
          <a:p>
            <a:r>
              <a:rPr lang="en-US" dirty="0"/>
              <a:t>The composite of </a:t>
            </a:r>
            <a:r>
              <a:rPr lang="en-US" i="1" dirty="0"/>
              <a:t>f</a:t>
            </a:r>
            <a:r>
              <a:rPr lang="en-US" dirty="0"/>
              <a:t> with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en-IN" dirty="0" smtClean="0"/>
              <a:t>is </a:t>
            </a:r>
            <a:br>
              <a:rPr lang="en-IN" dirty="0" smtClean="0"/>
            </a:br>
            <a:r>
              <a:rPr lang="en-IN" dirty="0" smtClean="0"/>
              <a:t>generally not the same as </a:t>
            </a:r>
            <a:br>
              <a:rPr lang="en-IN" dirty="0" smtClean="0"/>
            </a:br>
            <a:r>
              <a:rPr lang="en-IN" dirty="0" smtClean="0"/>
              <a:t>the composite of</a:t>
            </a:r>
            <a:r>
              <a:rPr lang="en-US" dirty="0" smtClean="0"/>
              <a:t> </a:t>
            </a:r>
            <a:r>
              <a:rPr lang="en-US" i="1" dirty="0"/>
              <a:t>g</a:t>
            </a:r>
            <a:r>
              <a:rPr lang="en-US" dirty="0"/>
              <a:t> with </a:t>
            </a:r>
            <a:r>
              <a:rPr lang="en-US" i="1" dirty="0"/>
              <a:t>f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4876800" y="6062663"/>
            <a:ext cx="3657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/>
              <a:t>The domain of the composite function </a:t>
            </a:r>
            <a:r>
              <a:rPr lang="en-US" sz="1400" i="1" dirty="0"/>
              <a:t>f </a:t>
            </a:r>
            <a:r>
              <a:rPr lang="en-US" sz="2200" b="1" baseline="-16000" dirty="0">
                <a:sym typeface="Symbol" pitchFamily="18" charset="2"/>
              </a:rPr>
              <a:t></a:t>
            </a:r>
            <a:r>
              <a:rPr lang="en-US" baseline="-10000" dirty="0"/>
              <a:t> </a:t>
            </a:r>
            <a:r>
              <a:rPr lang="en-US" sz="1400" i="1" dirty="0"/>
              <a:t>g</a:t>
            </a: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6207125" y="6391275"/>
            <a:ext cx="995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Figure </a:t>
            </a:r>
            <a:r>
              <a:rPr lang="en-US" sz="1200" b="1" dirty="0" smtClean="0"/>
              <a:t>P.30</a:t>
            </a:r>
            <a:endParaRPr lang="en-US" sz="1200" b="1" dirty="0"/>
          </a:p>
        </p:txBody>
      </p:sp>
      <p:pic>
        <p:nvPicPr>
          <p:cNvPr id="126984" name="Picture 8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650" y="4559300"/>
            <a:ext cx="2724150" cy="1536700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  <a:noFill/>
          <a:ln/>
        </p:spPr>
        <p:txBody>
          <a:bodyPr/>
          <a:lstStyle/>
          <a:p>
            <a:r>
              <a:rPr lang="en-US" sz="3000" dirty="0"/>
              <a:t>Classifications and Combinations of Functions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064" y="2819400"/>
            <a:ext cx="8191936" cy="15724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400" dirty="0"/>
              <a:t>Example </a:t>
            </a:r>
            <a:r>
              <a:rPr lang="en-US" sz="3400" dirty="0" smtClean="0"/>
              <a:t>3 </a:t>
            </a:r>
            <a:r>
              <a:rPr lang="en-US" sz="3400" dirty="0"/>
              <a:t>– </a:t>
            </a:r>
            <a:r>
              <a:rPr lang="en-US" sz="3400" i="1" dirty="0"/>
              <a:t>Finding </a:t>
            </a:r>
            <a:r>
              <a:rPr lang="en-US" sz="3400" i="1" dirty="0" smtClean="0"/>
              <a:t>Composite Functions</a:t>
            </a:r>
            <a:endParaRPr lang="en-US" sz="3400" i="1" dirty="0"/>
          </a:p>
        </p:txBody>
      </p:sp>
      <p:sp>
        <p:nvSpPr>
          <p:cNvPr id="1280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dirty="0"/>
              <a:t> – 3 and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, find </a:t>
            </a:r>
            <a:r>
              <a:rPr lang="en-IN" dirty="0" smtClean="0"/>
              <a:t>each composite function</a:t>
            </a:r>
            <a:r>
              <a:rPr lang="en-US" dirty="0" smtClean="0"/>
              <a:t>.</a:t>
            </a:r>
            <a:endParaRPr lang="en-US" dirty="0"/>
          </a:p>
          <a:p>
            <a:pPr marL="0" indent="0"/>
            <a:endParaRPr lang="en-US" sz="1000" dirty="0"/>
          </a:p>
          <a:p>
            <a:pPr marL="0" indent="0">
              <a:spcBef>
                <a:spcPct val="0"/>
              </a:spcBef>
            </a:pPr>
            <a:r>
              <a:rPr lang="en-US" b="1" dirty="0" smtClean="0"/>
              <a:t>a. </a:t>
            </a:r>
            <a:r>
              <a:rPr lang="en-US" i="1" dirty="0" smtClean="0"/>
              <a:t>f </a:t>
            </a:r>
            <a:r>
              <a:rPr lang="en-US" sz="3200" b="1" baseline="-10000" dirty="0">
                <a:sym typeface="Symbol" pitchFamily="18" charset="2"/>
              </a:rPr>
              <a:t></a:t>
            </a:r>
            <a:r>
              <a:rPr lang="en-US" i="1" dirty="0">
                <a:sym typeface="Symbol" pitchFamily="18" charset="2"/>
              </a:rPr>
              <a:t> </a:t>
            </a:r>
            <a:r>
              <a:rPr lang="en-US" i="1" dirty="0"/>
              <a:t>g</a:t>
            </a:r>
            <a:r>
              <a:rPr lang="en-US" dirty="0"/>
              <a:t>        </a:t>
            </a:r>
            <a:r>
              <a:rPr lang="en-US" b="1" dirty="0"/>
              <a:t>b. </a:t>
            </a:r>
            <a:r>
              <a:rPr lang="en-US" i="1" dirty="0"/>
              <a:t>g </a:t>
            </a:r>
            <a:r>
              <a:rPr lang="en-US" sz="3200" b="1" baseline="-10000" dirty="0">
                <a:sym typeface="Symbol" pitchFamily="18" charset="2"/>
              </a:rPr>
              <a:t></a:t>
            </a:r>
            <a:r>
              <a:rPr lang="en-US" sz="3200" i="1" baseline="-10000" dirty="0">
                <a:sym typeface="Symbol" pitchFamily="18" charset="2"/>
              </a:rPr>
              <a:t> </a:t>
            </a:r>
            <a:r>
              <a:rPr lang="en-US" i="1" dirty="0" smtClean="0"/>
              <a:t>f</a:t>
            </a:r>
          </a:p>
          <a:p>
            <a:pPr marL="0" indent="0">
              <a:spcBef>
                <a:spcPct val="0"/>
              </a:spcBef>
            </a:pPr>
            <a:endParaRPr lang="en-US" i="1" dirty="0"/>
          </a:p>
          <a:p>
            <a:r>
              <a:rPr lang="el-GR" dirty="0">
                <a:solidFill>
                  <a:srgbClr val="0074BC"/>
                </a:solidFill>
              </a:rPr>
              <a:t>Solution</a:t>
            </a:r>
            <a:r>
              <a:rPr lang="en-US" dirty="0">
                <a:solidFill>
                  <a:srgbClr val="0074BC"/>
                </a:solidFill>
              </a:rPr>
              <a:t>:</a:t>
            </a:r>
          </a:p>
          <a:p>
            <a:pPr marL="0" indent="0">
              <a:spcBef>
                <a:spcPct val="0"/>
              </a:spcBef>
            </a:pPr>
            <a:r>
              <a:rPr lang="en-US" b="1" dirty="0" smtClean="0"/>
              <a:t>a</a:t>
            </a:r>
            <a:r>
              <a:rPr lang="en-US" b="1" dirty="0"/>
              <a:t>. </a:t>
            </a:r>
            <a:r>
              <a:rPr lang="en-US" dirty="0"/>
              <a:t>(</a:t>
            </a:r>
            <a:r>
              <a:rPr lang="en-US" i="1" dirty="0"/>
              <a:t>f </a:t>
            </a:r>
            <a:r>
              <a:rPr lang="en-US" sz="3200" b="1" baseline="-10000" dirty="0">
                <a:sym typeface="Symbol" pitchFamily="18" charset="2"/>
              </a:rPr>
              <a:t></a:t>
            </a:r>
            <a:r>
              <a:rPr lang="en-US" i="1" dirty="0">
                <a:sym typeface="Symbol" pitchFamily="18" charset="2"/>
              </a:rPr>
              <a:t> </a:t>
            </a:r>
            <a:r>
              <a:rPr lang="en-US" i="1" dirty="0"/>
              <a:t>g</a:t>
            </a:r>
            <a:r>
              <a:rPr lang="en-US" dirty="0"/>
              <a:t>)(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sz="700" baseline="-10000" dirty="0">
                <a:sym typeface="Symbol" pitchFamily="18" charset="2"/>
              </a:rPr>
              <a:t> 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</a:t>
            </a:r>
          </a:p>
          <a:p>
            <a:pPr marL="0" indent="0">
              <a:spcBef>
                <a:spcPct val="0"/>
              </a:spcBef>
            </a:pPr>
            <a:endParaRPr lang="en-US" dirty="0"/>
          </a:p>
          <a:p>
            <a:pPr marL="0" indent="0">
              <a:spcBef>
                <a:spcPct val="0"/>
              </a:spcBef>
            </a:pPr>
            <a:r>
              <a:rPr lang="en-US" dirty="0"/>
              <a:t>	       = </a:t>
            </a:r>
            <a:r>
              <a:rPr lang="en-US" i="1" dirty="0"/>
              <a:t>f</a:t>
            </a:r>
            <a:r>
              <a:rPr lang="en-US" sz="700" baseline="-10000" dirty="0">
                <a:sym typeface="Symbol" pitchFamily="18" charset="2"/>
              </a:rPr>
              <a:t> </a:t>
            </a:r>
            <a:r>
              <a:rPr lang="en-US" dirty="0"/>
              <a:t>(</a:t>
            </a:r>
            <a:r>
              <a:rPr lang="en-US" dirty="0" err="1">
                <a:solidFill>
                  <a:srgbClr val="ED008C"/>
                </a:solidFill>
              </a:rPr>
              <a:t>cos</a:t>
            </a:r>
            <a:r>
              <a:rPr lang="en-US" dirty="0">
                <a:solidFill>
                  <a:srgbClr val="ED008C"/>
                </a:solidFill>
              </a:rPr>
              <a:t> </a:t>
            </a:r>
            <a:r>
              <a:rPr lang="en-US" i="1" dirty="0">
                <a:solidFill>
                  <a:srgbClr val="ED008C"/>
                </a:solidFill>
              </a:rPr>
              <a:t>x</a:t>
            </a:r>
            <a:r>
              <a:rPr lang="en-US" dirty="0"/>
              <a:t>)</a:t>
            </a:r>
          </a:p>
          <a:p>
            <a:pPr marL="0" indent="0">
              <a:spcBef>
                <a:spcPct val="0"/>
              </a:spcBef>
            </a:pPr>
            <a:endParaRPr lang="en-US" dirty="0"/>
          </a:p>
          <a:p>
            <a:pPr marL="0" indent="0">
              <a:spcBef>
                <a:spcPct val="0"/>
              </a:spcBef>
            </a:pPr>
            <a:r>
              <a:rPr lang="en-US" dirty="0"/>
              <a:t>	       = 2(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) – 3</a:t>
            </a:r>
          </a:p>
          <a:p>
            <a:pPr marL="0" indent="0">
              <a:spcBef>
                <a:spcPct val="0"/>
              </a:spcBef>
            </a:pPr>
            <a:endParaRPr lang="en-US" dirty="0"/>
          </a:p>
          <a:p>
            <a:pPr marL="0" indent="0">
              <a:spcBef>
                <a:spcPct val="0"/>
              </a:spcBef>
            </a:pPr>
            <a:r>
              <a:rPr lang="en-US" dirty="0"/>
              <a:t>	       = 2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– 3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4862513" y="3657600"/>
            <a:ext cx="1916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ED008C"/>
                </a:solidFill>
              </a:rPr>
              <a:t>Definition of </a:t>
            </a:r>
            <a:r>
              <a:rPr lang="en-US" i="1">
                <a:solidFill>
                  <a:srgbClr val="ED008C"/>
                </a:solidFill>
              </a:rPr>
              <a:t>f </a:t>
            </a:r>
            <a:r>
              <a:rPr lang="en-US" sz="2400" b="1" baseline="-10000">
                <a:solidFill>
                  <a:srgbClr val="ED008C"/>
                </a:solidFill>
                <a:sym typeface="Symbol" pitchFamily="18" charset="2"/>
              </a:rPr>
              <a:t></a:t>
            </a:r>
            <a:r>
              <a:rPr lang="en-US" i="1">
                <a:solidFill>
                  <a:srgbClr val="ED008C"/>
                </a:solidFill>
                <a:sym typeface="Symbol" pitchFamily="18" charset="2"/>
              </a:rPr>
              <a:t> </a:t>
            </a:r>
            <a:r>
              <a:rPr lang="en-US" i="1">
                <a:solidFill>
                  <a:srgbClr val="ED008C"/>
                </a:solidFill>
              </a:rPr>
              <a:t>g</a:t>
            </a:r>
            <a:r>
              <a:rPr lang="en-US">
                <a:solidFill>
                  <a:srgbClr val="ED008C"/>
                </a:solidFill>
              </a:rPr>
              <a:t> </a:t>
            </a: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4862513" y="4357688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ED008C"/>
                </a:solidFill>
              </a:rPr>
              <a:t>Substitute cos </a:t>
            </a:r>
            <a:r>
              <a:rPr lang="en-US" i="1">
                <a:solidFill>
                  <a:srgbClr val="ED008C"/>
                </a:solidFill>
              </a:rPr>
              <a:t>x </a:t>
            </a:r>
            <a:r>
              <a:rPr lang="en-US">
                <a:solidFill>
                  <a:srgbClr val="ED008C"/>
                </a:solidFill>
              </a:rPr>
              <a:t>for </a:t>
            </a:r>
            <a:r>
              <a:rPr lang="en-US" i="1">
                <a:solidFill>
                  <a:srgbClr val="ED008C"/>
                </a:solidFill>
              </a:rPr>
              <a:t>g</a:t>
            </a:r>
            <a:r>
              <a:rPr lang="en-US">
                <a:solidFill>
                  <a:srgbClr val="ED008C"/>
                </a:solidFill>
              </a:rPr>
              <a:t>(</a:t>
            </a:r>
            <a:r>
              <a:rPr lang="en-US" i="1">
                <a:solidFill>
                  <a:srgbClr val="ED008C"/>
                </a:solidFill>
              </a:rPr>
              <a:t>x</a:t>
            </a:r>
            <a:r>
              <a:rPr lang="en-US">
                <a:solidFill>
                  <a:srgbClr val="ED008C"/>
                </a:solidFill>
              </a:rPr>
              <a:t>).</a:t>
            </a: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862513" y="5091113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ED008C"/>
                </a:solidFill>
              </a:rPr>
              <a:t>Definition of </a:t>
            </a:r>
            <a:r>
              <a:rPr lang="en-US" i="1">
                <a:solidFill>
                  <a:srgbClr val="ED008C"/>
                </a:solidFill>
              </a:rPr>
              <a:t>f</a:t>
            </a:r>
            <a:r>
              <a:rPr lang="en-US" sz="400" i="1">
                <a:solidFill>
                  <a:srgbClr val="ED008C"/>
                </a:solidFill>
              </a:rPr>
              <a:t> </a:t>
            </a:r>
            <a:r>
              <a:rPr lang="en-US">
                <a:solidFill>
                  <a:srgbClr val="ED008C"/>
                </a:solidFill>
              </a:rPr>
              <a:t>(</a:t>
            </a:r>
            <a:r>
              <a:rPr lang="en-US" i="1">
                <a:solidFill>
                  <a:srgbClr val="ED008C"/>
                </a:solidFill>
              </a:rPr>
              <a:t>x</a:t>
            </a:r>
            <a:r>
              <a:rPr lang="en-US">
                <a:solidFill>
                  <a:srgbClr val="ED008C"/>
                </a:solidFill>
              </a:rPr>
              <a:t>)</a:t>
            </a: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4862513" y="5795963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ED008C"/>
                </a:solidFill>
              </a:rPr>
              <a:t>Simplify.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8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8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0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0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280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80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80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280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80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80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280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  <p:bldP spid="128005" grpId="0"/>
      <p:bldP spid="128006" grpId="0"/>
      <p:bldP spid="12800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b="1" dirty="0"/>
              <a:t>b. </a:t>
            </a:r>
            <a:r>
              <a:rPr lang="en-US" dirty="0"/>
              <a:t>(</a:t>
            </a:r>
            <a:r>
              <a:rPr lang="en-US" i="1" dirty="0"/>
              <a:t>g </a:t>
            </a:r>
            <a:r>
              <a:rPr lang="en-US" sz="3200" b="1" baseline="-10000" dirty="0">
                <a:sym typeface="Symbol" pitchFamily="18" charset="2"/>
              </a:rPr>
              <a:t></a:t>
            </a:r>
            <a:r>
              <a:rPr lang="en-US" i="1" dirty="0">
                <a:sym typeface="Symbol" pitchFamily="18" charset="2"/>
              </a:rPr>
              <a:t> </a:t>
            </a:r>
            <a:r>
              <a:rPr lang="en-US" i="1" dirty="0"/>
              <a:t>f</a:t>
            </a:r>
            <a:r>
              <a:rPr lang="en-US" dirty="0"/>
              <a:t>)(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</a:t>
            </a:r>
          </a:p>
          <a:p>
            <a:pPr marL="0" indent="0">
              <a:spcBef>
                <a:spcPct val="0"/>
              </a:spcBef>
            </a:pPr>
            <a:endParaRPr lang="en-US" dirty="0"/>
          </a:p>
          <a:p>
            <a:pPr marL="0" indent="0">
              <a:spcBef>
                <a:spcPct val="0"/>
              </a:spcBef>
            </a:pPr>
            <a:r>
              <a:rPr lang="en-US" dirty="0"/>
              <a:t>	       =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dirty="0">
                <a:solidFill>
                  <a:srgbClr val="ED008C"/>
                </a:solidFill>
              </a:rPr>
              <a:t>2</a:t>
            </a:r>
            <a:r>
              <a:rPr lang="en-US" i="1" dirty="0">
                <a:solidFill>
                  <a:srgbClr val="ED008C"/>
                </a:solidFill>
              </a:rPr>
              <a:t>x</a:t>
            </a:r>
            <a:r>
              <a:rPr lang="en-US" dirty="0">
                <a:solidFill>
                  <a:srgbClr val="ED008C"/>
                </a:solidFill>
              </a:rPr>
              <a:t> – 3</a:t>
            </a:r>
            <a:r>
              <a:rPr lang="en-US" dirty="0"/>
              <a:t>)</a:t>
            </a:r>
          </a:p>
          <a:p>
            <a:pPr marL="0" indent="0">
              <a:spcBef>
                <a:spcPct val="0"/>
              </a:spcBef>
            </a:pPr>
            <a:endParaRPr lang="en-US" dirty="0"/>
          </a:p>
          <a:p>
            <a:pPr marL="0" indent="0">
              <a:spcBef>
                <a:spcPct val="0"/>
              </a:spcBef>
            </a:pPr>
            <a:r>
              <a:rPr lang="en-US" dirty="0"/>
              <a:t>	       = </a:t>
            </a:r>
            <a:r>
              <a:rPr lang="en-US" dirty="0" err="1"/>
              <a:t>cos</a:t>
            </a:r>
            <a:r>
              <a:rPr lang="en-US" dirty="0"/>
              <a:t>(2</a:t>
            </a:r>
            <a:r>
              <a:rPr lang="en-US" i="1" dirty="0"/>
              <a:t>x</a:t>
            </a:r>
            <a:r>
              <a:rPr lang="en-US" dirty="0"/>
              <a:t> – 3)</a:t>
            </a:r>
          </a:p>
          <a:p>
            <a:pPr marL="0" indent="0">
              <a:spcBef>
                <a:spcPct val="0"/>
              </a:spcBef>
            </a:pPr>
            <a:endParaRPr lang="en-US" dirty="0"/>
          </a:p>
          <a:p>
            <a:pPr marL="0" indent="0">
              <a:spcBef>
                <a:spcPct val="0"/>
              </a:spcBef>
            </a:pPr>
            <a:r>
              <a:rPr lang="en-US" dirty="0"/>
              <a:t>Note that (</a:t>
            </a:r>
            <a:r>
              <a:rPr lang="en-US" i="1" dirty="0"/>
              <a:t>f </a:t>
            </a:r>
            <a:r>
              <a:rPr lang="en-US" sz="3200" b="1" baseline="-10000" dirty="0">
                <a:sym typeface="Symbol" pitchFamily="18" charset="2"/>
              </a:rPr>
              <a:t></a:t>
            </a:r>
            <a:r>
              <a:rPr lang="en-US" i="1" dirty="0">
                <a:sym typeface="Symbol" pitchFamily="18" charset="2"/>
              </a:rPr>
              <a:t> </a:t>
            </a:r>
            <a:r>
              <a:rPr lang="en-US" i="1" dirty="0"/>
              <a:t>g</a:t>
            </a:r>
            <a:r>
              <a:rPr lang="en-US" dirty="0"/>
              <a:t>)(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b="1" dirty="0">
                <a:sym typeface="Symbol" pitchFamily="18" charset="2"/>
              </a:rPr>
              <a:t></a:t>
            </a:r>
            <a:r>
              <a:rPr lang="en-US" dirty="0"/>
              <a:t> (</a:t>
            </a:r>
            <a:r>
              <a:rPr lang="en-US" i="1" dirty="0"/>
              <a:t>g </a:t>
            </a:r>
            <a:r>
              <a:rPr lang="en-US" sz="3200" b="1" baseline="-10000" dirty="0">
                <a:sym typeface="Symbol" pitchFamily="18" charset="2"/>
              </a:rPr>
              <a:t></a:t>
            </a:r>
            <a:r>
              <a:rPr lang="en-US" i="1" dirty="0">
                <a:sym typeface="Symbol" pitchFamily="18" charset="2"/>
              </a:rPr>
              <a:t> </a:t>
            </a:r>
            <a:r>
              <a:rPr lang="en-US" i="1" dirty="0"/>
              <a:t>f</a:t>
            </a:r>
            <a:r>
              <a:rPr lang="en-US" dirty="0"/>
              <a:t>)(</a:t>
            </a:r>
            <a:r>
              <a:rPr lang="en-US" i="1" dirty="0"/>
              <a:t>x</a:t>
            </a:r>
            <a:r>
              <a:rPr lang="en-US" dirty="0"/>
              <a:t>).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Example </a:t>
            </a:r>
            <a:r>
              <a:rPr lang="en-US" sz="4000" dirty="0" smtClean="0">
                <a:solidFill>
                  <a:schemeClr val="bg1"/>
                </a:solidFill>
              </a:rPr>
              <a:t>3 </a:t>
            </a:r>
            <a:r>
              <a:rPr lang="en-US" sz="4000" dirty="0">
                <a:solidFill>
                  <a:schemeClr val="bg1"/>
                </a:solidFill>
              </a:rPr>
              <a:t>– </a:t>
            </a:r>
            <a:r>
              <a:rPr lang="en-US" sz="4000" i="1" dirty="0">
                <a:solidFill>
                  <a:schemeClr val="bg1"/>
                </a:solidFill>
              </a:rPr>
              <a:t>Solution</a:t>
            </a: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4862513" y="1519237"/>
            <a:ext cx="1916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Definition of </a:t>
            </a:r>
            <a:r>
              <a:rPr lang="en-US" i="1" dirty="0">
                <a:solidFill>
                  <a:srgbClr val="ED008C"/>
                </a:solidFill>
              </a:rPr>
              <a:t>g </a:t>
            </a:r>
            <a:r>
              <a:rPr lang="en-US" sz="2400" b="1" baseline="-10000" dirty="0">
                <a:solidFill>
                  <a:srgbClr val="ED008C"/>
                </a:solidFill>
                <a:sym typeface="Symbol" pitchFamily="18" charset="2"/>
              </a:rPr>
              <a:t></a:t>
            </a:r>
            <a:r>
              <a:rPr lang="en-US" i="1" dirty="0">
                <a:solidFill>
                  <a:srgbClr val="ED008C"/>
                </a:solidFill>
                <a:sym typeface="Symbol" pitchFamily="18" charset="2"/>
              </a:rPr>
              <a:t> </a:t>
            </a:r>
            <a:r>
              <a:rPr lang="en-US" i="1" dirty="0">
                <a:solidFill>
                  <a:srgbClr val="ED008C"/>
                </a:solidFill>
              </a:rPr>
              <a:t>f</a:t>
            </a:r>
            <a:r>
              <a:rPr lang="en-US" dirty="0">
                <a:solidFill>
                  <a:srgbClr val="ED008C"/>
                </a:solidFill>
              </a:rPr>
              <a:t> </a:t>
            </a: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4862513" y="2224088"/>
            <a:ext cx="2833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Substitute 2</a:t>
            </a:r>
            <a:r>
              <a:rPr lang="en-US" i="1" dirty="0">
                <a:solidFill>
                  <a:srgbClr val="ED008C"/>
                </a:solidFill>
              </a:rPr>
              <a:t>x</a:t>
            </a:r>
            <a:r>
              <a:rPr lang="en-US" dirty="0">
                <a:solidFill>
                  <a:srgbClr val="ED008C"/>
                </a:solidFill>
              </a:rPr>
              <a:t> – 3 for </a:t>
            </a:r>
            <a:r>
              <a:rPr lang="en-US" i="1" dirty="0">
                <a:solidFill>
                  <a:srgbClr val="ED008C"/>
                </a:solidFill>
              </a:rPr>
              <a:t>f</a:t>
            </a:r>
            <a:r>
              <a:rPr lang="en-US" sz="400" i="1" dirty="0">
                <a:solidFill>
                  <a:srgbClr val="ED008C"/>
                </a:solidFill>
              </a:rPr>
              <a:t> </a:t>
            </a:r>
            <a:r>
              <a:rPr lang="en-US" dirty="0">
                <a:solidFill>
                  <a:srgbClr val="ED008C"/>
                </a:solidFill>
              </a:rPr>
              <a:t>(</a:t>
            </a:r>
            <a:r>
              <a:rPr lang="en-US" i="1" dirty="0">
                <a:solidFill>
                  <a:srgbClr val="ED008C"/>
                </a:solidFill>
              </a:rPr>
              <a:t>x</a:t>
            </a:r>
            <a:r>
              <a:rPr lang="en-US" dirty="0">
                <a:solidFill>
                  <a:srgbClr val="ED008C"/>
                </a:solidFill>
              </a:rPr>
              <a:t>).</a:t>
            </a: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4862513" y="2909888"/>
            <a:ext cx="191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ED008C"/>
                </a:solidFill>
              </a:rPr>
              <a:t>Definition of </a:t>
            </a:r>
            <a:r>
              <a:rPr lang="en-US" i="1">
                <a:solidFill>
                  <a:srgbClr val="ED008C"/>
                </a:solidFill>
              </a:rPr>
              <a:t>g</a:t>
            </a:r>
            <a:r>
              <a:rPr lang="en-US">
                <a:solidFill>
                  <a:srgbClr val="ED008C"/>
                </a:solidFill>
              </a:rPr>
              <a:t>(</a:t>
            </a:r>
            <a:r>
              <a:rPr lang="en-US" i="1">
                <a:solidFill>
                  <a:srgbClr val="ED008C"/>
                </a:solidFill>
              </a:rPr>
              <a:t>x</a:t>
            </a:r>
            <a:r>
              <a:rPr lang="en-US">
                <a:solidFill>
                  <a:srgbClr val="ED008C"/>
                </a:solidFill>
              </a:rPr>
              <a:t>)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8229600" y="776288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/>
      <p:bldP spid="13005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An </a:t>
            </a:r>
            <a:r>
              <a:rPr lang="en-US" i="1" dirty="0"/>
              <a:t>x</a:t>
            </a:r>
            <a:r>
              <a:rPr lang="en-US" dirty="0"/>
              <a:t>-intercept of a graph is defined to be a point (</a:t>
            </a:r>
            <a:r>
              <a:rPr lang="en-US" i="1" dirty="0"/>
              <a:t>a</a:t>
            </a:r>
            <a:r>
              <a:rPr lang="en-US" dirty="0"/>
              <a:t>, 0) at which the graph crosses the </a:t>
            </a:r>
            <a:r>
              <a:rPr lang="en-US" i="1" dirty="0"/>
              <a:t>x</a:t>
            </a:r>
            <a:r>
              <a:rPr lang="en-US" dirty="0"/>
              <a:t>-axis. If the graph represents a function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dirty="0" smtClean="0"/>
              <a:t>then the </a:t>
            </a:r>
            <a:r>
              <a:rPr lang="en-US" dirty="0"/>
              <a:t>number </a:t>
            </a:r>
            <a:r>
              <a:rPr lang="en-US" i="1" dirty="0"/>
              <a:t>a</a:t>
            </a:r>
            <a:r>
              <a:rPr lang="en-US" dirty="0"/>
              <a:t> is a zero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i="1" dirty="0"/>
              <a:t>f</a:t>
            </a:r>
            <a:r>
              <a:rPr lang="en-US" dirty="0"/>
              <a:t>. 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dirty="0"/>
              <a:t>In other words, </a:t>
            </a:r>
            <a:r>
              <a:rPr lang="en-US" i="1" dirty="0"/>
              <a:t>the zeros of a function f are the solutions of the equation 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0. For example, the function </a:t>
            </a:r>
            <a:endParaRPr lang="en-US" dirty="0" smtClean="0"/>
          </a:p>
          <a:p>
            <a:pPr marL="0" indent="0"/>
            <a:r>
              <a:rPr lang="en-US" i="1" dirty="0" smtClean="0"/>
              <a:t>	f</a:t>
            </a:r>
            <a:r>
              <a:rPr lang="en-US" sz="400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 </a:t>
            </a:r>
            <a:r>
              <a:rPr lang="en-US" dirty="0"/>
              <a:t>– 4 </a:t>
            </a:r>
            <a:endParaRPr lang="en-US" dirty="0" smtClean="0"/>
          </a:p>
          <a:p>
            <a:pPr marL="0" indent="0"/>
            <a:r>
              <a:rPr lang="en-US" dirty="0" smtClean="0"/>
              <a:t>has </a:t>
            </a:r>
            <a:r>
              <a:rPr lang="en-US" dirty="0"/>
              <a:t>a zero at </a:t>
            </a:r>
            <a:r>
              <a:rPr lang="en-US" i="1" dirty="0"/>
              <a:t>x </a:t>
            </a:r>
            <a:r>
              <a:rPr lang="en-US" dirty="0"/>
              <a:t>= 4 because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(4) = 0.</a:t>
            </a:r>
          </a:p>
          <a:p>
            <a:pPr marL="0" indent="0"/>
            <a:endParaRPr lang="en-US" sz="1400" dirty="0"/>
          </a:p>
          <a:p>
            <a:pPr marL="0" indent="0"/>
            <a:r>
              <a:rPr lang="en-US" dirty="0"/>
              <a:t>We have studied different types of symmetry. In the terminology of functions, a function is </a:t>
            </a:r>
            <a:r>
              <a:rPr lang="en-US" b="1" dirty="0"/>
              <a:t>even </a:t>
            </a:r>
            <a:r>
              <a:rPr lang="en-US" dirty="0" smtClean="0"/>
              <a:t>when </a:t>
            </a:r>
            <a:r>
              <a:rPr lang="en-US" dirty="0"/>
              <a:t>its graph is symmetric with respect to the </a:t>
            </a:r>
            <a:r>
              <a:rPr lang="en-US" i="1" dirty="0"/>
              <a:t>y</a:t>
            </a:r>
            <a:r>
              <a:rPr lang="en-US" dirty="0"/>
              <a:t>-axis, and is </a:t>
            </a:r>
            <a:r>
              <a:rPr lang="en-US" b="1" dirty="0"/>
              <a:t>odd</a:t>
            </a:r>
            <a:r>
              <a:rPr lang="en-US" dirty="0"/>
              <a:t> </a:t>
            </a:r>
            <a:r>
              <a:rPr lang="en-US" dirty="0" smtClean="0"/>
              <a:t>when </a:t>
            </a:r>
            <a:r>
              <a:rPr lang="en-US" dirty="0"/>
              <a:t>its graph is symmetric with respect to the origin. </a:t>
            </a:r>
            <a:endParaRPr lang="en-US" b="1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  <a:noFill/>
          <a:ln/>
        </p:spPr>
        <p:txBody>
          <a:bodyPr/>
          <a:lstStyle/>
          <a:p>
            <a:r>
              <a:rPr lang="en-US" sz="3000" dirty="0"/>
              <a:t>Classifications and Combinations of Functions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symmetry tests yield the following test for even and odd functions</a:t>
            </a:r>
            <a:r>
              <a:rPr lang="en-US" dirty="0" smtClean="0"/>
              <a:t>.</a:t>
            </a:r>
            <a:endParaRPr lang="en-US" b="1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  <a:noFill/>
          <a:ln/>
        </p:spPr>
        <p:txBody>
          <a:bodyPr/>
          <a:lstStyle/>
          <a:p>
            <a:r>
              <a:rPr lang="en-US" sz="3000" dirty="0"/>
              <a:t>Classifications and Combinations of Functions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180" y="2590800"/>
            <a:ext cx="8191936" cy="13706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A </a:t>
            </a:r>
            <a:r>
              <a:rPr lang="en-US" b="1" dirty="0"/>
              <a:t>relation </a:t>
            </a:r>
            <a:r>
              <a:rPr lang="en-US" dirty="0"/>
              <a:t>between two sets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is a set of ordered pairs, each of the form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), where </a:t>
            </a:r>
            <a:r>
              <a:rPr lang="en-US" i="1" dirty="0"/>
              <a:t>x</a:t>
            </a:r>
            <a:r>
              <a:rPr lang="en-US" dirty="0"/>
              <a:t> is a member of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is a member of </a:t>
            </a:r>
            <a:r>
              <a:rPr lang="en-US" i="1" dirty="0"/>
              <a:t>Y</a:t>
            </a:r>
            <a:r>
              <a:rPr lang="en-US" dirty="0"/>
              <a:t>. </a:t>
            </a:r>
          </a:p>
          <a:p>
            <a:pPr marL="0" indent="0"/>
            <a:endParaRPr lang="en-US" sz="2000" dirty="0"/>
          </a:p>
          <a:p>
            <a:r>
              <a:rPr lang="en-US" dirty="0"/>
              <a:t>A </a:t>
            </a:r>
            <a:r>
              <a:rPr lang="en-US" b="1" dirty="0"/>
              <a:t>function </a:t>
            </a:r>
            <a:r>
              <a:rPr lang="en-US" dirty="0"/>
              <a:t>from </a:t>
            </a:r>
            <a:r>
              <a:rPr lang="en-US" i="1" dirty="0"/>
              <a:t>X</a:t>
            </a:r>
            <a:r>
              <a:rPr lang="en-US" dirty="0"/>
              <a:t> to </a:t>
            </a:r>
            <a:r>
              <a:rPr lang="en-US" i="1" dirty="0"/>
              <a:t>Y</a:t>
            </a:r>
            <a:r>
              <a:rPr lang="en-US" dirty="0"/>
              <a:t> is a relation between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IN" dirty="0" smtClean="0"/>
              <a:t>that has the property </a:t>
            </a:r>
            <a:r>
              <a:rPr lang="en-US" dirty="0" smtClean="0"/>
              <a:t>that </a:t>
            </a:r>
            <a:r>
              <a:rPr lang="en-US" dirty="0"/>
              <a:t>any two ordered pairs with the same </a:t>
            </a:r>
            <a:r>
              <a:rPr lang="en-US" i="1" dirty="0"/>
              <a:t>x</a:t>
            </a:r>
            <a:r>
              <a:rPr lang="en-US" dirty="0"/>
              <a:t>-value also have the same </a:t>
            </a:r>
            <a:r>
              <a:rPr lang="en-US" i="1" dirty="0"/>
              <a:t>y</a:t>
            </a:r>
            <a:r>
              <a:rPr lang="en-US" dirty="0"/>
              <a:t>-value. </a:t>
            </a:r>
            <a:br>
              <a:rPr lang="en-US" dirty="0"/>
            </a:br>
            <a:endParaRPr lang="en-US" dirty="0"/>
          </a:p>
          <a:p>
            <a:pPr marL="0" indent="0"/>
            <a:r>
              <a:rPr lang="en-US" dirty="0"/>
              <a:t>The variable </a:t>
            </a:r>
            <a:r>
              <a:rPr lang="en-US" i="1" dirty="0"/>
              <a:t>x </a:t>
            </a:r>
            <a:r>
              <a:rPr lang="en-US" dirty="0"/>
              <a:t>is the </a:t>
            </a:r>
            <a:r>
              <a:rPr lang="en-US" b="1" dirty="0"/>
              <a:t>independent variable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and the variable </a:t>
            </a:r>
            <a:r>
              <a:rPr lang="en-US" i="1" dirty="0"/>
              <a:t>y </a:t>
            </a:r>
            <a:r>
              <a:rPr lang="en-US" dirty="0"/>
              <a:t>is the </a:t>
            </a:r>
            <a:r>
              <a:rPr lang="en-US" b="1" dirty="0"/>
              <a:t>dependent variable</a:t>
            </a:r>
            <a:r>
              <a:rPr lang="en-US" dirty="0"/>
              <a:t>.</a:t>
            </a:r>
            <a:endParaRPr lang="en-US" sz="2000" dirty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Functions and Function Notation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You can use functions to model many real-life situations</a:t>
            </a:r>
            <a:r>
              <a:rPr lang="en-IN" dirty="0" smtClean="0"/>
              <a:t>. </a:t>
            </a:r>
            <a:r>
              <a:rPr lang="en-US" dirty="0" smtClean="0"/>
              <a:t>For </a:t>
            </a:r>
            <a:r>
              <a:rPr lang="en-US" dirty="0"/>
              <a:t>instance, the area </a:t>
            </a:r>
            <a:r>
              <a:rPr lang="en-US" i="1" dirty="0"/>
              <a:t>A </a:t>
            </a:r>
            <a:r>
              <a:rPr lang="en-US" dirty="0"/>
              <a:t>of a circle is a function of the circle’s radius </a:t>
            </a:r>
            <a:r>
              <a:rPr lang="en-US" i="1" dirty="0"/>
              <a:t>r</a:t>
            </a:r>
            <a:r>
              <a:rPr lang="en-US" dirty="0"/>
              <a:t>.</a:t>
            </a:r>
          </a:p>
          <a:p>
            <a:pPr marL="0" indent="0"/>
            <a:endParaRPr lang="en-US" dirty="0"/>
          </a:p>
          <a:p>
            <a:pPr marL="0" indent="0"/>
            <a:r>
              <a:rPr lang="en-US" i="1" dirty="0"/>
              <a:t>	</a:t>
            </a:r>
            <a:r>
              <a:rPr lang="en-US" i="1" dirty="0" smtClean="0"/>
              <a:t>        A </a:t>
            </a:r>
            <a:r>
              <a:rPr lang="en-US" dirty="0"/>
              <a:t>= </a:t>
            </a:r>
            <a:r>
              <a:rPr lang="en-US" i="1" dirty="0">
                <a:sym typeface="Symbol" pitchFamily="18" charset="2"/>
              </a:rPr>
              <a:t></a:t>
            </a:r>
            <a:r>
              <a:rPr lang="en-US" sz="1000" i="1" dirty="0">
                <a:sym typeface="Symbol" pitchFamily="18" charset="2"/>
              </a:rPr>
              <a:t> </a:t>
            </a:r>
            <a:r>
              <a:rPr lang="en-US" i="1" dirty="0"/>
              <a:t>r</a:t>
            </a:r>
            <a:r>
              <a:rPr lang="en-US" baseline="30000" dirty="0"/>
              <a:t>2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dirty="0"/>
              <a:t>In this </a:t>
            </a:r>
            <a:r>
              <a:rPr lang="en-US" dirty="0" smtClean="0"/>
              <a:t>case, </a:t>
            </a:r>
            <a:r>
              <a:rPr lang="en-US" i="1" dirty="0"/>
              <a:t>r</a:t>
            </a:r>
            <a:r>
              <a:rPr lang="en-US" dirty="0"/>
              <a:t> is the independent variable and </a:t>
            </a:r>
            <a:r>
              <a:rPr lang="en-US" i="1" dirty="0"/>
              <a:t>A</a:t>
            </a:r>
            <a:r>
              <a:rPr lang="en-US" dirty="0"/>
              <a:t> is the dependent variable.</a:t>
            </a:r>
          </a:p>
          <a:p>
            <a:pPr marL="0" indent="0"/>
            <a:endParaRPr lang="en-US" dirty="0"/>
          </a:p>
          <a:p>
            <a:pPr marL="0" indent="0"/>
            <a:endParaRPr lang="en-US" b="1" dirty="0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>
                <a:solidFill>
                  <a:schemeClr val="bg1"/>
                </a:solidFill>
              </a:rPr>
              <a:t>Functions and Function Notation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4343400" y="3076575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ED008C"/>
                </a:solidFill>
              </a:rPr>
              <a:t>A </a:t>
            </a:r>
            <a:r>
              <a:rPr lang="en-US" dirty="0">
                <a:solidFill>
                  <a:srgbClr val="ED008C"/>
                </a:solidFill>
              </a:rPr>
              <a:t>is a function of </a:t>
            </a:r>
            <a:r>
              <a:rPr lang="en-US" i="1" dirty="0">
                <a:solidFill>
                  <a:srgbClr val="ED008C"/>
                </a:solidFill>
              </a:rPr>
              <a:t>r</a:t>
            </a:r>
            <a:r>
              <a:rPr lang="en-US" dirty="0">
                <a:solidFill>
                  <a:srgbClr val="ED008C"/>
                </a:solidFill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/>
          </a:p>
          <a:p>
            <a:pPr marL="0" indent="0"/>
            <a:endParaRPr lang="en-US" b="1" dirty="0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>
                <a:solidFill>
                  <a:schemeClr val="bg1"/>
                </a:solidFill>
              </a:rPr>
              <a:t>Functions and Function Notation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2816225" y="5953125"/>
            <a:ext cx="349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A real-valued function </a:t>
            </a:r>
            <a:r>
              <a:rPr lang="en-US" sz="1400" i="1" dirty="0"/>
              <a:t>f </a:t>
            </a:r>
            <a:r>
              <a:rPr lang="en-US" sz="1400" dirty="0"/>
              <a:t>of a real </a:t>
            </a:r>
            <a:r>
              <a:rPr lang="en-US" sz="1400" dirty="0" smtClean="0"/>
              <a:t>variable</a:t>
            </a:r>
            <a:endParaRPr lang="en-US" sz="1400" i="1" dirty="0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4059238" y="6229350"/>
            <a:ext cx="995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Figure </a:t>
            </a:r>
            <a:r>
              <a:rPr lang="en-US" sz="1200" b="1" dirty="0" smtClean="0"/>
              <a:t>P.24</a:t>
            </a:r>
            <a:endParaRPr lang="en-US" sz="1200" b="1" dirty="0"/>
          </a:p>
        </p:txBody>
      </p:sp>
      <p:pic>
        <p:nvPicPr>
          <p:cNvPr id="83977" name="Picture 9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2200" y="4235450"/>
            <a:ext cx="1852613" cy="16891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613" y="1613272"/>
            <a:ext cx="8191936" cy="24253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There are a variety of ways to specify functions. In this text, however, you </a:t>
            </a:r>
            <a:r>
              <a:rPr lang="en-IN" dirty="0" smtClean="0"/>
              <a:t>will concentrate </a:t>
            </a:r>
            <a:r>
              <a:rPr lang="en-IN" dirty="0"/>
              <a:t>primarily on functions that are given by equations involving the </a:t>
            </a:r>
            <a:r>
              <a:rPr lang="en-IN" dirty="0" smtClean="0"/>
              <a:t>dependent and </a:t>
            </a:r>
            <a:r>
              <a:rPr lang="en-IN" dirty="0"/>
              <a:t>independent variables.</a:t>
            </a:r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For </a:t>
            </a:r>
            <a:r>
              <a:rPr lang="en-US" dirty="0"/>
              <a:t>instance, the equation</a:t>
            </a:r>
          </a:p>
          <a:p>
            <a:pPr marL="0" indent="0"/>
            <a:endParaRPr lang="en-US" sz="1400" i="1" dirty="0"/>
          </a:p>
          <a:p>
            <a:pPr marL="0" indent="0"/>
            <a:r>
              <a:rPr lang="en-US" i="1" dirty="0"/>
              <a:t>	x</a:t>
            </a:r>
            <a:r>
              <a:rPr lang="en-US" baseline="30000" dirty="0"/>
              <a:t>2</a:t>
            </a:r>
            <a:r>
              <a:rPr lang="en-US" dirty="0"/>
              <a:t> + 2</a:t>
            </a:r>
            <a:r>
              <a:rPr lang="en-US" i="1" dirty="0"/>
              <a:t>y </a:t>
            </a:r>
            <a:r>
              <a:rPr lang="en-US" dirty="0"/>
              <a:t>= 1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defines </a:t>
            </a:r>
            <a:r>
              <a:rPr lang="en-US" i="1" dirty="0"/>
              <a:t>y</a:t>
            </a:r>
            <a:r>
              <a:rPr lang="en-US" dirty="0"/>
              <a:t>, the dependent variable, as a function of </a:t>
            </a:r>
            <a:r>
              <a:rPr lang="en-US" i="1" dirty="0"/>
              <a:t>x</a:t>
            </a:r>
            <a:r>
              <a:rPr lang="en-US" dirty="0"/>
              <a:t>, the independent variable</a:t>
            </a:r>
            <a:r>
              <a:rPr lang="en-US" dirty="0" smtClean="0"/>
              <a:t>.</a:t>
            </a:r>
            <a:endParaRPr lang="en-US" b="1" dirty="0"/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>
                <a:solidFill>
                  <a:schemeClr val="bg1"/>
                </a:solidFill>
              </a:rPr>
              <a:t>Functions and Function Notation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4572000" y="4167188"/>
            <a:ext cx="260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Equation in implicit form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To </a:t>
            </a:r>
            <a:r>
              <a:rPr lang="en-US" b="1" dirty="0"/>
              <a:t>evaluate </a:t>
            </a:r>
            <a:r>
              <a:rPr lang="en-US" dirty="0"/>
              <a:t>this function (that is, to find the </a:t>
            </a:r>
            <a:r>
              <a:rPr lang="en-US" i="1" dirty="0"/>
              <a:t>y</a:t>
            </a:r>
            <a:r>
              <a:rPr lang="en-US" dirty="0"/>
              <a:t>-value that corresponds to a given </a:t>
            </a:r>
            <a:r>
              <a:rPr lang="en-US" i="1" dirty="0"/>
              <a:t>x</a:t>
            </a:r>
            <a:r>
              <a:rPr lang="en-US" dirty="0"/>
              <a:t>-value), it is convenient to isolate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y</a:t>
            </a:r>
            <a:r>
              <a:rPr lang="en-US" dirty="0" smtClean="0"/>
              <a:t> </a:t>
            </a:r>
            <a:r>
              <a:rPr lang="en-US" dirty="0"/>
              <a:t>on the left side of the equation.</a:t>
            </a:r>
          </a:p>
          <a:p>
            <a:pPr marL="0" indent="0"/>
            <a:endParaRPr lang="en-US" dirty="0"/>
          </a:p>
          <a:p>
            <a:pPr marL="0" indent="0"/>
            <a:endParaRPr lang="en-US" b="1" dirty="0"/>
          </a:p>
          <a:p>
            <a:pPr marL="0" indent="0"/>
            <a:endParaRPr lang="en-US" b="1" dirty="0"/>
          </a:p>
          <a:p>
            <a:pPr marL="0" indent="0"/>
            <a:r>
              <a:rPr lang="en-US" dirty="0"/>
              <a:t>Using </a:t>
            </a:r>
            <a:r>
              <a:rPr lang="en-US" i="1" dirty="0"/>
              <a:t>f</a:t>
            </a:r>
            <a:r>
              <a:rPr lang="en-US" dirty="0"/>
              <a:t> as the name of the function, you can write this equation as</a:t>
            </a:r>
            <a:endParaRPr lang="en-US" b="1" dirty="0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55613" y="346075"/>
            <a:ext cx="831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>
                <a:solidFill>
                  <a:schemeClr val="bg1"/>
                </a:solidFill>
              </a:rPr>
              <a:t>Functions and Function Notation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5181600" y="2967038"/>
            <a:ext cx="260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ED008C"/>
                </a:solidFill>
              </a:rPr>
              <a:t>Equation in explicit form</a:t>
            </a:r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738438"/>
            <a:ext cx="19653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4933950"/>
            <a:ext cx="232251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5181600" y="5110163"/>
            <a:ext cx="193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ED008C"/>
                </a:solidFill>
              </a:rPr>
              <a:t>Function notation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cbf3042-b1a0-42e4-a5cb-d755198f9e1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heme/theme1.xml><?xml version="1.0" encoding="utf-8"?>
<a:theme xmlns:a="http://schemas.openxmlformats.org/drawingml/2006/main" name="sample">
  <a:themeElements>
    <a:clrScheme name="samp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ppt172.tmp</Template>
  <TotalTime>2511</TotalTime>
  <Words>1857</Words>
  <Application>Microsoft Office PowerPoint</Application>
  <PresentationFormat>On-screen Show (4:3)</PresentationFormat>
  <Paragraphs>339</Paragraphs>
  <Slides>49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sample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Example 2 – Finding the Domain and Range of a Function</vt:lpstr>
      <vt:lpstr>Example 2 – Solution</vt:lpstr>
      <vt:lpstr>Example 2 – Solution</vt:lpstr>
      <vt:lpstr>Example 2 – Solution</vt:lpstr>
      <vt:lpstr>Example 2 – Solution</vt:lpstr>
      <vt:lpstr>Example 2 – Solution</vt:lpstr>
      <vt:lpstr>Example 2 – Solution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Classifications and Combinations of Functions</vt:lpstr>
      <vt:lpstr>Classifications and Combinations of Functions</vt:lpstr>
      <vt:lpstr>Classifications and Combinations of Functions</vt:lpstr>
      <vt:lpstr>Classifications and Combinations of Functions</vt:lpstr>
      <vt:lpstr>Classifications and Combinations of Functions</vt:lpstr>
      <vt:lpstr>Classifications and Combinations of Functions</vt:lpstr>
      <vt:lpstr>Classifications and Combinations of Functions</vt:lpstr>
      <vt:lpstr>Classifications and Combinations of Functions</vt:lpstr>
      <vt:lpstr>Classifications and Combinations of Functions</vt:lpstr>
      <vt:lpstr>Classifications and Combinations of Functions</vt:lpstr>
      <vt:lpstr>Example 3 – Finding Composite Functions</vt:lpstr>
      <vt:lpstr>Slide 47</vt:lpstr>
      <vt:lpstr>Classifications and Combinations of Functions</vt:lpstr>
      <vt:lpstr>Classifications and Combinations of Functions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ssharma</dc:creator>
  <cp:lastModifiedBy>sabhang</cp:lastModifiedBy>
  <cp:revision>953</cp:revision>
  <dcterms:created xsi:type="dcterms:W3CDTF">2008-11-21T04:28:28Z</dcterms:created>
  <dcterms:modified xsi:type="dcterms:W3CDTF">2016-09-01T10:37:08Z</dcterms:modified>
</cp:coreProperties>
</file>