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15.xml" ContentType="application/vnd.openxmlformats-officedocument.presentationml.tags+xml"/>
  <Override PartName="/ppt/tags/tag24.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41"/>
  </p:notesMasterIdLst>
  <p:sldIdLst>
    <p:sldId id="313" r:id="rId2"/>
    <p:sldId id="314" r:id="rId3"/>
    <p:sldId id="302" r:id="rId4"/>
    <p:sldId id="304" r:id="rId5"/>
    <p:sldId id="303" r:id="rId6"/>
    <p:sldId id="266" r:id="rId7"/>
    <p:sldId id="270" r:id="rId8"/>
    <p:sldId id="271" r:id="rId9"/>
    <p:sldId id="272" r:id="rId10"/>
    <p:sldId id="273" r:id="rId11"/>
    <p:sldId id="305" r:id="rId12"/>
    <p:sldId id="275" r:id="rId13"/>
    <p:sldId id="276" r:id="rId14"/>
    <p:sldId id="277" r:id="rId15"/>
    <p:sldId id="269" r:id="rId16"/>
    <p:sldId id="309" r:id="rId17"/>
    <p:sldId id="306" r:id="rId18"/>
    <p:sldId id="279" r:id="rId19"/>
    <p:sldId id="281" r:id="rId20"/>
    <p:sldId id="310" r:id="rId21"/>
    <p:sldId id="280" r:id="rId22"/>
    <p:sldId id="311" r:id="rId23"/>
    <p:sldId id="283" r:id="rId24"/>
    <p:sldId id="307" r:id="rId25"/>
    <p:sldId id="285" r:id="rId26"/>
    <p:sldId id="286" r:id="rId27"/>
    <p:sldId id="287" r:id="rId28"/>
    <p:sldId id="288" r:id="rId29"/>
    <p:sldId id="289" r:id="rId30"/>
    <p:sldId id="299" r:id="rId31"/>
    <p:sldId id="290" r:id="rId32"/>
    <p:sldId id="291" r:id="rId33"/>
    <p:sldId id="308" r:id="rId34"/>
    <p:sldId id="293" r:id="rId35"/>
    <p:sldId id="294" r:id="rId36"/>
    <p:sldId id="295" r:id="rId37"/>
    <p:sldId id="312" r:id="rId38"/>
    <p:sldId id="296" r:id="rId39"/>
    <p:sldId id="297" r:id="rId40"/>
  </p:sldIdLst>
  <p:sldSz cx="9144000" cy="6858000" type="screen4x3"/>
  <p:notesSz cx="6858000" cy="9144000"/>
  <p:custDataLst>
    <p:tags r:id="rId4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960">
          <p15:clr>
            <a:srgbClr val="A4A3A4"/>
          </p15:clr>
        </p15:guide>
        <p15:guide id="2" pos="5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008C"/>
    <a:srgbClr val="CC0066"/>
    <a:srgbClr val="FF0066"/>
    <a:srgbClr val="FF3399"/>
    <a:srgbClr val="CC0099"/>
    <a:srgbClr val="009BAE"/>
    <a:srgbClr val="0099AC"/>
    <a:srgbClr val="007DB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62" autoAdjust="0"/>
    <p:restoredTop sz="93182" autoAdjust="0"/>
  </p:normalViewPr>
  <p:slideViewPr>
    <p:cSldViewPr>
      <p:cViewPr>
        <p:scale>
          <a:sx n="70" d="100"/>
          <a:sy n="70" d="100"/>
        </p:scale>
        <p:origin x="-1194" y="-84"/>
      </p:cViewPr>
      <p:guideLst>
        <p:guide orient="horz" pos="960"/>
        <p:guide pos="576"/>
      </p:guideLst>
    </p:cSldViewPr>
  </p:slideViewPr>
  <p:notesTextViewPr>
    <p:cViewPr>
      <p:scale>
        <a:sx n="100" d="100"/>
        <a:sy n="100" d="100"/>
      </p:scale>
      <p:origin x="0" y="0"/>
    </p:cViewPr>
  </p:notesTextViewPr>
  <p:sorterViewPr>
    <p:cViewPr>
      <p:scale>
        <a:sx n="66" d="100"/>
        <a:sy n="66" d="100"/>
      </p:scale>
      <p:origin x="0" y="322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3AA16D8-8597-4898-A3F0-43A6D4C33B34}" type="slidenum">
              <a:rPr lang="en-US"/>
              <a:pPr>
                <a:defRPr/>
              </a:pPr>
              <a:t>‹#›</a:t>
            </a:fld>
            <a:endParaRPr lang="en-US"/>
          </a:p>
        </p:txBody>
      </p:sp>
    </p:spTree>
    <p:extLst>
      <p:ext uri="{BB962C8B-B14F-4D97-AF65-F5344CB8AC3E}">
        <p14:creationId xmlns="" xmlns:p14="http://schemas.microsoft.com/office/powerpoint/2010/main" val="8026880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AB99156-986E-4706-975C-41D4E378818B}" type="slidenum">
              <a:rPr lang="en-US" smtClean="0">
                <a:solidFill>
                  <a:srgbClr val="000000"/>
                </a:solidFill>
              </a:rPr>
              <a:pPr/>
              <a:t>1</a:t>
            </a:fld>
            <a:endParaRPr lang="en-US" smtClean="0">
              <a:solidFill>
                <a:srgbClr val="000000"/>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 xmlns:p14="http://schemas.microsoft.com/office/powerpoint/2010/main" val="3965295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C55DEEF-FE02-4630-A4F5-D0E3E193A818}" type="slidenum">
              <a:rPr lang="en-US" smtClean="0">
                <a:solidFill>
                  <a:srgbClr val="000000"/>
                </a:solidFill>
              </a:rPr>
              <a:pPr/>
              <a:t>2</a:t>
            </a:fld>
            <a:endParaRPr lang="en-US" smtClean="0">
              <a:solidFill>
                <a:srgbClr val="000000"/>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 xmlns:p14="http://schemas.microsoft.com/office/powerpoint/2010/main" val="115851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C8AEB88-0132-4941-9992-F8FBF1F90C21}" type="slidenum">
              <a:rPr lang="en-US">
                <a:solidFill>
                  <a:srgbClr val="000000"/>
                </a:solidFill>
              </a:rPr>
              <a:pPr/>
              <a:t>5</a:t>
            </a:fld>
            <a:endParaRPr lang="en-US">
              <a:solidFill>
                <a:srgbClr val="0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 xmlns:p14="http://schemas.microsoft.com/office/powerpoint/2010/main" val="1637200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C8AEB88-0132-4941-9992-F8FBF1F90C21}" type="slidenum">
              <a:rPr lang="en-US">
                <a:solidFill>
                  <a:srgbClr val="000000"/>
                </a:solidFill>
              </a:rPr>
              <a:pPr/>
              <a:t>11</a:t>
            </a:fld>
            <a:endParaRPr lang="en-US">
              <a:solidFill>
                <a:srgbClr val="0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 xmlns:p14="http://schemas.microsoft.com/office/powerpoint/2010/main" val="188981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C8AEB88-0132-4941-9992-F8FBF1F90C21}" type="slidenum">
              <a:rPr lang="en-US">
                <a:solidFill>
                  <a:srgbClr val="000000"/>
                </a:solidFill>
              </a:rPr>
              <a:pPr/>
              <a:t>17</a:t>
            </a:fld>
            <a:endParaRPr lang="en-US">
              <a:solidFill>
                <a:srgbClr val="0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 xmlns:p14="http://schemas.microsoft.com/office/powerpoint/2010/main" val="1889009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C8AEB88-0132-4941-9992-F8FBF1F90C21}" type="slidenum">
              <a:rPr lang="en-US">
                <a:solidFill>
                  <a:srgbClr val="000000"/>
                </a:solidFill>
              </a:rPr>
              <a:pPr/>
              <a:t>24</a:t>
            </a:fld>
            <a:endParaRPr lang="en-US">
              <a:solidFill>
                <a:srgbClr val="0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 xmlns:p14="http://schemas.microsoft.com/office/powerpoint/2010/main" val="1487847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C8AEB88-0132-4941-9992-F8FBF1F90C21}" type="slidenum">
              <a:rPr lang="en-US">
                <a:solidFill>
                  <a:srgbClr val="000000"/>
                </a:solidFill>
              </a:rPr>
              <a:pPr/>
              <a:t>33</a:t>
            </a:fld>
            <a:endParaRPr lang="en-US">
              <a:solidFill>
                <a:srgbClr val="0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 xmlns:p14="http://schemas.microsoft.com/office/powerpoint/2010/main" val="990134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760" y="152400"/>
            <a:ext cx="8763000" cy="1143000"/>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Font typeface="Arial" pitchFamily="34" charset="0"/>
              <a:buNone/>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userDrawn="1">
            <p:ph type="dt" sz="half" idx="10"/>
          </p:nvPr>
        </p:nvSpPr>
        <p:spPr/>
        <p:txBody>
          <a:bodyPr/>
          <a:lstStyle>
            <a:lvl1pPr>
              <a:defRPr>
                <a:solidFill>
                  <a:srgbClr val="000000"/>
                </a:solidFill>
              </a:defRPr>
            </a:lvl1pPr>
          </a:lstStyle>
          <a:p>
            <a:pPr>
              <a:defRPr/>
            </a:pPr>
            <a:endParaRPr lang="en-US"/>
          </a:p>
        </p:txBody>
      </p:sp>
      <p:sp>
        <p:nvSpPr>
          <p:cNvPr id="5" name="Rectangle 4"/>
          <p:cNvSpPr>
            <a:spLocks noGrp="1" noChangeArrowheads="1"/>
          </p:cNvSpPr>
          <p:nvPr userDrawn="1">
            <p:ph type="ftr" sz="quarter" idx="11"/>
          </p:nvPr>
        </p:nvSpPr>
        <p:spPr/>
        <p:txBody>
          <a:bodyPr/>
          <a:lstStyle>
            <a:lvl1pPr>
              <a:defRPr>
                <a:solidFill>
                  <a:srgbClr val="000000"/>
                </a:solidFill>
              </a:defRPr>
            </a:lvl1pPr>
          </a:lstStyle>
          <a:p>
            <a:pPr>
              <a:defRPr/>
            </a:pPr>
            <a:endParaRPr lang="en-US"/>
          </a:p>
        </p:txBody>
      </p:sp>
      <p:sp>
        <p:nvSpPr>
          <p:cNvPr id="6" name="Rectangle 6"/>
          <p:cNvSpPr>
            <a:spLocks noGrp="1" noChangeArrowheads="1"/>
          </p:cNvSpPr>
          <p:nvPr userDrawn="1">
            <p:ph type="sldNum" sz="quarter" idx="12"/>
          </p:nvPr>
        </p:nvSpPr>
        <p:spPr/>
        <p:txBody>
          <a:bodyPr/>
          <a:lstStyle>
            <a:lvl1pPr>
              <a:defRPr>
                <a:solidFill>
                  <a:srgbClr val="000000"/>
                </a:solidFill>
              </a:defRPr>
            </a:lvl1pPr>
          </a:lstStyle>
          <a:p>
            <a:pPr>
              <a:defRPr/>
            </a:pPr>
            <a:fld id="{5D5201FA-ACE2-4435-BCAA-B9E40DD0D2F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9738" y="168275"/>
            <a:ext cx="8247062" cy="6384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
          <p:cNvSpPr>
            <a:spLocks noGrp="1" noChangeArrowheads="1"/>
          </p:cNvSpPr>
          <p:nvPr userDrawn="1">
            <p:ph type="dt" sz="half" idx="10"/>
          </p:nvPr>
        </p:nvSpPr>
        <p:spPr/>
        <p:txBody>
          <a:bodyPr/>
          <a:lstStyle>
            <a:lvl1pPr>
              <a:defRPr>
                <a:solidFill>
                  <a:srgbClr val="000000"/>
                </a:solidFill>
              </a:defRPr>
            </a:lvl1pPr>
          </a:lstStyle>
          <a:p>
            <a:pPr>
              <a:defRPr/>
            </a:pPr>
            <a:endParaRPr lang="en-US"/>
          </a:p>
        </p:txBody>
      </p:sp>
      <p:sp>
        <p:nvSpPr>
          <p:cNvPr id="4" name="Rectangle 4"/>
          <p:cNvSpPr>
            <a:spLocks noGrp="1" noChangeArrowheads="1"/>
          </p:cNvSpPr>
          <p:nvPr userDrawn="1">
            <p:ph type="ftr" sz="quarter" idx="11"/>
          </p:nvPr>
        </p:nvSpPr>
        <p:spPr/>
        <p:txBody>
          <a:bodyPr/>
          <a:lstStyle>
            <a:lvl1pPr>
              <a:defRPr>
                <a:solidFill>
                  <a:srgbClr val="000000"/>
                </a:solidFill>
              </a:defRPr>
            </a:lvl1pPr>
          </a:lstStyle>
          <a:p>
            <a:pPr>
              <a:defRPr/>
            </a:pPr>
            <a:endParaRPr lang="en-US"/>
          </a:p>
        </p:txBody>
      </p:sp>
      <p:sp>
        <p:nvSpPr>
          <p:cNvPr id="5" name="Rectangle 6"/>
          <p:cNvSpPr>
            <a:spLocks noGrp="1" noChangeArrowheads="1"/>
          </p:cNvSpPr>
          <p:nvPr userDrawn="1">
            <p:ph type="sldNum" sz="quarter" idx="12"/>
          </p:nvPr>
        </p:nvSpPr>
        <p:spPr/>
        <p:txBody>
          <a:bodyPr/>
          <a:lstStyle>
            <a:lvl1pPr>
              <a:defRPr>
                <a:solidFill>
                  <a:srgbClr val="000000"/>
                </a:solidFill>
              </a:defRPr>
            </a:lvl1pPr>
          </a:lstStyle>
          <a:p>
            <a:pPr>
              <a:defRPr/>
            </a:pPr>
            <a:fld id="{E1F15394-B504-448B-AFCB-634B8F37FC4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body" idx="1"/>
          </p:nvPr>
        </p:nvSpPr>
        <p:spPr bwMode="auto">
          <a:xfrm>
            <a:off x="457200" y="1462088"/>
            <a:ext cx="8229600" cy="509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8547"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8548"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85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endParaRPr lang="en-US"/>
          </a:p>
        </p:txBody>
      </p:sp>
      <p:sp>
        <p:nvSpPr>
          <p:cNvPr id="108551" name="Text Box 7"/>
          <p:cNvSpPr txBox="1">
            <a:spLocks noChangeArrowheads="1"/>
          </p:cNvSpPr>
          <p:nvPr userDrawn="1"/>
        </p:nvSpPr>
        <p:spPr bwMode="auto">
          <a:xfrm>
            <a:off x="8496300" y="6388100"/>
            <a:ext cx="647700" cy="366713"/>
          </a:xfrm>
          <a:prstGeom prst="rect">
            <a:avLst/>
          </a:prstGeom>
          <a:noFill/>
          <a:ln w="9525">
            <a:noFill/>
            <a:miter lim="800000"/>
            <a:headEnd/>
            <a:tailEnd/>
          </a:ln>
          <a:effectLst/>
        </p:spPr>
        <p:txBody>
          <a:bodyPr>
            <a:spAutoFit/>
          </a:bodyPr>
          <a:lstStyle/>
          <a:p>
            <a:pPr>
              <a:spcBef>
                <a:spcPct val="50000"/>
              </a:spcBef>
              <a:defRPr/>
            </a:pPr>
            <a:fld id="{FE07C2B4-7B45-4AA8-9733-F11001178552}" type="slidenum">
              <a:rPr lang="en-US"/>
              <a:pPr>
                <a:spcBef>
                  <a:spcPct val="50000"/>
                </a:spcBef>
                <a:defRPr/>
              </a:pPr>
              <a:t>‹#›</a:t>
            </a:fld>
            <a:endParaRPr lang="en-US" dirty="0"/>
          </a:p>
        </p:txBody>
      </p:sp>
      <p:sp>
        <p:nvSpPr>
          <p:cNvPr id="1032" name="Rectangle 5"/>
          <p:cNvSpPr>
            <a:spLocks noGrp="1" noChangeArrowheads="1"/>
          </p:cNvSpPr>
          <p:nvPr>
            <p:ph type="title"/>
          </p:nvPr>
        </p:nvSpPr>
        <p:spPr bwMode="auto">
          <a:xfrm>
            <a:off x="381000" y="106363"/>
            <a:ext cx="8763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9" name="Picture 8"/>
          <p:cNvPicPr>
            <a:picLocks/>
          </p:cNvPicPr>
          <p:nvPr userDrawn="1"/>
        </p:nvPicPr>
        <p:blipFill>
          <a:blip r:embed="rId5" cstate="print">
            <a:extLst>
              <a:ext uri="{28A0092B-C50C-407E-A947-70E740481C1C}">
                <a14:useLocalDpi xmlns="" xmlns:a14="http://schemas.microsoft.com/office/drawing/2010/main" val="0"/>
              </a:ext>
            </a:extLst>
          </a:blip>
          <a:stretch>
            <a:fillRect/>
          </a:stretch>
        </p:blipFill>
        <p:spPr>
          <a:xfrm>
            <a:off x="226800" y="367200"/>
            <a:ext cx="8838000" cy="727200"/>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78" r:id="rId2"/>
    <p:sldLayoutId id="2147483679" r:id="rId3"/>
  </p:sldLayoutIdLst>
  <p:timing>
    <p:tnLst>
      <p:par>
        <p:cTn id="1" dur="indefinite" restart="never" nodeType="tmRoot"/>
      </p:par>
    </p:tnLst>
  </p:timing>
  <p:txStyles>
    <p:titleStyle>
      <a:lvl1pPr algn="l" rtl="0" fontAlgn="base">
        <a:spcBef>
          <a:spcPct val="0"/>
        </a:spcBef>
        <a:spcAft>
          <a:spcPct val="0"/>
        </a:spcAft>
        <a:defRPr sz="4000">
          <a:solidFill>
            <a:schemeClr val="bg1"/>
          </a:solidFill>
          <a:latin typeface="+mj-lt"/>
          <a:ea typeface="+mj-ea"/>
          <a:cs typeface="+mj-cs"/>
        </a:defRPr>
      </a:lvl1pPr>
      <a:lvl2pPr algn="l" rtl="0" fontAlgn="base">
        <a:spcBef>
          <a:spcPct val="0"/>
        </a:spcBef>
        <a:spcAft>
          <a:spcPct val="0"/>
        </a:spcAft>
        <a:defRPr sz="4000">
          <a:solidFill>
            <a:schemeClr val="bg1"/>
          </a:solidFill>
          <a:latin typeface="Arial" charset="0"/>
        </a:defRPr>
      </a:lvl2pPr>
      <a:lvl3pPr algn="l" rtl="0" fontAlgn="base">
        <a:spcBef>
          <a:spcPct val="0"/>
        </a:spcBef>
        <a:spcAft>
          <a:spcPct val="0"/>
        </a:spcAft>
        <a:defRPr sz="4000">
          <a:solidFill>
            <a:schemeClr val="bg1"/>
          </a:solidFill>
          <a:latin typeface="Arial" charset="0"/>
        </a:defRPr>
      </a:lvl3pPr>
      <a:lvl4pPr algn="l" rtl="0" fontAlgn="base">
        <a:spcBef>
          <a:spcPct val="0"/>
        </a:spcBef>
        <a:spcAft>
          <a:spcPct val="0"/>
        </a:spcAft>
        <a:defRPr sz="4000">
          <a:solidFill>
            <a:schemeClr val="bg1"/>
          </a:solidFill>
          <a:latin typeface="Arial" charset="0"/>
        </a:defRPr>
      </a:lvl4pPr>
      <a:lvl5pPr algn="l" rtl="0" fontAlgn="base">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p:titleStyle>
    <p:bodyStyle>
      <a:lvl1pPr marL="342900" indent="-342900" algn="l" rtl="0" fontAlgn="base">
        <a:spcBef>
          <a:spcPct val="20000"/>
        </a:spcBef>
        <a:spcAft>
          <a:spcPct val="0"/>
        </a:spcAft>
        <a:buFont typeface="Wingdings" pitchFamily="2" charset="2"/>
        <a:defRPr sz="24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3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30.wmf"/></Relationships>
</file>

<file path=ppt/slides/_rels/slide3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3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slideLayout" Target="../slideLayouts/slideLayout1.xml"/><Relationship Id="rId1" Type="http://schemas.openxmlformats.org/officeDocument/2006/relationships/tags" Target="../tags/tag32.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0"/>
            <a:ext cx="9144000" cy="6342112"/>
          </a:xfrm>
          <a:prstGeom prst="rect">
            <a:avLst/>
          </a:prstGeom>
        </p:spPr>
      </p:pic>
      <p:sp>
        <p:nvSpPr>
          <p:cNvPr id="6" name="Round Diagonal Corner Rectangle 5"/>
          <p:cNvSpPr/>
          <p:nvPr/>
        </p:nvSpPr>
        <p:spPr>
          <a:xfrm>
            <a:off x="47625" y="57150"/>
            <a:ext cx="9048750" cy="6210300"/>
          </a:xfrm>
          <a:prstGeom prst="round2Diag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02" name="Text Box 2"/>
          <p:cNvSpPr txBox="1">
            <a:spLocks noChangeArrowheads="1"/>
          </p:cNvSpPr>
          <p:nvPr/>
        </p:nvSpPr>
        <p:spPr bwMode="auto">
          <a:xfrm>
            <a:off x="2133600" y="6248400"/>
            <a:ext cx="5486400" cy="366713"/>
          </a:xfrm>
          <a:prstGeom prst="rect">
            <a:avLst/>
          </a:prstGeom>
          <a:noFill/>
          <a:ln w="9525">
            <a:noFill/>
            <a:miter lim="800000"/>
            <a:headEnd/>
            <a:tailEnd/>
          </a:ln>
        </p:spPr>
        <p:txBody>
          <a:bodyPr>
            <a:spAutoFit/>
          </a:bodyPr>
          <a:lstStyle/>
          <a:p>
            <a:pPr algn="ctr" eaLnBrk="0" hangingPunct="0">
              <a:spcBef>
                <a:spcPct val="50000"/>
              </a:spcBef>
            </a:pPr>
            <a:r>
              <a:rPr lang="en-US" sz="1400">
                <a:solidFill>
                  <a:srgbClr val="000000"/>
                </a:solidFill>
              </a:rPr>
              <a:t>Copyright © Cengage Learning. All rights reserved.</a:t>
            </a:r>
            <a:r>
              <a:rPr lang="en-US">
                <a:solidFill>
                  <a:srgbClr val="000000"/>
                </a:solidFill>
              </a:rPr>
              <a:t> </a:t>
            </a:r>
          </a:p>
        </p:txBody>
      </p:sp>
      <p:sp>
        <p:nvSpPr>
          <p:cNvPr id="4103" name="Text Box 4"/>
          <p:cNvSpPr txBox="1">
            <a:spLocks noChangeArrowheads="1"/>
          </p:cNvSpPr>
          <p:nvPr/>
        </p:nvSpPr>
        <p:spPr bwMode="auto">
          <a:xfrm>
            <a:off x="1524000" y="-12700"/>
            <a:ext cx="536575" cy="1231900"/>
          </a:xfrm>
          <a:prstGeom prst="rect">
            <a:avLst/>
          </a:prstGeom>
          <a:noFill/>
          <a:ln w="9525">
            <a:noFill/>
            <a:miter lim="800000"/>
            <a:headEnd/>
            <a:tailEnd/>
          </a:ln>
        </p:spPr>
        <p:txBody>
          <a:bodyPr tIns="0" bIns="0" anchor="ctr">
            <a:spAutoFit/>
          </a:bodyPr>
          <a:lstStyle/>
          <a:p>
            <a:pPr algn="ctr">
              <a:spcBef>
                <a:spcPct val="50000"/>
              </a:spcBef>
            </a:pPr>
            <a:r>
              <a:rPr lang="en-US" sz="8000" b="1" dirty="0">
                <a:solidFill>
                  <a:srgbClr val="EC008C"/>
                </a:solidFill>
              </a:rPr>
              <a:t>P</a:t>
            </a:r>
          </a:p>
        </p:txBody>
      </p:sp>
      <p:sp>
        <p:nvSpPr>
          <p:cNvPr id="4104" name="TextBox 7"/>
          <p:cNvSpPr txBox="1">
            <a:spLocks noChangeArrowheads="1"/>
          </p:cNvSpPr>
          <p:nvPr/>
        </p:nvSpPr>
        <p:spPr bwMode="auto">
          <a:xfrm>
            <a:off x="2362200" y="215900"/>
            <a:ext cx="6096000" cy="708025"/>
          </a:xfrm>
          <a:prstGeom prst="rect">
            <a:avLst/>
          </a:prstGeom>
          <a:noFill/>
          <a:ln w="9525">
            <a:noFill/>
            <a:miter lim="800000"/>
            <a:headEnd/>
            <a:tailEnd/>
          </a:ln>
        </p:spPr>
        <p:txBody>
          <a:bodyPr>
            <a:spAutoFit/>
          </a:bodyPr>
          <a:lstStyle/>
          <a:p>
            <a:r>
              <a:rPr lang="en-US" sz="4000" b="1" dirty="0">
                <a:solidFill>
                  <a:srgbClr val="005BAA"/>
                </a:solidFill>
              </a:rPr>
              <a:t>Preparation for Calculus</a:t>
            </a:r>
          </a:p>
        </p:txBody>
      </p:sp>
      <p:pic>
        <p:nvPicPr>
          <p:cNvPr id="4" name="Picture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88334" y="925139"/>
            <a:ext cx="8367333" cy="5007721"/>
          </a:xfrm>
          <a:prstGeom prst="rect">
            <a:avLst/>
          </a:prstGeom>
        </p:spPr>
      </p:pic>
    </p:spTree>
    <p:custDataLst>
      <p:tags r:id="rId1"/>
    </p:custDataLst>
    <p:extLst>
      <p:ext uri="{BB962C8B-B14F-4D97-AF65-F5344CB8AC3E}">
        <p14:creationId xmlns="" xmlns:p14="http://schemas.microsoft.com/office/powerpoint/2010/main" val="2342804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idx="1"/>
          </p:nvPr>
        </p:nvSpPr>
        <p:spPr/>
        <p:txBody>
          <a:bodyPr/>
          <a:lstStyle/>
          <a:p>
            <a:pPr>
              <a:buFont typeface="Arial" charset="0"/>
              <a:buNone/>
            </a:pPr>
            <a:r>
              <a:rPr lang="en-US" dirty="0" smtClean="0"/>
              <a:t>In general, the greater the absolute value of the slope of a</a:t>
            </a:r>
          </a:p>
          <a:p>
            <a:pPr>
              <a:buFont typeface="Arial" charset="0"/>
              <a:buNone/>
            </a:pPr>
            <a:r>
              <a:rPr lang="en-US" dirty="0" smtClean="0"/>
              <a:t>line, the steeper the line. For instance, in Figure P.15, the</a:t>
            </a:r>
          </a:p>
          <a:p>
            <a:pPr>
              <a:buFont typeface="Arial" charset="0"/>
              <a:buNone/>
            </a:pPr>
            <a:r>
              <a:rPr lang="en-US" dirty="0" smtClean="0"/>
              <a:t>line with a slope of –</a:t>
            </a:r>
            <a:r>
              <a:rPr lang="en-US" sz="400" dirty="0" smtClean="0"/>
              <a:t> </a:t>
            </a:r>
            <a:r>
              <a:rPr lang="en-US" dirty="0" smtClean="0"/>
              <a:t>5 is steeper than the line with a slope</a:t>
            </a:r>
          </a:p>
          <a:p>
            <a:pPr>
              <a:buFont typeface="Arial" charset="0"/>
              <a:buNone/>
            </a:pPr>
            <a:r>
              <a:rPr lang="en-US" dirty="0" smtClean="0"/>
              <a:t>of    .</a:t>
            </a:r>
          </a:p>
        </p:txBody>
      </p:sp>
      <p:sp>
        <p:nvSpPr>
          <p:cNvPr id="17411"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The Slope of a Line</a:t>
            </a:r>
          </a:p>
        </p:txBody>
      </p:sp>
      <p:pic>
        <p:nvPicPr>
          <p:cNvPr id="17412" name="Picture 13"/>
          <p:cNvPicPr>
            <a:picLocks noChangeAspect="1" noChangeArrowheads="1"/>
          </p:cNvPicPr>
          <p:nvPr/>
        </p:nvPicPr>
        <p:blipFill>
          <a:blip r:embed="rId3" cstate="print"/>
          <a:srcRect/>
          <a:stretch>
            <a:fillRect/>
          </a:stretch>
        </p:blipFill>
        <p:spPr bwMode="auto">
          <a:xfrm>
            <a:off x="923925" y="2743200"/>
            <a:ext cx="219075" cy="5445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5613" y="3198813"/>
            <a:ext cx="8226425" cy="914400"/>
          </a:xfrm>
          <a:prstGeom prst="rect">
            <a:avLst/>
          </a:prstGeom>
          <a:noFill/>
          <a:ln w="9525">
            <a:noFill/>
            <a:miter lim="800000"/>
            <a:headEnd/>
            <a:tailEnd/>
          </a:ln>
        </p:spPr>
        <p:txBody>
          <a:bodyPr/>
          <a:lstStyle/>
          <a:p>
            <a:pPr algn="ctr">
              <a:spcBef>
                <a:spcPct val="50000"/>
              </a:spcBef>
            </a:pPr>
            <a:r>
              <a:rPr lang="en-US" sz="4000" dirty="0">
                <a:solidFill>
                  <a:srgbClr val="005BAA"/>
                </a:solidFill>
              </a:rPr>
              <a:t>Equations of Lines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idx="1"/>
          </p:nvPr>
        </p:nvSpPr>
        <p:spPr/>
        <p:txBody>
          <a:bodyPr/>
          <a:lstStyle/>
          <a:p>
            <a:pPr>
              <a:buFont typeface="Arial" charset="0"/>
              <a:buNone/>
            </a:pPr>
            <a:r>
              <a:rPr lang="en-US" i="1" dirty="0" smtClean="0"/>
              <a:t>Any </a:t>
            </a:r>
            <a:r>
              <a:rPr lang="en-US" dirty="0" smtClean="0"/>
              <a:t>two points on a nonvertical line can be used to calculate its slope. This can be verified from the similar triangles shown in Figure P.16. (Recall that the ratios of corresponding sides of similar triangles are equal.)</a:t>
            </a:r>
          </a:p>
        </p:txBody>
      </p:sp>
      <p:sp>
        <p:nvSpPr>
          <p:cNvPr id="19459"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Equations of Lines</a:t>
            </a:r>
          </a:p>
        </p:txBody>
      </p:sp>
      <p:sp>
        <p:nvSpPr>
          <p:cNvPr id="19460" name="Rectangle 6"/>
          <p:cNvSpPr>
            <a:spLocks noChangeArrowheads="1"/>
          </p:cNvSpPr>
          <p:nvPr/>
        </p:nvSpPr>
        <p:spPr bwMode="auto">
          <a:xfrm>
            <a:off x="2757488" y="5613400"/>
            <a:ext cx="3109912" cy="523220"/>
          </a:xfrm>
          <a:prstGeom prst="rect">
            <a:avLst/>
          </a:prstGeom>
          <a:noFill/>
          <a:ln w="9525">
            <a:noFill/>
            <a:miter lim="800000"/>
            <a:headEnd/>
            <a:tailEnd/>
          </a:ln>
        </p:spPr>
        <p:txBody>
          <a:bodyPr wrap="square">
            <a:spAutoFit/>
          </a:bodyPr>
          <a:lstStyle/>
          <a:p>
            <a:r>
              <a:rPr lang="en-US" sz="1400" dirty="0"/>
              <a:t>Any two points on a nonvertical line </a:t>
            </a:r>
            <a:r>
              <a:rPr lang="en-US" sz="1400" dirty="0" smtClean="0"/>
              <a:t/>
            </a:r>
            <a:br>
              <a:rPr lang="en-US" sz="1400" dirty="0" smtClean="0"/>
            </a:br>
            <a:r>
              <a:rPr lang="en-US" sz="1400" dirty="0" smtClean="0"/>
              <a:t>can </a:t>
            </a:r>
            <a:r>
              <a:rPr lang="en-US" sz="1400" dirty="0"/>
              <a:t>be </a:t>
            </a:r>
            <a:r>
              <a:rPr lang="en-US" sz="1400" dirty="0" smtClean="0"/>
              <a:t>used </a:t>
            </a:r>
            <a:r>
              <a:rPr lang="en-US" sz="1400" dirty="0"/>
              <a:t>to determine its slope.</a:t>
            </a:r>
          </a:p>
        </p:txBody>
      </p:sp>
      <p:sp>
        <p:nvSpPr>
          <p:cNvPr id="19461" name="Rectangle 7"/>
          <p:cNvSpPr>
            <a:spLocks noChangeArrowheads="1"/>
          </p:cNvSpPr>
          <p:nvPr/>
        </p:nvSpPr>
        <p:spPr bwMode="auto">
          <a:xfrm>
            <a:off x="3806902" y="6143625"/>
            <a:ext cx="995209" cy="276999"/>
          </a:xfrm>
          <a:prstGeom prst="rect">
            <a:avLst/>
          </a:prstGeom>
          <a:noFill/>
          <a:ln w="9525">
            <a:noFill/>
            <a:miter lim="800000"/>
            <a:headEnd/>
            <a:tailEnd/>
          </a:ln>
        </p:spPr>
        <p:txBody>
          <a:bodyPr wrap="none">
            <a:spAutoFit/>
          </a:bodyPr>
          <a:lstStyle/>
          <a:p>
            <a:pPr algn="ctr"/>
            <a:r>
              <a:rPr lang="en-US" sz="1200" b="1" dirty="0"/>
              <a:t>Figure </a:t>
            </a:r>
            <a:r>
              <a:rPr lang="en-US" sz="1200" b="1" dirty="0" smtClean="0"/>
              <a:t>P.16</a:t>
            </a:r>
            <a:endParaRPr lang="en-US" sz="1200" b="1" dirty="0"/>
          </a:p>
        </p:txBody>
      </p:sp>
      <p:pic>
        <p:nvPicPr>
          <p:cNvPr id="19462" name="Picture 8"/>
          <p:cNvPicPr>
            <a:picLocks noChangeAspect="1" noChangeArrowheads="1"/>
          </p:cNvPicPr>
          <p:nvPr/>
        </p:nvPicPr>
        <p:blipFill>
          <a:blip r:embed="rId3" cstate="print"/>
          <a:srcRect/>
          <a:stretch>
            <a:fillRect/>
          </a:stretch>
        </p:blipFill>
        <p:spPr bwMode="auto">
          <a:xfrm>
            <a:off x="2590800" y="3124200"/>
            <a:ext cx="3400425" cy="25225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idx="1"/>
          </p:nvPr>
        </p:nvSpPr>
        <p:spPr/>
        <p:txBody>
          <a:bodyPr/>
          <a:lstStyle/>
          <a:p>
            <a:r>
              <a:rPr lang="en-US" dirty="0" smtClean="0"/>
              <a:t>If (</a:t>
            </a:r>
            <a:r>
              <a:rPr lang="en-US" i="1" dirty="0" smtClean="0"/>
              <a:t>x</a:t>
            </a:r>
            <a:r>
              <a:rPr lang="en-US" baseline="-25000" dirty="0" smtClean="0"/>
              <a:t>1</a:t>
            </a:r>
            <a:r>
              <a:rPr lang="en-US" dirty="0" smtClean="0"/>
              <a:t>, </a:t>
            </a:r>
            <a:r>
              <a:rPr lang="en-US" i="1" dirty="0" smtClean="0"/>
              <a:t>y</a:t>
            </a:r>
            <a:r>
              <a:rPr lang="en-US" baseline="-25000" dirty="0" smtClean="0"/>
              <a:t>1</a:t>
            </a:r>
            <a:r>
              <a:rPr lang="en-US" dirty="0" smtClean="0"/>
              <a:t>) is a </a:t>
            </a:r>
            <a:r>
              <a:rPr lang="en-IN" dirty="0" smtClean="0"/>
              <a:t>point on a nonvertical line that has a slope of </a:t>
            </a:r>
            <a:r>
              <a:rPr lang="en-IN" i="1" dirty="0" smtClean="0"/>
              <a:t>m</a:t>
            </a:r>
            <a:r>
              <a:rPr lang="en-IN" dirty="0" smtClean="0"/>
              <a:t> and </a:t>
            </a:r>
            <a:r>
              <a:rPr lang="en-US" dirty="0" smtClean="0"/>
              <a:t>(</a:t>
            </a:r>
            <a:r>
              <a:rPr lang="en-US" i="1" dirty="0" smtClean="0"/>
              <a:t>x</a:t>
            </a:r>
            <a:r>
              <a:rPr lang="en-US" dirty="0" smtClean="0"/>
              <a:t>, </a:t>
            </a:r>
            <a:r>
              <a:rPr lang="en-US" i="1" dirty="0" smtClean="0"/>
              <a:t>y</a:t>
            </a:r>
            <a:r>
              <a:rPr lang="en-US" dirty="0" smtClean="0"/>
              <a:t>)</a:t>
            </a:r>
            <a:r>
              <a:rPr lang="en-IN" dirty="0" smtClean="0"/>
              <a:t> is </a:t>
            </a:r>
            <a:r>
              <a:rPr lang="en-IN" i="1" dirty="0" smtClean="0"/>
              <a:t>any other </a:t>
            </a:r>
            <a:r>
              <a:rPr lang="en-IN" dirty="0" smtClean="0"/>
              <a:t>point on the line, then</a:t>
            </a:r>
            <a:endParaRPr lang="en-US" dirty="0" smtClean="0"/>
          </a:p>
          <a:p>
            <a:pPr>
              <a:buFont typeface="Arial" charset="0"/>
              <a:buNone/>
            </a:pPr>
            <a:endParaRPr lang="en-US" dirty="0" smtClean="0"/>
          </a:p>
          <a:p>
            <a:pPr>
              <a:buFont typeface="Arial" charset="0"/>
              <a:buNone/>
            </a:pPr>
            <a:endParaRPr lang="en-US" dirty="0" smtClean="0"/>
          </a:p>
          <a:p>
            <a:pPr>
              <a:buFont typeface="Arial" charset="0"/>
              <a:buNone/>
            </a:pPr>
            <a:endParaRPr lang="en-US" dirty="0" smtClean="0"/>
          </a:p>
          <a:p>
            <a:pPr>
              <a:buFont typeface="Arial" charset="0"/>
              <a:buNone/>
            </a:pPr>
            <a:r>
              <a:rPr lang="en-US" dirty="0" smtClean="0"/>
              <a:t>This equation in the variables </a:t>
            </a:r>
            <a:r>
              <a:rPr lang="en-US" i="1" dirty="0" smtClean="0"/>
              <a:t>x</a:t>
            </a:r>
            <a:r>
              <a:rPr lang="en-US" dirty="0" smtClean="0"/>
              <a:t> and </a:t>
            </a:r>
            <a:r>
              <a:rPr lang="en-US" i="1" dirty="0" smtClean="0"/>
              <a:t>y</a:t>
            </a:r>
            <a:r>
              <a:rPr lang="en-US" dirty="0" smtClean="0"/>
              <a:t> can be rewritten in the form </a:t>
            </a:r>
          </a:p>
          <a:p>
            <a:pPr>
              <a:buFont typeface="Arial" charset="0"/>
              <a:buNone/>
            </a:pPr>
            <a:endParaRPr lang="en-US" sz="1200" i="1" dirty="0" smtClean="0"/>
          </a:p>
          <a:p>
            <a:pPr>
              <a:buFont typeface="Arial" charset="0"/>
              <a:buNone/>
            </a:pPr>
            <a:r>
              <a:rPr lang="en-US" i="1" dirty="0" smtClean="0"/>
              <a:t>                              y </a:t>
            </a:r>
            <a:r>
              <a:rPr lang="en-US" dirty="0" smtClean="0"/>
              <a:t>– </a:t>
            </a:r>
            <a:r>
              <a:rPr lang="en-US" i="1" dirty="0" smtClean="0"/>
              <a:t>y</a:t>
            </a:r>
            <a:r>
              <a:rPr lang="en-US" baseline="-25000" dirty="0" smtClean="0"/>
              <a:t>1</a:t>
            </a:r>
            <a:r>
              <a:rPr lang="en-US" dirty="0" smtClean="0"/>
              <a:t> = </a:t>
            </a:r>
            <a:r>
              <a:rPr lang="en-US" i="1" dirty="0" smtClean="0"/>
              <a:t>m</a:t>
            </a:r>
            <a:r>
              <a:rPr lang="en-US" dirty="0" smtClean="0"/>
              <a:t>(</a:t>
            </a:r>
            <a:r>
              <a:rPr lang="en-US" i="1" dirty="0" smtClean="0"/>
              <a:t>x </a:t>
            </a:r>
            <a:r>
              <a:rPr lang="en-US" dirty="0" smtClean="0"/>
              <a:t>– </a:t>
            </a:r>
            <a:r>
              <a:rPr lang="en-US" i="1" dirty="0" smtClean="0"/>
              <a:t>x</a:t>
            </a:r>
            <a:r>
              <a:rPr lang="en-US" baseline="-25000" dirty="0" smtClean="0"/>
              <a:t>1</a:t>
            </a:r>
            <a:r>
              <a:rPr lang="en-US" dirty="0" smtClean="0"/>
              <a:t>),</a:t>
            </a:r>
          </a:p>
          <a:p>
            <a:pPr>
              <a:buFont typeface="Arial" charset="0"/>
              <a:buNone/>
            </a:pPr>
            <a:endParaRPr lang="en-US" sz="1200" dirty="0" smtClean="0"/>
          </a:p>
          <a:p>
            <a:pPr>
              <a:buFont typeface="Arial" charset="0"/>
              <a:buNone/>
            </a:pPr>
            <a:r>
              <a:rPr lang="en-US" dirty="0" smtClean="0"/>
              <a:t>which is the </a:t>
            </a:r>
            <a:r>
              <a:rPr lang="en-US" b="1" dirty="0" smtClean="0"/>
              <a:t>point-slope form </a:t>
            </a:r>
            <a:r>
              <a:rPr lang="en-US" dirty="0" smtClean="0"/>
              <a:t>of the equation of a line.</a:t>
            </a:r>
          </a:p>
        </p:txBody>
      </p:sp>
      <p:sp>
        <p:nvSpPr>
          <p:cNvPr id="20483"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Equations of Lines</a:t>
            </a:r>
          </a:p>
        </p:txBody>
      </p:sp>
      <p:pic>
        <p:nvPicPr>
          <p:cNvPr id="20484" name="Picture 7"/>
          <p:cNvPicPr>
            <a:picLocks noChangeAspect="1" noChangeArrowheads="1"/>
          </p:cNvPicPr>
          <p:nvPr/>
        </p:nvPicPr>
        <p:blipFill>
          <a:blip r:embed="rId3" cstate="print"/>
          <a:srcRect/>
          <a:stretch>
            <a:fillRect/>
          </a:stretch>
        </p:blipFill>
        <p:spPr bwMode="auto">
          <a:xfrm>
            <a:off x="3276600" y="2514600"/>
            <a:ext cx="1719263" cy="7493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Equations of Lines</a:t>
            </a:r>
          </a:p>
        </p:txBody>
      </p:sp>
      <p:pic>
        <p:nvPicPr>
          <p:cNvPr id="2" name="Picture 1"/>
          <p:cNvPicPr>
            <a:picLocks noChangeAspect="1"/>
          </p:cNvPicPr>
          <p:nvPr/>
        </p:nvPicPr>
        <p:blipFill>
          <a:blip r:embed="rId3" cstate="print"/>
          <a:stretch>
            <a:fillRect/>
          </a:stretch>
        </p:blipFill>
        <p:spPr>
          <a:xfrm>
            <a:off x="370512" y="1752600"/>
            <a:ext cx="8480764" cy="2533713"/>
          </a:xfrm>
          <a:prstGeom prst="rect">
            <a:avLst/>
          </a:prstGeom>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3"/>
          <p:cNvSpPr>
            <a:spLocks noGrp="1" noChangeArrowheads="1"/>
          </p:cNvSpPr>
          <p:nvPr>
            <p:ph type="title"/>
          </p:nvPr>
        </p:nvSpPr>
        <p:spPr>
          <a:xfrm>
            <a:off x="457200" y="347472"/>
            <a:ext cx="8311896" cy="704088"/>
          </a:xfrm>
        </p:spPr>
        <p:txBody>
          <a:bodyPr/>
          <a:lstStyle/>
          <a:p>
            <a:r>
              <a:rPr lang="en-US" sz="3300" dirty="0" smtClean="0"/>
              <a:t>Example 1 – </a:t>
            </a:r>
            <a:r>
              <a:rPr lang="en-US" sz="3300" i="1" dirty="0" smtClean="0"/>
              <a:t>Finding an Equation of a Line</a:t>
            </a:r>
          </a:p>
        </p:txBody>
      </p:sp>
      <p:sp>
        <p:nvSpPr>
          <p:cNvPr id="82946" name="Rectangle 2"/>
          <p:cNvSpPr>
            <a:spLocks noGrp="1" noChangeArrowheads="1"/>
          </p:cNvSpPr>
          <p:nvPr>
            <p:ph idx="1"/>
          </p:nvPr>
        </p:nvSpPr>
        <p:spPr/>
        <p:txBody>
          <a:bodyPr/>
          <a:lstStyle/>
          <a:p>
            <a:r>
              <a:rPr lang="en-US" dirty="0" smtClean="0"/>
              <a:t>Find an equation of the line that has a slope of 3 and passes through the point (1, –2). </a:t>
            </a:r>
            <a:r>
              <a:rPr lang="en-IN" dirty="0" smtClean="0"/>
              <a:t>Then sketch the line.</a:t>
            </a:r>
            <a:endParaRPr lang="en-US" dirty="0" smtClean="0"/>
          </a:p>
          <a:p>
            <a:pPr>
              <a:buFont typeface="Arial" charset="0"/>
              <a:buNone/>
            </a:pPr>
            <a:endParaRPr lang="en-US" dirty="0" smtClean="0"/>
          </a:p>
          <a:p>
            <a:r>
              <a:rPr lang="el-GR" dirty="0">
                <a:solidFill>
                  <a:srgbClr val="0074BC"/>
                </a:solidFill>
              </a:rPr>
              <a:t>Solution</a:t>
            </a:r>
            <a:r>
              <a:rPr lang="en-US" dirty="0">
                <a:solidFill>
                  <a:srgbClr val="0074BC"/>
                </a:solidFill>
              </a:rPr>
              <a:t>:</a:t>
            </a:r>
          </a:p>
          <a:p>
            <a:pPr>
              <a:buFont typeface="Arial" charset="0"/>
              <a:buNone/>
            </a:pPr>
            <a:r>
              <a:rPr lang="en-US" i="1" dirty="0" smtClean="0"/>
              <a:t>    y</a:t>
            </a:r>
            <a:r>
              <a:rPr lang="en-US" dirty="0" smtClean="0"/>
              <a:t> – </a:t>
            </a:r>
            <a:r>
              <a:rPr lang="en-US" i="1" dirty="0" smtClean="0"/>
              <a:t>y</a:t>
            </a:r>
            <a:r>
              <a:rPr lang="en-US" baseline="-25000" dirty="0" smtClean="0"/>
              <a:t>1 </a:t>
            </a:r>
            <a:r>
              <a:rPr lang="en-US" dirty="0" smtClean="0"/>
              <a:t>=</a:t>
            </a:r>
            <a:r>
              <a:rPr lang="en-US" i="1" dirty="0" smtClean="0"/>
              <a:t> m</a:t>
            </a:r>
            <a:r>
              <a:rPr lang="en-US" dirty="0" smtClean="0"/>
              <a:t>(</a:t>
            </a:r>
            <a:r>
              <a:rPr lang="en-US" i="1" dirty="0" smtClean="0"/>
              <a:t>x</a:t>
            </a:r>
            <a:r>
              <a:rPr lang="en-US" dirty="0" smtClean="0"/>
              <a:t> – </a:t>
            </a:r>
            <a:r>
              <a:rPr lang="en-US" i="1" dirty="0" smtClean="0"/>
              <a:t>x</a:t>
            </a:r>
            <a:r>
              <a:rPr lang="en-US" baseline="-25000" dirty="0" smtClean="0"/>
              <a:t>1</a:t>
            </a:r>
            <a:r>
              <a:rPr lang="en-US" dirty="0" smtClean="0"/>
              <a:t>)</a:t>
            </a:r>
          </a:p>
          <a:p>
            <a:pPr>
              <a:buFont typeface="Arial" charset="0"/>
              <a:buNone/>
            </a:pPr>
            <a:endParaRPr lang="en-US" sz="1600" dirty="0" smtClean="0"/>
          </a:p>
          <a:p>
            <a:pPr>
              <a:buFont typeface="Arial" charset="0"/>
              <a:buNone/>
            </a:pPr>
            <a:r>
              <a:rPr lang="en-US" sz="2000" i="1" dirty="0" smtClean="0"/>
              <a:t> </a:t>
            </a:r>
            <a:r>
              <a:rPr lang="en-US" i="1" dirty="0" smtClean="0"/>
              <a:t>y</a:t>
            </a:r>
            <a:r>
              <a:rPr lang="en-US" dirty="0" smtClean="0"/>
              <a:t> – (</a:t>
            </a:r>
            <a:r>
              <a:rPr lang="en-US" dirty="0" smtClean="0">
                <a:solidFill>
                  <a:srgbClr val="ED008C"/>
                </a:solidFill>
              </a:rPr>
              <a:t>–2</a:t>
            </a:r>
            <a:r>
              <a:rPr lang="en-US" dirty="0" smtClean="0"/>
              <a:t>)</a:t>
            </a:r>
            <a:r>
              <a:rPr lang="en-US" baseline="-25000" dirty="0" smtClean="0"/>
              <a:t> </a:t>
            </a:r>
            <a:r>
              <a:rPr lang="en-US" dirty="0" smtClean="0"/>
              <a:t>=</a:t>
            </a:r>
            <a:r>
              <a:rPr lang="en-US" i="1" dirty="0" smtClean="0"/>
              <a:t> </a:t>
            </a:r>
            <a:r>
              <a:rPr lang="en-US" dirty="0" smtClean="0">
                <a:solidFill>
                  <a:srgbClr val="ED008C"/>
                </a:solidFill>
              </a:rPr>
              <a:t>3</a:t>
            </a:r>
            <a:r>
              <a:rPr lang="en-US" dirty="0" smtClean="0"/>
              <a:t>(</a:t>
            </a:r>
            <a:r>
              <a:rPr lang="en-US" i="1" dirty="0" smtClean="0"/>
              <a:t>x</a:t>
            </a:r>
            <a:r>
              <a:rPr lang="en-US" dirty="0" smtClean="0"/>
              <a:t> – </a:t>
            </a:r>
            <a:r>
              <a:rPr lang="en-US" dirty="0" smtClean="0">
                <a:solidFill>
                  <a:srgbClr val="ED008C"/>
                </a:solidFill>
              </a:rPr>
              <a:t>1</a:t>
            </a:r>
            <a:r>
              <a:rPr lang="en-US" dirty="0" smtClean="0"/>
              <a:t>)</a:t>
            </a:r>
          </a:p>
          <a:p>
            <a:pPr>
              <a:buFont typeface="Arial" charset="0"/>
              <a:buNone/>
            </a:pPr>
            <a:endParaRPr lang="en-US" sz="1600" dirty="0" smtClean="0"/>
          </a:p>
          <a:p>
            <a:pPr>
              <a:buFont typeface="Arial" charset="0"/>
              <a:buNone/>
            </a:pPr>
            <a:r>
              <a:rPr lang="en-US" i="1" dirty="0" smtClean="0"/>
              <a:t>     y</a:t>
            </a:r>
            <a:r>
              <a:rPr lang="en-US" dirty="0" smtClean="0"/>
              <a:t> + 2</a:t>
            </a:r>
            <a:r>
              <a:rPr lang="en-US" baseline="-25000" dirty="0" smtClean="0"/>
              <a:t> </a:t>
            </a:r>
            <a:r>
              <a:rPr lang="en-US" dirty="0" smtClean="0"/>
              <a:t>=</a:t>
            </a:r>
            <a:r>
              <a:rPr lang="en-US" i="1" dirty="0" smtClean="0"/>
              <a:t> </a:t>
            </a:r>
            <a:r>
              <a:rPr lang="en-US" dirty="0" smtClean="0"/>
              <a:t>3</a:t>
            </a:r>
            <a:r>
              <a:rPr lang="en-US" i="1" dirty="0" smtClean="0"/>
              <a:t>x</a:t>
            </a:r>
            <a:r>
              <a:rPr lang="en-US" dirty="0" smtClean="0"/>
              <a:t> – 3</a:t>
            </a:r>
          </a:p>
          <a:p>
            <a:pPr>
              <a:buFont typeface="Arial" charset="0"/>
              <a:buNone/>
            </a:pPr>
            <a:endParaRPr lang="en-US" sz="1600" dirty="0" smtClean="0"/>
          </a:p>
          <a:p>
            <a:pPr>
              <a:buFont typeface="Arial" charset="0"/>
              <a:buNone/>
            </a:pPr>
            <a:r>
              <a:rPr lang="en-US" i="1" dirty="0" smtClean="0"/>
              <a:t>          </a:t>
            </a:r>
            <a:r>
              <a:rPr lang="en-US" sz="1600" i="1" dirty="0" smtClean="0"/>
              <a:t> </a:t>
            </a:r>
            <a:r>
              <a:rPr lang="en-US" i="1" dirty="0" smtClean="0"/>
              <a:t>y</a:t>
            </a:r>
            <a:r>
              <a:rPr lang="en-US" dirty="0" smtClean="0"/>
              <a:t> =</a:t>
            </a:r>
            <a:r>
              <a:rPr lang="en-US" i="1" dirty="0" smtClean="0"/>
              <a:t> </a:t>
            </a:r>
            <a:r>
              <a:rPr lang="en-US" dirty="0" smtClean="0"/>
              <a:t>3</a:t>
            </a:r>
            <a:r>
              <a:rPr lang="en-US" i="1" dirty="0" smtClean="0"/>
              <a:t>x</a:t>
            </a:r>
            <a:r>
              <a:rPr lang="en-US" dirty="0" smtClean="0"/>
              <a:t> – 5</a:t>
            </a:r>
          </a:p>
        </p:txBody>
      </p:sp>
      <p:sp>
        <p:nvSpPr>
          <p:cNvPr id="82952" name="Rectangle 8"/>
          <p:cNvSpPr>
            <a:spLocks noChangeArrowheads="1"/>
          </p:cNvSpPr>
          <p:nvPr/>
        </p:nvSpPr>
        <p:spPr bwMode="auto">
          <a:xfrm>
            <a:off x="4446587" y="3263900"/>
            <a:ext cx="1847850" cy="366712"/>
          </a:xfrm>
          <a:prstGeom prst="rect">
            <a:avLst/>
          </a:prstGeom>
          <a:noFill/>
          <a:ln w="9525">
            <a:noFill/>
            <a:miter lim="800000"/>
            <a:headEnd/>
            <a:tailEnd/>
          </a:ln>
        </p:spPr>
        <p:txBody>
          <a:bodyPr wrap="none">
            <a:spAutoFit/>
          </a:bodyPr>
          <a:lstStyle/>
          <a:p>
            <a:r>
              <a:rPr lang="en-US" dirty="0">
                <a:solidFill>
                  <a:srgbClr val="ED008C"/>
                </a:solidFill>
              </a:rPr>
              <a:t>Point-slope form</a:t>
            </a:r>
          </a:p>
        </p:txBody>
      </p:sp>
      <p:sp>
        <p:nvSpPr>
          <p:cNvPr id="82953" name="Rectangle 9"/>
          <p:cNvSpPr>
            <a:spLocks noChangeArrowheads="1"/>
          </p:cNvSpPr>
          <p:nvPr/>
        </p:nvSpPr>
        <p:spPr bwMode="auto">
          <a:xfrm>
            <a:off x="4438650" y="3854450"/>
            <a:ext cx="3082925" cy="641350"/>
          </a:xfrm>
          <a:prstGeom prst="rect">
            <a:avLst/>
          </a:prstGeom>
          <a:noFill/>
          <a:ln w="9525">
            <a:noFill/>
            <a:miter lim="800000"/>
            <a:headEnd/>
            <a:tailEnd/>
          </a:ln>
        </p:spPr>
        <p:txBody>
          <a:bodyPr wrap="none">
            <a:spAutoFit/>
          </a:bodyPr>
          <a:lstStyle/>
          <a:p>
            <a:r>
              <a:rPr lang="en-US" dirty="0">
                <a:solidFill>
                  <a:srgbClr val="ED008C"/>
                </a:solidFill>
              </a:rPr>
              <a:t>Substitute –2 for </a:t>
            </a:r>
            <a:r>
              <a:rPr lang="en-US" i="1" dirty="0">
                <a:solidFill>
                  <a:srgbClr val="ED008C"/>
                </a:solidFill>
              </a:rPr>
              <a:t>y</a:t>
            </a:r>
            <a:r>
              <a:rPr lang="en-US" baseline="-25000" dirty="0">
                <a:solidFill>
                  <a:srgbClr val="ED008C"/>
                </a:solidFill>
              </a:rPr>
              <a:t>1</a:t>
            </a:r>
            <a:r>
              <a:rPr lang="en-US" dirty="0">
                <a:solidFill>
                  <a:srgbClr val="ED008C"/>
                </a:solidFill>
              </a:rPr>
              <a:t>, 1 for </a:t>
            </a:r>
            <a:r>
              <a:rPr lang="en-US" i="1" dirty="0">
                <a:solidFill>
                  <a:srgbClr val="ED008C"/>
                </a:solidFill>
              </a:rPr>
              <a:t>x</a:t>
            </a:r>
            <a:r>
              <a:rPr lang="en-US" baseline="-25000" dirty="0">
                <a:solidFill>
                  <a:srgbClr val="ED008C"/>
                </a:solidFill>
              </a:rPr>
              <a:t>1</a:t>
            </a:r>
            <a:r>
              <a:rPr lang="en-US" dirty="0">
                <a:solidFill>
                  <a:srgbClr val="ED008C"/>
                </a:solidFill>
              </a:rPr>
              <a:t>, </a:t>
            </a:r>
            <a:br>
              <a:rPr lang="en-US" dirty="0">
                <a:solidFill>
                  <a:srgbClr val="ED008C"/>
                </a:solidFill>
              </a:rPr>
            </a:br>
            <a:r>
              <a:rPr lang="en-US" dirty="0">
                <a:solidFill>
                  <a:srgbClr val="ED008C"/>
                </a:solidFill>
              </a:rPr>
              <a:t>and 3 for </a:t>
            </a:r>
            <a:r>
              <a:rPr lang="en-US" i="1" dirty="0">
                <a:solidFill>
                  <a:srgbClr val="ED008C"/>
                </a:solidFill>
              </a:rPr>
              <a:t>m</a:t>
            </a:r>
            <a:r>
              <a:rPr lang="en-US" dirty="0">
                <a:solidFill>
                  <a:srgbClr val="ED008C"/>
                </a:solidFill>
              </a:rPr>
              <a:t>.</a:t>
            </a:r>
          </a:p>
        </p:txBody>
      </p:sp>
      <p:sp>
        <p:nvSpPr>
          <p:cNvPr id="82954" name="Rectangle 10"/>
          <p:cNvSpPr>
            <a:spLocks noChangeArrowheads="1"/>
          </p:cNvSpPr>
          <p:nvPr/>
        </p:nvSpPr>
        <p:spPr bwMode="auto">
          <a:xfrm>
            <a:off x="4451350" y="5334000"/>
            <a:ext cx="1327150" cy="366713"/>
          </a:xfrm>
          <a:prstGeom prst="rect">
            <a:avLst/>
          </a:prstGeom>
          <a:noFill/>
          <a:ln w="9525">
            <a:noFill/>
            <a:miter lim="800000"/>
            <a:headEnd/>
            <a:tailEnd/>
          </a:ln>
        </p:spPr>
        <p:txBody>
          <a:bodyPr wrap="none">
            <a:spAutoFit/>
          </a:bodyPr>
          <a:lstStyle/>
          <a:p>
            <a:r>
              <a:rPr lang="en-US" dirty="0">
                <a:solidFill>
                  <a:srgbClr val="ED008C"/>
                </a:solidFill>
              </a:rPr>
              <a:t>Solve for </a:t>
            </a:r>
            <a:r>
              <a:rPr lang="en-US" i="1" dirty="0">
                <a:solidFill>
                  <a:srgbClr val="ED008C"/>
                </a:solidFill>
              </a:rPr>
              <a:t>y</a:t>
            </a:r>
            <a:r>
              <a:rPr lang="en-US" dirty="0">
                <a:solidFill>
                  <a:srgbClr val="ED008C"/>
                </a:solidFill>
              </a:rPr>
              <a:t>.</a:t>
            </a:r>
          </a:p>
        </p:txBody>
      </p:sp>
      <p:sp>
        <p:nvSpPr>
          <p:cNvPr id="82955" name="Rectangle 11"/>
          <p:cNvSpPr>
            <a:spLocks noChangeArrowheads="1"/>
          </p:cNvSpPr>
          <p:nvPr/>
        </p:nvSpPr>
        <p:spPr bwMode="auto">
          <a:xfrm>
            <a:off x="4448175" y="4710112"/>
            <a:ext cx="1047750" cy="366713"/>
          </a:xfrm>
          <a:prstGeom prst="rect">
            <a:avLst/>
          </a:prstGeom>
          <a:noFill/>
          <a:ln w="9525">
            <a:noFill/>
            <a:miter lim="800000"/>
            <a:headEnd/>
            <a:tailEnd/>
          </a:ln>
        </p:spPr>
        <p:txBody>
          <a:bodyPr wrap="none">
            <a:spAutoFit/>
          </a:bodyPr>
          <a:lstStyle/>
          <a:p>
            <a:r>
              <a:rPr lang="en-US" dirty="0">
                <a:solidFill>
                  <a:srgbClr val="ED008C"/>
                </a:solidFill>
              </a:rPr>
              <a:t>Simplify.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2946">
                                            <p:txEl>
                                              <p:pRg st="2" end="2"/>
                                            </p:txEl>
                                          </p:spTgt>
                                        </p:tgtEl>
                                        <p:attrNameLst>
                                          <p:attrName>style.visibility</p:attrName>
                                        </p:attrNameLst>
                                      </p:cBhvr>
                                      <p:to>
                                        <p:strVal val="visible"/>
                                      </p:to>
                                    </p:set>
                                    <p:animEffect transition="in" filter="fade">
                                      <p:cBhvr>
                                        <p:cTn id="7" dur="1000"/>
                                        <p:tgtEl>
                                          <p:spTgt spid="82946">
                                            <p:txEl>
                                              <p:pRg st="2" end="2"/>
                                            </p:txEl>
                                          </p:spTgt>
                                        </p:tgtEl>
                                      </p:cBhvr>
                                    </p:animEffect>
                                    <p:anim calcmode="lin" valueType="num">
                                      <p:cBhvr>
                                        <p:cTn id="8" dur="1000" fill="hold"/>
                                        <p:tgtEl>
                                          <p:spTgt spid="82946">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2946">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2946">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82946">
                                            <p:txEl>
                                              <p:pRg st="3" end="3"/>
                                            </p:txEl>
                                          </p:spTgt>
                                        </p:tgtEl>
                                        <p:attrNameLst>
                                          <p:attrName>style.visibility</p:attrName>
                                        </p:attrNameLst>
                                      </p:cBhvr>
                                      <p:to>
                                        <p:strVal val="visible"/>
                                      </p:to>
                                    </p:set>
                                    <p:animEffect transition="in" filter="fade">
                                      <p:cBhvr>
                                        <p:cTn id="13" dur="1000"/>
                                        <p:tgtEl>
                                          <p:spTgt spid="82946">
                                            <p:txEl>
                                              <p:pRg st="3" end="3"/>
                                            </p:txEl>
                                          </p:spTgt>
                                        </p:tgtEl>
                                      </p:cBhvr>
                                    </p:animEffect>
                                    <p:anim calcmode="lin" valueType="num">
                                      <p:cBhvr>
                                        <p:cTn id="14" dur="1000" fill="hold"/>
                                        <p:tgtEl>
                                          <p:spTgt spid="82946">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82946">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2946">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82952"/>
                                        </p:tgtEl>
                                        <p:attrNameLst>
                                          <p:attrName>style.visibility</p:attrName>
                                        </p:attrNameLst>
                                      </p:cBhvr>
                                      <p:to>
                                        <p:strVal val="visible"/>
                                      </p:to>
                                    </p:set>
                                    <p:animEffect transition="in" filter="fade">
                                      <p:cBhvr>
                                        <p:cTn id="19" dur="1000"/>
                                        <p:tgtEl>
                                          <p:spTgt spid="82952"/>
                                        </p:tgtEl>
                                      </p:cBhvr>
                                    </p:animEffect>
                                    <p:anim calcmode="lin" valueType="num">
                                      <p:cBhvr>
                                        <p:cTn id="20" dur="1000" fill="hold"/>
                                        <p:tgtEl>
                                          <p:spTgt spid="82952"/>
                                        </p:tgtEl>
                                        <p:attrNameLst>
                                          <p:attrName>ppt_x</p:attrName>
                                        </p:attrNameLst>
                                      </p:cBhvr>
                                      <p:tavLst>
                                        <p:tav tm="0">
                                          <p:val>
                                            <p:strVal val="#ppt_x"/>
                                          </p:val>
                                        </p:tav>
                                        <p:tav tm="100000">
                                          <p:val>
                                            <p:strVal val="#ppt_x"/>
                                          </p:val>
                                        </p:tav>
                                      </p:tavLst>
                                    </p:anim>
                                    <p:anim calcmode="lin" valueType="num">
                                      <p:cBhvr>
                                        <p:cTn id="21" dur="900" decel="100000" fill="hold"/>
                                        <p:tgtEl>
                                          <p:spTgt spid="8295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82952"/>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82946">
                                            <p:txEl>
                                              <p:pRg st="5" end="5"/>
                                            </p:txEl>
                                          </p:spTgt>
                                        </p:tgtEl>
                                        <p:attrNameLst>
                                          <p:attrName>style.visibility</p:attrName>
                                        </p:attrNameLst>
                                      </p:cBhvr>
                                      <p:to>
                                        <p:strVal val="visible"/>
                                      </p:to>
                                    </p:set>
                                    <p:animEffect transition="in" filter="fade">
                                      <p:cBhvr>
                                        <p:cTn id="27" dur="1000"/>
                                        <p:tgtEl>
                                          <p:spTgt spid="82946">
                                            <p:txEl>
                                              <p:pRg st="5" end="5"/>
                                            </p:txEl>
                                          </p:spTgt>
                                        </p:tgtEl>
                                      </p:cBhvr>
                                    </p:animEffect>
                                    <p:anim calcmode="lin" valueType="num">
                                      <p:cBhvr>
                                        <p:cTn id="28" dur="1000" fill="hold"/>
                                        <p:tgtEl>
                                          <p:spTgt spid="82946">
                                            <p:txEl>
                                              <p:pRg st="5" end="5"/>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82946">
                                            <p:txEl>
                                              <p:pRg st="5" end="5"/>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2946">
                                            <p:txEl>
                                              <p:pRg st="5" end="5"/>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82953"/>
                                        </p:tgtEl>
                                        <p:attrNameLst>
                                          <p:attrName>style.visibility</p:attrName>
                                        </p:attrNameLst>
                                      </p:cBhvr>
                                      <p:to>
                                        <p:strVal val="visible"/>
                                      </p:to>
                                    </p:set>
                                    <p:animEffect transition="in" filter="fade">
                                      <p:cBhvr>
                                        <p:cTn id="33" dur="1000"/>
                                        <p:tgtEl>
                                          <p:spTgt spid="82953"/>
                                        </p:tgtEl>
                                      </p:cBhvr>
                                    </p:animEffect>
                                    <p:anim calcmode="lin" valueType="num">
                                      <p:cBhvr>
                                        <p:cTn id="34" dur="1000" fill="hold"/>
                                        <p:tgtEl>
                                          <p:spTgt spid="82953"/>
                                        </p:tgtEl>
                                        <p:attrNameLst>
                                          <p:attrName>ppt_x</p:attrName>
                                        </p:attrNameLst>
                                      </p:cBhvr>
                                      <p:tavLst>
                                        <p:tav tm="0">
                                          <p:val>
                                            <p:strVal val="#ppt_x"/>
                                          </p:val>
                                        </p:tav>
                                        <p:tav tm="100000">
                                          <p:val>
                                            <p:strVal val="#ppt_x"/>
                                          </p:val>
                                        </p:tav>
                                      </p:tavLst>
                                    </p:anim>
                                    <p:anim calcmode="lin" valueType="num">
                                      <p:cBhvr>
                                        <p:cTn id="35" dur="900" decel="100000" fill="hold"/>
                                        <p:tgtEl>
                                          <p:spTgt spid="82953"/>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2953"/>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82946">
                                            <p:txEl>
                                              <p:pRg st="7" end="7"/>
                                            </p:txEl>
                                          </p:spTgt>
                                        </p:tgtEl>
                                        <p:attrNameLst>
                                          <p:attrName>style.visibility</p:attrName>
                                        </p:attrNameLst>
                                      </p:cBhvr>
                                      <p:to>
                                        <p:strVal val="visible"/>
                                      </p:to>
                                    </p:set>
                                    <p:animEffect transition="in" filter="fade">
                                      <p:cBhvr>
                                        <p:cTn id="41" dur="1000"/>
                                        <p:tgtEl>
                                          <p:spTgt spid="82946">
                                            <p:txEl>
                                              <p:pRg st="7" end="7"/>
                                            </p:txEl>
                                          </p:spTgt>
                                        </p:tgtEl>
                                      </p:cBhvr>
                                    </p:animEffect>
                                    <p:anim calcmode="lin" valueType="num">
                                      <p:cBhvr>
                                        <p:cTn id="42" dur="1000" fill="hold"/>
                                        <p:tgtEl>
                                          <p:spTgt spid="82946">
                                            <p:txEl>
                                              <p:pRg st="7" end="7"/>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82946">
                                            <p:txEl>
                                              <p:pRg st="7" end="7"/>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82946">
                                            <p:txEl>
                                              <p:pRg st="7" end="7"/>
                                            </p:txEl>
                                          </p:spTgt>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82955"/>
                                        </p:tgtEl>
                                        <p:attrNameLst>
                                          <p:attrName>style.visibility</p:attrName>
                                        </p:attrNameLst>
                                      </p:cBhvr>
                                      <p:to>
                                        <p:strVal val="visible"/>
                                      </p:to>
                                    </p:set>
                                    <p:animEffect transition="in" filter="fade">
                                      <p:cBhvr>
                                        <p:cTn id="47" dur="1000"/>
                                        <p:tgtEl>
                                          <p:spTgt spid="82955"/>
                                        </p:tgtEl>
                                      </p:cBhvr>
                                    </p:animEffect>
                                    <p:anim calcmode="lin" valueType="num">
                                      <p:cBhvr>
                                        <p:cTn id="48" dur="1000" fill="hold"/>
                                        <p:tgtEl>
                                          <p:spTgt spid="82955"/>
                                        </p:tgtEl>
                                        <p:attrNameLst>
                                          <p:attrName>ppt_x</p:attrName>
                                        </p:attrNameLst>
                                      </p:cBhvr>
                                      <p:tavLst>
                                        <p:tav tm="0">
                                          <p:val>
                                            <p:strVal val="#ppt_x"/>
                                          </p:val>
                                        </p:tav>
                                        <p:tav tm="100000">
                                          <p:val>
                                            <p:strVal val="#ppt_x"/>
                                          </p:val>
                                        </p:tav>
                                      </p:tavLst>
                                    </p:anim>
                                    <p:anim calcmode="lin" valueType="num">
                                      <p:cBhvr>
                                        <p:cTn id="49" dur="900" decel="100000" fill="hold"/>
                                        <p:tgtEl>
                                          <p:spTgt spid="8295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82955"/>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82946">
                                            <p:txEl>
                                              <p:pRg st="9" end="9"/>
                                            </p:txEl>
                                          </p:spTgt>
                                        </p:tgtEl>
                                        <p:attrNameLst>
                                          <p:attrName>style.visibility</p:attrName>
                                        </p:attrNameLst>
                                      </p:cBhvr>
                                      <p:to>
                                        <p:strVal val="visible"/>
                                      </p:to>
                                    </p:set>
                                    <p:animEffect transition="in" filter="fade">
                                      <p:cBhvr>
                                        <p:cTn id="55" dur="1000"/>
                                        <p:tgtEl>
                                          <p:spTgt spid="82946">
                                            <p:txEl>
                                              <p:pRg st="9" end="9"/>
                                            </p:txEl>
                                          </p:spTgt>
                                        </p:tgtEl>
                                      </p:cBhvr>
                                    </p:animEffect>
                                    <p:anim calcmode="lin" valueType="num">
                                      <p:cBhvr>
                                        <p:cTn id="56" dur="1000" fill="hold"/>
                                        <p:tgtEl>
                                          <p:spTgt spid="82946">
                                            <p:txEl>
                                              <p:pRg st="9" end="9"/>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82946">
                                            <p:txEl>
                                              <p:pRg st="9" end="9"/>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82946">
                                            <p:txEl>
                                              <p:pRg st="9" end="9"/>
                                            </p:txEl>
                                          </p:spTgt>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82954">
                                            <p:txEl>
                                              <p:pRg st="0" end="0"/>
                                            </p:txEl>
                                          </p:spTgt>
                                        </p:tgtEl>
                                        <p:attrNameLst>
                                          <p:attrName>style.visibility</p:attrName>
                                        </p:attrNameLst>
                                      </p:cBhvr>
                                      <p:to>
                                        <p:strVal val="visible"/>
                                      </p:to>
                                    </p:set>
                                    <p:animEffect transition="in" filter="fade">
                                      <p:cBhvr>
                                        <p:cTn id="61" dur="1000"/>
                                        <p:tgtEl>
                                          <p:spTgt spid="82954">
                                            <p:txEl>
                                              <p:pRg st="0" end="0"/>
                                            </p:txEl>
                                          </p:spTgt>
                                        </p:tgtEl>
                                      </p:cBhvr>
                                    </p:animEffect>
                                    <p:anim calcmode="lin" valueType="num">
                                      <p:cBhvr>
                                        <p:cTn id="62" dur="1000" fill="hold"/>
                                        <p:tgtEl>
                                          <p:spTgt spid="82954">
                                            <p:txEl>
                                              <p:pRg st="0" end="0"/>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82954">
                                            <p:txEl>
                                              <p:pRg st="0" end="0"/>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8295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2" grpId="0"/>
      <p:bldP spid="82953" grpId="0"/>
      <p:bldP spid="829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idx="1"/>
          </p:nvPr>
        </p:nvSpPr>
        <p:spPr/>
        <p:txBody>
          <a:bodyPr/>
          <a:lstStyle/>
          <a:p>
            <a:r>
              <a:rPr lang="en-IN" dirty="0" smtClean="0"/>
              <a:t>To sketch the line, first plot the </a:t>
            </a:r>
            <a:br>
              <a:rPr lang="en-IN" dirty="0" smtClean="0"/>
            </a:br>
            <a:r>
              <a:rPr lang="en-IN" dirty="0" smtClean="0"/>
              <a:t>point </a:t>
            </a:r>
            <a:r>
              <a:rPr lang="en-US" dirty="0" smtClean="0"/>
              <a:t>(1, –2). </a:t>
            </a:r>
            <a:r>
              <a:rPr lang="en-IN" dirty="0" smtClean="0"/>
              <a:t>Then, because the </a:t>
            </a:r>
            <a:br>
              <a:rPr lang="en-IN" dirty="0" smtClean="0"/>
            </a:br>
            <a:r>
              <a:rPr lang="en-IN" dirty="0" smtClean="0"/>
              <a:t>slope is </a:t>
            </a:r>
            <a:r>
              <a:rPr lang="en-IN" i="1" dirty="0" smtClean="0"/>
              <a:t>m</a:t>
            </a:r>
            <a:r>
              <a:rPr lang="en-IN" dirty="0" smtClean="0"/>
              <a:t> = 3, you can locate a </a:t>
            </a:r>
            <a:br>
              <a:rPr lang="en-IN" dirty="0" smtClean="0"/>
            </a:br>
            <a:r>
              <a:rPr lang="en-IN" dirty="0" smtClean="0"/>
              <a:t>second point on the line by moving </a:t>
            </a:r>
            <a:br>
              <a:rPr lang="en-IN" dirty="0" smtClean="0"/>
            </a:br>
            <a:r>
              <a:rPr lang="en-IN" dirty="0" smtClean="0"/>
              <a:t>one unit to the right and three </a:t>
            </a:r>
            <a:br>
              <a:rPr lang="en-IN" dirty="0" smtClean="0"/>
            </a:br>
            <a:r>
              <a:rPr lang="en-IN" dirty="0" smtClean="0"/>
              <a:t>units upward, as shown in </a:t>
            </a:r>
            <a:br>
              <a:rPr lang="en-IN" dirty="0" smtClean="0"/>
            </a:br>
            <a:r>
              <a:rPr lang="en-IN" dirty="0" smtClean="0"/>
              <a:t>Figure P.17.</a:t>
            </a:r>
            <a:endParaRPr lang="en-US" i="1" dirty="0" smtClean="0"/>
          </a:p>
        </p:txBody>
      </p:sp>
      <p:sp>
        <p:nvSpPr>
          <p:cNvPr id="33795"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Example </a:t>
            </a:r>
            <a:r>
              <a:rPr lang="en-US" sz="4000" dirty="0" smtClean="0">
                <a:solidFill>
                  <a:schemeClr val="bg1"/>
                </a:solidFill>
              </a:rPr>
              <a:t>1 </a:t>
            </a:r>
            <a:r>
              <a:rPr lang="en-US" sz="4000" dirty="0">
                <a:solidFill>
                  <a:schemeClr val="bg1"/>
                </a:solidFill>
              </a:rPr>
              <a:t>– </a:t>
            </a:r>
            <a:r>
              <a:rPr lang="en-US" sz="4000" i="1" dirty="0">
                <a:solidFill>
                  <a:schemeClr val="bg1"/>
                </a:solidFill>
              </a:rPr>
              <a:t>Solution</a:t>
            </a:r>
          </a:p>
        </p:txBody>
      </p:sp>
      <p:sp>
        <p:nvSpPr>
          <p:cNvPr id="33799" name="Text Box 8"/>
          <p:cNvSpPr txBox="1">
            <a:spLocks noChangeArrowheads="1"/>
          </p:cNvSpPr>
          <p:nvPr/>
        </p:nvSpPr>
        <p:spPr bwMode="auto">
          <a:xfrm>
            <a:off x="8032750" y="776288"/>
            <a:ext cx="990600" cy="366712"/>
          </a:xfrm>
          <a:prstGeom prst="rect">
            <a:avLst/>
          </a:prstGeom>
          <a:noFill/>
          <a:ln w="9525">
            <a:noFill/>
            <a:miter lim="800000"/>
            <a:headEnd/>
            <a:tailEnd/>
          </a:ln>
        </p:spPr>
        <p:txBody>
          <a:bodyPr>
            <a:spAutoFit/>
          </a:bodyPr>
          <a:lstStyle/>
          <a:p>
            <a:pPr algn="r">
              <a:spcBef>
                <a:spcPct val="50000"/>
              </a:spcBef>
            </a:pPr>
            <a:r>
              <a:rPr lang="en-US" dirty="0">
                <a:solidFill>
                  <a:schemeClr val="bg1"/>
                </a:solidFill>
              </a:rPr>
              <a:t>cont’d</a:t>
            </a:r>
          </a:p>
        </p:txBody>
      </p:sp>
      <p:pic>
        <p:nvPicPr>
          <p:cNvPr id="3074" name="Picture 2"/>
          <p:cNvPicPr>
            <a:picLocks noChangeAspect="1" noChangeArrowheads="1"/>
          </p:cNvPicPr>
          <p:nvPr/>
        </p:nvPicPr>
        <p:blipFill>
          <a:blip r:embed="rId3" cstate="print"/>
          <a:srcRect/>
          <a:stretch>
            <a:fillRect/>
          </a:stretch>
        </p:blipFill>
        <p:spPr bwMode="auto">
          <a:xfrm>
            <a:off x="5791200" y="1447800"/>
            <a:ext cx="2385251" cy="3116390"/>
          </a:xfrm>
          <a:prstGeom prst="rect">
            <a:avLst/>
          </a:prstGeom>
          <a:noFill/>
          <a:ln w="9525">
            <a:noFill/>
            <a:miter lim="800000"/>
            <a:headEnd/>
            <a:tailEnd/>
          </a:ln>
        </p:spPr>
      </p:pic>
      <p:sp>
        <p:nvSpPr>
          <p:cNvPr id="9" name="Rectangle 6"/>
          <p:cNvSpPr>
            <a:spLocks noChangeArrowheads="1"/>
          </p:cNvSpPr>
          <p:nvPr/>
        </p:nvSpPr>
        <p:spPr bwMode="auto">
          <a:xfrm>
            <a:off x="5715000" y="4572000"/>
            <a:ext cx="2819400" cy="517525"/>
          </a:xfrm>
          <a:prstGeom prst="rect">
            <a:avLst/>
          </a:prstGeom>
          <a:noFill/>
          <a:ln w="9525">
            <a:noFill/>
            <a:miter lim="800000"/>
            <a:headEnd/>
            <a:tailEnd/>
          </a:ln>
        </p:spPr>
        <p:txBody>
          <a:bodyPr>
            <a:spAutoFit/>
          </a:bodyPr>
          <a:lstStyle/>
          <a:p>
            <a:r>
              <a:rPr lang="en-US" sz="1400" dirty="0"/>
              <a:t>The line with a slope of 3 passing </a:t>
            </a:r>
            <a:br>
              <a:rPr lang="en-US" sz="1400" dirty="0"/>
            </a:br>
            <a:r>
              <a:rPr lang="en-US" sz="1400" dirty="0"/>
              <a:t>through the point (1, –2)</a:t>
            </a:r>
          </a:p>
        </p:txBody>
      </p:sp>
      <p:sp>
        <p:nvSpPr>
          <p:cNvPr id="10" name="Rectangle 7"/>
          <p:cNvSpPr>
            <a:spLocks noChangeArrowheads="1"/>
          </p:cNvSpPr>
          <p:nvPr/>
        </p:nvSpPr>
        <p:spPr bwMode="auto">
          <a:xfrm>
            <a:off x="6551689" y="5105400"/>
            <a:ext cx="995209" cy="276999"/>
          </a:xfrm>
          <a:prstGeom prst="rect">
            <a:avLst/>
          </a:prstGeom>
          <a:noFill/>
          <a:ln w="9525">
            <a:noFill/>
            <a:miter lim="800000"/>
            <a:headEnd/>
            <a:tailEnd/>
          </a:ln>
        </p:spPr>
        <p:txBody>
          <a:bodyPr wrap="none">
            <a:spAutoFit/>
          </a:bodyPr>
          <a:lstStyle/>
          <a:p>
            <a:pPr algn="ctr"/>
            <a:r>
              <a:rPr lang="en-US" sz="1200" b="1" dirty="0"/>
              <a:t>Figure </a:t>
            </a:r>
            <a:r>
              <a:rPr lang="en-US" sz="1200" b="1" dirty="0" smtClean="0"/>
              <a:t>P.17</a:t>
            </a:r>
            <a:endParaRPr lang="en-US" sz="1200" b="1" dirty="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5613" y="3198813"/>
            <a:ext cx="8226425" cy="914400"/>
          </a:xfrm>
          <a:prstGeom prst="rect">
            <a:avLst/>
          </a:prstGeom>
          <a:noFill/>
          <a:ln w="9525">
            <a:noFill/>
            <a:miter lim="800000"/>
            <a:headEnd/>
            <a:tailEnd/>
          </a:ln>
        </p:spPr>
        <p:txBody>
          <a:bodyPr/>
          <a:lstStyle/>
          <a:p>
            <a:pPr marL="350838" indent="-350838" algn="ctr" eaLnBrk="0" hangingPunct="0">
              <a:spcBef>
                <a:spcPct val="50000"/>
              </a:spcBef>
              <a:buClr>
                <a:srgbClr val="009BAE"/>
              </a:buClr>
              <a:buFont typeface="Wingdings" pitchFamily="2" charset="2"/>
              <a:buNone/>
            </a:pPr>
            <a:r>
              <a:rPr lang="en-US" sz="4000" dirty="0">
                <a:solidFill>
                  <a:srgbClr val="005BAA"/>
                </a:solidFill>
              </a:rPr>
              <a:t>Ratios and Rates of Change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idx="1"/>
          </p:nvPr>
        </p:nvSpPr>
        <p:spPr/>
        <p:txBody>
          <a:bodyPr/>
          <a:lstStyle/>
          <a:p>
            <a:pPr>
              <a:buFont typeface="Arial" charset="0"/>
              <a:buNone/>
            </a:pPr>
            <a:r>
              <a:rPr lang="en-US" dirty="0" smtClean="0"/>
              <a:t>The slope of a line can be interpreted as either a </a:t>
            </a:r>
            <a:r>
              <a:rPr lang="en-US" i="1" dirty="0" smtClean="0"/>
              <a:t>ratio </a:t>
            </a:r>
            <a:r>
              <a:rPr lang="en-US" dirty="0" smtClean="0"/>
              <a:t>or </a:t>
            </a:r>
            <a:br>
              <a:rPr lang="en-US" dirty="0" smtClean="0"/>
            </a:br>
            <a:r>
              <a:rPr lang="en-US" dirty="0" smtClean="0"/>
              <a:t>a </a:t>
            </a:r>
            <a:r>
              <a:rPr lang="en-US" i="1" dirty="0" smtClean="0"/>
              <a:t>rate</a:t>
            </a:r>
            <a:r>
              <a:rPr lang="en-US" dirty="0" smtClean="0"/>
              <a:t>. </a:t>
            </a:r>
          </a:p>
          <a:p>
            <a:pPr>
              <a:buFont typeface="Arial" charset="0"/>
              <a:buNone/>
            </a:pPr>
            <a:endParaRPr lang="en-US" dirty="0" smtClean="0"/>
          </a:p>
          <a:p>
            <a:pPr>
              <a:buFont typeface="Arial" charset="0"/>
              <a:buNone/>
            </a:pPr>
            <a:r>
              <a:rPr lang="en-US" dirty="0" smtClean="0"/>
              <a:t>If the </a:t>
            </a:r>
            <a:r>
              <a:rPr lang="en-US" i="1" dirty="0" smtClean="0"/>
              <a:t>x</a:t>
            </a:r>
            <a:r>
              <a:rPr lang="en-US" dirty="0" smtClean="0"/>
              <a:t>- and </a:t>
            </a:r>
            <a:r>
              <a:rPr lang="en-US" i="1" dirty="0" smtClean="0"/>
              <a:t>y</a:t>
            </a:r>
            <a:r>
              <a:rPr lang="en-US" dirty="0" smtClean="0"/>
              <a:t>-axes have the same unit of measure, then the slope has no units and is a </a:t>
            </a:r>
            <a:r>
              <a:rPr lang="en-US" b="1" dirty="0" smtClean="0"/>
              <a:t>ratio</a:t>
            </a:r>
            <a:r>
              <a:rPr lang="en-US" dirty="0" smtClean="0"/>
              <a:t>.</a:t>
            </a:r>
            <a:r>
              <a:rPr lang="en-US" b="1" dirty="0" smtClean="0"/>
              <a:t> </a:t>
            </a:r>
          </a:p>
          <a:p>
            <a:pPr>
              <a:buFont typeface="Arial" charset="0"/>
              <a:buNone/>
            </a:pPr>
            <a:endParaRPr lang="en-US" b="1" dirty="0" smtClean="0"/>
          </a:p>
          <a:p>
            <a:pPr>
              <a:buFont typeface="Arial" charset="0"/>
              <a:buNone/>
            </a:pPr>
            <a:r>
              <a:rPr lang="en-US" dirty="0" smtClean="0"/>
              <a:t>If the </a:t>
            </a:r>
            <a:r>
              <a:rPr lang="en-US" i="1" dirty="0" smtClean="0"/>
              <a:t>x</a:t>
            </a:r>
            <a:r>
              <a:rPr lang="en-US" dirty="0" smtClean="0"/>
              <a:t>- and </a:t>
            </a:r>
            <a:r>
              <a:rPr lang="en-US" i="1" dirty="0" smtClean="0"/>
              <a:t>y</a:t>
            </a:r>
            <a:r>
              <a:rPr lang="en-US" dirty="0" smtClean="0"/>
              <a:t>-axes have different units of measure, then the slope is a rate or </a:t>
            </a:r>
            <a:r>
              <a:rPr lang="en-US" b="1" dirty="0" smtClean="0"/>
              <a:t>rate of change</a:t>
            </a:r>
            <a:r>
              <a:rPr lang="en-US" dirty="0" smtClean="0"/>
              <a:t>.</a:t>
            </a:r>
            <a:r>
              <a:rPr lang="en-US" b="1" dirty="0" smtClean="0"/>
              <a:t> </a:t>
            </a:r>
          </a:p>
          <a:p>
            <a:pPr>
              <a:buFont typeface="Arial" charset="0"/>
              <a:buNone/>
            </a:pPr>
            <a:endParaRPr lang="en-US" b="1" dirty="0" smtClean="0"/>
          </a:p>
          <a:p>
            <a:pPr>
              <a:buFont typeface="Arial" charset="0"/>
              <a:buNone/>
            </a:pPr>
            <a:r>
              <a:rPr lang="en-US" dirty="0" smtClean="0"/>
              <a:t>In your study of calculus, you will encounter applications involving both interpretations of slope.</a:t>
            </a:r>
          </a:p>
        </p:txBody>
      </p:sp>
      <p:sp>
        <p:nvSpPr>
          <p:cNvPr id="24579"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Ratios and Rates of Change</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a:xfrm>
            <a:off x="457200" y="347472"/>
            <a:ext cx="8311896" cy="704088"/>
          </a:xfrm>
        </p:spPr>
        <p:txBody>
          <a:bodyPr/>
          <a:lstStyle/>
          <a:p>
            <a:r>
              <a:rPr lang="en-US" sz="3900" dirty="0" smtClean="0"/>
              <a:t>Example 2 – </a:t>
            </a:r>
            <a:r>
              <a:rPr lang="en-IN" sz="3900" i="1" dirty="0" smtClean="0"/>
              <a:t>Using Slope as a Ratio</a:t>
            </a:r>
            <a:endParaRPr lang="en-US" sz="3900" i="1" dirty="0" smtClean="0"/>
          </a:p>
        </p:txBody>
      </p:sp>
      <p:sp>
        <p:nvSpPr>
          <p:cNvPr id="26627" name="Rectangle 2"/>
          <p:cNvSpPr>
            <a:spLocks noGrp="1" noChangeArrowheads="1"/>
          </p:cNvSpPr>
          <p:nvPr>
            <p:ph idx="1"/>
          </p:nvPr>
        </p:nvSpPr>
        <p:spPr/>
        <p:txBody>
          <a:bodyPr/>
          <a:lstStyle/>
          <a:p>
            <a:r>
              <a:rPr lang="en-IN" dirty="0" smtClean="0"/>
              <a:t>The maximum recommended slope of a wheelchair ramp </a:t>
            </a:r>
          </a:p>
          <a:p>
            <a:r>
              <a:rPr lang="en-IN" dirty="0" smtClean="0"/>
              <a:t>is     . A business installs a wheelchair ramp that rises to a</a:t>
            </a:r>
          </a:p>
          <a:p>
            <a:r>
              <a:rPr lang="en-IN" dirty="0" smtClean="0"/>
              <a:t>height of 22 inches over a length of 24 feet, as shown in Figure P.18. Is the ramp steeper than recommended?</a:t>
            </a:r>
          </a:p>
          <a:p>
            <a:endParaRPr lang="en-US" dirty="0" smtClean="0"/>
          </a:p>
          <a:p>
            <a:endParaRPr lang="en-US" dirty="0" smtClean="0"/>
          </a:p>
          <a:p>
            <a:endParaRPr lang="en-US" dirty="0" smtClean="0"/>
          </a:p>
          <a:p>
            <a:endParaRPr lang="en-US" dirty="0" smtClean="0"/>
          </a:p>
          <a:p>
            <a:r>
              <a:rPr lang="el-GR" dirty="0">
                <a:solidFill>
                  <a:srgbClr val="0074BC"/>
                </a:solidFill>
              </a:rPr>
              <a:t>Solution</a:t>
            </a:r>
            <a:r>
              <a:rPr lang="en-US" dirty="0">
                <a:solidFill>
                  <a:srgbClr val="0074BC"/>
                </a:solidFill>
              </a:rPr>
              <a:t>:</a:t>
            </a:r>
          </a:p>
          <a:p>
            <a:r>
              <a:rPr lang="en-IN" dirty="0" smtClean="0"/>
              <a:t>The length of the ramp is 24 feet or 12(24) = 288 inches. The slope of the ramp is the ratio of its height (the rise) to its length (the run).</a:t>
            </a:r>
            <a:endParaRPr lang="en-US" dirty="0" smtClean="0">
              <a:solidFill>
                <a:srgbClr val="D71921"/>
              </a:solidFill>
            </a:endParaRPr>
          </a:p>
        </p:txBody>
      </p:sp>
      <p:sp>
        <p:nvSpPr>
          <p:cNvPr id="26629" name="Rectangle 8"/>
          <p:cNvSpPr>
            <a:spLocks noChangeArrowheads="1"/>
          </p:cNvSpPr>
          <p:nvPr/>
        </p:nvSpPr>
        <p:spPr bwMode="auto">
          <a:xfrm>
            <a:off x="3806901" y="4648200"/>
            <a:ext cx="995209" cy="276999"/>
          </a:xfrm>
          <a:prstGeom prst="rect">
            <a:avLst/>
          </a:prstGeom>
          <a:noFill/>
          <a:ln w="9525">
            <a:noFill/>
            <a:miter lim="800000"/>
            <a:headEnd/>
            <a:tailEnd/>
          </a:ln>
        </p:spPr>
        <p:txBody>
          <a:bodyPr wrap="none">
            <a:spAutoFit/>
          </a:bodyPr>
          <a:lstStyle/>
          <a:p>
            <a:pPr algn="ctr"/>
            <a:r>
              <a:rPr lang="en-US" sz="1200" b="1" dirty="0"/>
              <a:t>Figure </a:t>
            </a:r>
            <a:r>
              <a:rPr lang="en-US" sz="1200" b="1" dirty="0" smtClean="0"/>
              <a:t>P.18</a:t>
            </a:r>
            <a:endParaRPr lang="en-US" sz="1200" b="1" dirty="0"/>
          </a:p>
        </p:txBody>
      </p:sp>
      <p:pic>
        <p:nvPicPr>
          <p:cNvPr id="4099" name="Picture 3"/>
          <p:cNvPicPr>
            <a:picLocks noChangeAspect="1" noChangeArrowheads="1"/>
          </p:cNvPicPr>
          <p:nvPr/>
        </p:nvPicPr>
        <p:blipFill>
          <a:blip r:embed="rId3" cstate="print"/>
          <a:srcRect/>
          <a:stretch>
            <a:fillRect/>
          </a:stretch>
        </p:blipFill>
        <p:spPr bwMode="auto">
          <a:xfrm>
            <a:off x="819150" y="1904999"/>
            <a:ext cx="330708" cy="496062"/>
          </a:xfrm>
          <a:prstGeom prst="rect">
            <a:avLst/>
          </a:prstGeom>
          <a:noFill/>
          <a:ln w="9525">
            <a:noFill/>
            <a:miter lim="800000"/>
            <a:headEnd/>
            <a:tailEnd/>
          </a:ln>
        </p:spPr>
      </p:pic>
      <p:pic>
        <p:nvPicPr>
          <p:cNvPr id="2" name="Picture 1"/>
          <p:cNvPicPr>
            <a:picLocks noChangeAspect="1"/>
          </p:cNvPicPr>
          <p:nvPr/>
        </p:nvPicPr>
        <p:blipFill>
          <a:blip r:embed="rId4" cstate="print"/>
          <a:stretch>
            <a:fillRect/>
          </a:stretch>
        </p:blipFill>
        <p:spPr>
          <a:xfrm>
            <a:off x="1969473" y="3262298"/>
            <a:ext cx="4670064" cy="1385902"/>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6627">
                                            <p:txEl>
                                              <p:pRg st="7" end="7"/>
                                            </p:txEl>
                                          </p:spTgt>
                                        </p:tgtEl>
                                        <p:attrNameLst>
                                          <p:attrName>style.visibility</p:attrName>
                                        </p:attrNameLst>
                                      </p:cBhvr>
                                      <p:to>
                                        <p:strVal val="visible"/>
                                      </p:to>
                                    </p:set>
                                    <p:animEffect transition="in" filter="fade">
                                      <p:cBhvr>
                                        <p:cTn id="7" dur="1000"/>
                                        <p:tgtEl>
                                          <p:spTgt spid="26627">
                                            <p:txEl>
                                              <p:pRg st="7" end="7"/>
                                            </p:txEl>
                                          </p:spTgt>
                                        </p:tgtEl>
                                      </p:cBhvr>
                                    </p:animEffect>
                                    <p:anim calcmode="lin" valueType="num">
                                      <p:cBhvr>
                                        <p:cTn id="8" dur="10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6627">
                                            <p:txEl>
                                              <p:pRg st="7" end="7"/>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6627">
                                            <p:txEl>
                                              <p:pRg st="7" end="7"/>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6627">
                                            <p:txEl>
                                              <p:pRg st="8" end="8"/>
                                            </p:txEl>
                                          </p:spTgt>
                                        </p:tgtEl>
                                        <p:attrNameLst>
                                          <p:attrName>style.visibility</p:attrName>
                                        </p:attrNameLst>
                                      </p:cBhvr>
                                      <p:to>
                                        <p:strVal val="visible"/>
                                      </p:to>
                                    </p:set>
                                    <p:animEffect transition="in" filter="fade">
                                      <p:cBhvr>
                                        <p:cTn id="13" dur="1000"/>
                                        <p:tgtEl>
                                          <p:spTgt spid="26627">
                                            <p:txEl>
                                              <p:pRg st="8" end="8"/>
                                            </p:txEl>
                                          </p:spTgt>
                                        </p:tgtEl>
                                      </p:cBhvr>
                                    </p:animEffect>
                                    <p:anim calcmode="lin" valueType="num">
                                      <p:cBhvr>
                                        <p:cTn id="14" dur="1000" fill="hold"/>
                                        <p:tgtEl>
                                          <p:spTgt spid="26627">
                                            <p:txEl>
                                              <p:pRg st="8" end="8"/>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6627">
                                            <p:txEl>
                                              <p:pRg st="8" end="8"/>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6627">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5057" y="2355872"/>
            <a:ext cx="8760343" cy="1838278"/>
          </a:xfrm>
          <a:prstGeom prst="rect">
            <a:avLst/>
          </a:prstGeom>
        </p:spPr>
      </p:pic>
      <p:sp>
        <p:nvSpPr>
          <p:cNvPr id="6147" name="Text Box 5"/>
          <p:cNvSpPr txBox="1">
            <a:spLocks noChangeArrowheads="1"/>
          </p:cNvSpPr>
          <p:nvPr/>
        </p:nvSpPr>
        <p:spPr bwMode="auto">
          <a:xfrm>
            <a:off x="2133600" y="6248400"/>
            <a:ext cx="5486400" cy="366713"/>
          </a:xfrm>
          <a:prstGeom prst="rect">
            <a:avLst/>
          </a:prstGeom>
          <a:noFill/>
          <a:ln w="9525">
            <a:noFill/>
            <a:miter lim="800000"/>
            <a:headEnd/>
            <a:tailEnd/>
          </a:ln>
        </p:spPr>
        <p:txBody>
          <a:bodyPr>
            <a:spAutoFit/>
          </a:bodyPr>
          <a:lstStyle/>
          <a:p>
            <a:pPr algn="ctr" eaLnBrk="0" hangingPunct="0">
              <a:spcBef>
                <a:spcPct val="50000"/>
              </a:spcBef>
            </a:pPr>
            <a:r>
              <a:rPr lang="en-US" sz="1400" dirty="0">
                <a:solidFill>
                  <a:srgbClr val="000000"/>
                </a:solidFill>
              </a:rPr>
              <a:t>Copyright © Cengage Learning. All rights reserved.</a:t>
            </a:r>
            <a:r>
              <a:rPr lang="en-US" dirty="0">
                <a:solidFill>
                  <a:srgbClr val="000000"/>
                </a:solidFill>
              </a:rPr>
              <a:t> </a:t>
            </a:r>
          </a:p>
        </p:txBody>
      </p:sp>
      <p:sp>
        <p:nvSpPr>
          <p:cNvPr id="6148" name="Text Box 38"/>
          <p:cNvSpPr txBox="1">
            <a:spLocks noChangeArrowheads="1"/>
          </p:cNvSpPr>
          <p:nvPr/>
        </p:nvSpPr>
        <p:spPr bwMode="auto">
          <a:xfrm>
            <a:off x="2055850" y="2613293"/>
            <a:ext cx="6032421" cy="1323439"/>
          </a:xfrm>
          <a:prstGeom prst="rect">
            <a:avLst/>
          </a:prstGeom>
          <a:noFill/>
          <a:ln w="9525" algn="ctr">
            <a:noFill/>
            <a:miter lim="800000"/>
            <a:headEnd/>
            <a:tailEnd/>
          </a:ln>
        </p:spPr>
        <p:txBody>
          <a:bodyPr wrap="none" anchor="ctr">
            <a:spAutoFit/>
          </a:bodyPr>
          <a:lstStyle/>
          <a:p>
            <a:pPr algn="ctr"/>
            <a:r>
              <a:rPr lang="en-US" sz="4000" dirty="0" smtClean="0">
                <a:solidFill>
                  <a:srgbClr val="0074BC"/>
                </a:solidFill>
              </a:rPr>
              <a:t>Linear </a:t>
            </a:r>
            <a:r>
              <a:rPr lang="en-US" sz="4000" dirty="0">
                <a:solidFill>
                  <a:srgbClr val="0074BC"/>
                </a:solidFill>
              </a:rPr>
              <a:t>Models and Rates </a:t>
            </a:r>
            <a:br>
              <a:rPr lang="en-US" sz="4000" dirty="0">
                <a:solidFill>
                  <a:srgbClr val="0074BC"/>
                </a:solidFill>
              </a:rPr>
            </a:br>
            <a:r>
              <a:rPr lang="en-US" sz="4000" dirty="0">
                <a:solidFill>
                  <a:srgbClr val="0074BC"/>
                </a:solidFill>
              </a:rPr>
              <a:t>of Change</a:t>
            </a:r>
          </a:p>
        </p:txBody>
      </p:sp>
      <p:sp>
        <p:nvSpPr>
          <p:cNvPr id="6150" name="Text Box 31"/>
          <p:cNvSpPr txBox="1">
            <a:spLocks noChangeArrowheads="1"/>
          </p:cNvSpPr>
          <p:nvPr/>
        </p:nvSpPr>
        <p:spPr bwMode="auto">
          <a:xfrm>
            <a:off x="522288" y="2922658"/>
            <a:ext cx="888000" cy="707886"/>
          </a:xfrm>
          <a:prstGeom prst="rect">
            <a:avLst/>
          </a:prstGeom>
          <a:noFill/>
          <a:ln w="9525" algn="ctr">
            <a:noFill/>
            <a:miter lim="800000"/>
            <a:headEnd/>
            <a:tailEnd/>
          </a:ln>
        </p:spPr>
        <p:txBody>
          <a:bodyPr wrap="none" anchor="ctr">
            <a:spAutoFit/>
          </a:bodyPr>
          <a:lstStyle/>
          <a:p>
            <a:r>
              <a:rPr lang="en-US" sz="4000" b="1" dirty="0" smtClean="0">
                <a:solidFill>
                  <a:schemeClr val="bg1"/>
                </a:solidFill>
              </a:rPr>
              <a:t>P.2</a:t>
            </a:r>
            <a:endParaRPr lang="en-US" sz="4000" b="1" dirty="0">
              <a:solidFill>
                <a:schemeClr val="bg1"/>
              </a:solidFill>
            </a:endParaRPr>
          </a:p>
        </p:txBody>
      </p:sp>
    </p:spTree>
    <p:extLst>
      <p:ext uri="{BB962C8B-B14F-4D97-AF65-F5344CB8AC3E}">
        <p14:creationId xmlns="" xmlns:p14="http://schemas.microsoft.com/office/powerpoint/2010/main" val="1762900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idx="1"/>
          </p:nvPr>
        </p:nvSpPr>
        <p:spPr/>
        <p:txBody>
          <a:bodyPr/>
          <a:lstStyle/>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r>
              <a:rPr lang="en-IN" dirty="0" smtClean="0"/>
              <a:t>Because the slope of the ramp is less than                  </a:t>
            </a:r>
            <a:r>
              <a:rPr lang="en-IN" sz="1050" dirty="0" smtClean="0"/>
              <a:t> </a:t>
            </a:r>
            <a:r>
              <a:rPr lang="en-IN" dirty="0" smtClean="0"/>
              <a:t>, </a:t>
            </a:r>
          </a:p>
          <a:p>
            <a:r>
              <a:rPr lang="en-IN" dirty="0" smtClean="0"/>
              <a:t>the ramp is not steeper than recommended. Note that the slope is a ratio and has no units.</a:t>
            </a:r>
            <a:endParaRPr lang="en-US" i="1" dirty="0" smtClean="0"/>
          </a:p>
        </p:txBody>
      </p:sp>
      <p:sp>
        <p:nvSpPr>
          <p:cNvPr id="33795"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Example </a:t>
            </a:r>
            <a:r>
              <a:rPr lang="en-US" sz="4000" dirty="0" smtClean="0">
                <a:solidFill>
                  <a:schemeClr val="bg1"/>
                </a:solidFill>
              </a:rPr>
              <a:t>2 </a:t>
            </a:r>
            <a:r>
              <a:rPr lang="en-US" sz="4000" dirty="0">
                <a:solidFill>
                  <a:schemeClr val="bg1"/>
                </a:solidFill>
              </a:rPr>
              <a:t>– </a:t>
            </a:r>
            <a:r>
              <a:rPr lang="en-US" sz="4000" i="1" dirty="0">
                <a:solidFill>
                  <a:schemeClr val="bg1"/>
                </a:solidFill>
              </a:rPr>
              <a:t>Solution</a:t>
            </a:r>
          </a:p>
        </p:txBody>
      </p:sp>
      <p:sp>
        <p:nvSpPr>
          <p:cNvPr id="33799" name="Text Box 8"/>
          <p:cNvSpPr txBox="1">
            <a:spLocks noChangeArrowheads="1"/>
          </p:cNvSpPr>
          <p:nvPr/>
        </p:nvSpPr>
        <p:spPr bwMode="auto">
          <a:xfrm>
            <a:off x="8032750" y="776288"/>
            <a:ext cx="990600" cy="366712"/>
          </a:xfrm>
          <a:prstGeom prst="rect">
            <a:avLst/>
          </a:prstGeom>
          <a:noFill/>
          <a:ln w="9525">
            <a:noFill/>
            <a:miter lim="800000"/>
            <a:headEnd/>
            <a:tailEnd/>
          </a:ln>
        </p:spPr>
        <p:txBody>
          <a:bodyPr>
            <a:spAutoFit/>
          </a:bodyPr>
          <a:lstStyle/>
          <a:p>
            <a:pPr algn="r">
              <a:spcBef>
                <a:spcPct val="50000"/>
              </a:spcBef>
            </a:pPr>
            <a:r>
              <a:rPr lang="en-US" dirty="0">
                <a:solidFill>
                  <a:schemeClr val="bg1"/>
                </a:solidFill>
              </a:rPr>
              <a:t>cont’d</a:t>
            </a:r>
          </a:p>
        </p:txBody>
      </p:sp>
      <p:pic>
        <p:nvPicPr>
          <p:cNvPr id="5123" name="Picture 3"/>
          <p:cNvPicPr>
            <a:picLocks noChangeAspect="1" noChangeArrowheads="1"/>
          </p:cNvPicPr>
          <p:nvPr/>
        </p:nvPicPr>
        <p:blipFill>
          <a:blip r:embed="rId3" cstate="print"/>
          <a:srcRect r="11730" b="62963"/>
          <a:stretch>
            <a:fillRect/>
          </a:stretch>
        </p:blipFill>
        <p:spPr bwMode="auto">
          <a:xfrm>
            <a:off x="1323976" y="1524000"/>
            <a:ext cx="2867024" cy="762000"/>
          </a:xfrm>
          <a:prstGeom prst="rect">
            <a:avLst/>
          </a:prstGeom>
          <a:noFill/>
          <a:ln w="9525">
            <a:noFill/>
            <a:miter lim="800000"/>
            <a:headEnd/>
            <a:tailEnd/>
          </a:ln>
        </p:spPr>
      </p:pic>
      <p:pic>
        <p:nvPicPr>
          <p:cNvPr id="11" name="Picture 3"/>
          <p:cNvPicPr>
            <a:picLocks noChangeAspect="1" noChangeArrowheads="1"/>
          </p:cNvPicPr>
          <p:nvPr/>
        </p:nvPicPr>
        <p:blipFill>
          <a:blip r:embed="rId3" cstate="print"/>
          <a:srcRect l="56305" t="77778"/>
          <a:stretch>
            <a:fillRect/>
          </a:stretch>
        </p:blipFill>
        <p:spPr bwMode="auto">
          <a:xfrm>
            <a:off x="3152775" y="3505200"/>
            <a:ext cx="1419225" cy="457200"/>
          </a:xfrm>
          <a:prstGeom prst="rect">
            <a:avLst/>
          </a:prstGeom>
          <a:noFill/>
          <a:ln w="9525">
            <a:noFill/>
            <a:miter lim="800000"/>
            <a:headEnd/>
            <a:tailEnd/>
          </a:ln>
        </p:spPr>
      </p:pic>
      <p:pic>
        <p:nvPicPr>
          <p:cNvPr id="12" name="Picture 3"/>
          <p:cNvPicPr>
            <a:picLocks noChangeAspect="1" noChangeArrowheads="1"/>
          </p:cNvPicPr>
          <p:nvPr/>
        </p:nvPicPr>
        <p:blipFill>
          <a:blip r:embed="rId3" cstate="print"/>
          <a:srcRect l="53959" t="40741" b="22222"/>
          <a:stretch>
            <a:fillRect/>
          </a:stretch>
        </p:blipFill>
        <p:spPr bwMode="auto">
          <a:xfrm>
            <a:off x="3086100" y="2514600"/>
            <a:ext cx="1495425" cy="762000"/>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6372225" y="4547235"/>
            <a:ext cx="1456373" cy="48196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900" decel="100000" fill="hold"/>
                                        <p:tgtEl>
                                          <p:spTgt spid="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3794">
                                            <p:txEl>
                                              <p:pRg st="7" end="7"/>
                                            </p:txEl>
                                          </p:spTgt>
                                        </p:tgtEl>
                                        <p:attrNameLst>
                                          <p:attrName>style.visibility</p:attrName>
                                        </p:attrNameLst>
                                      </p:cBhvr>
                                      <p:to>
                                        <p:strVal val="visible"/>
                                      </p:to>
                                    </p:set>
                                    <p:animEffect transition="in" filter="fade">
                                      <p:cBhvr>
                                        <p:cTn id="23" dur="1000"/>
                                        <p:tgtEl>
                                          <p:spTgt spid="33794">
                                            <p:txEl>
                                              <p:pRg st="7" end="7"/>
                                            </p:txEl>
                                          </p:spTgt>
                                        </p:tgtEl>
                                      </p:cBhvr>
                                    </p:animEffect>
                                    <p:anim calcmode="lin" valueType="num">
                                      <p:cBhvr>
                                        <p:cTn id="24" dur="1000" fill="hold"/>
                                        <p:tgtEl>
                                          <p:spTgt spid="33794">
                                            <p:txEl>
                                              <p:pRg st="7" end="7"/>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3794">
                                            <p:txEl>
                                              <p:pRg st="7" end="7"/>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3794">
                                            <p:txEl>
                                              <p:pRg st="7" end="7"/>
                                            </p:txEl>
                                          </p:spTgt>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33794">
                                            <p:txEl>
                                              <p:pRg st="8" end="8"/>
                                            </p:txEl>
                                          </p:spTgt>
                                        </p:tgtEl>
                                        <p:attrNameLst>
                                          <p:attrName>style.visibility</p:attrName>
                                        </p:attrNameLst>
                                      </p:cBhvr>
                                      <p:to>
                                        <p:strVal val="visible"/>
                                      </p:to>
                                    </p:set>
                                    <p:animEffect transition="in" filter="fade">
                                      <p:cBhvr>
                                        <p:cTn id="29" dur="1000"/>
                                        <p:tgtEl>
                                          <p:spTgt spid="33794">
                                            <p:txEl>
                                              <p:pRg st="8" end="8"/>
                                            </p:txEl>
                                          </p:spTgt>
                                        </p:tgtEl>
                                      </p:cBhvr>
                                    </p:animEffect>
                                    <p:anim calcmode="lin" valueType="num">
                                      <p:cBhvr>
                                        <p:cTn id="30" dur="1000" fill="hold"/>
                                        <p:tgtEl>
                                          <p:spTgt spid="33794">
                                            <p:txEl>
                                              <p:pRg st="8" end="8"/>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3794">
                                            <p:txEl>
                                              <p:pRg st="8" end="8"/>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3794">
                                            <p:txEl>
                                              <p:pRg st="8" end="8"/>
                                            </p:txEl>
                                          </p:spTgt>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5124"/>
                                        </p:tgtEl>
                                        <p:attrNameLst>
                                          <p:attrName>style.visibility</p:attrName>
                                        </p:attrNameLst>
                                      </p:cBhvr>
                                      <p:to>
                                        <p:strVal val="visible"/>
                                      </p:to>
                                    </p:set>
                                    <p:animEffect transition="in" filter="fade">
                                      <p:cBhvr>
                                        <p:cTn id="35" dur="1000"/>
                                        <p:tgtEl>
                                          <p:spTgt spid="5124"/>
                                        </p:tgtEl>
                                      </p:cBhvr>
                                    </p:animEffect>
                                    <p:anim calcmode="lin" valueType="num">
                                      <p:cBhvr>
                                        <p:cTn id="36" dur="1000" fill="hold"/>
                                        <p:tgtEl>
                                          <p:spTgt spid="5124"/>
                                        </p:tgtEl>
                                        <p:attrNameLst>
                                          <p:attrName>ppt_x</p:attrName>
                                        </p:attrNameLst>
                                      </p:cBhvr>
                                      <p:tavLst>
                                        <p:tav tm="0">
                                          <p:val>
                                            <p:strVal val="#ppt_x"/>
                                          </p:val>
                                        </p:tav>
                                        <p:tav tm="100000">
                                          <p:val>
                                            <p:strVal val="#ppt_x"/>
                                          </p:val>
                                        </p:tav>
                                      </p:tavLst>
                                    </p:anim>
                                    <p:anim calcmode="lin" valueType="num">
                                      <p:cBhvr>
                                        <p:cTn id="37" dur="900" decel="100000" fill="hold"/>
                                        <p:tgtEl>
                                          <p:spTgt spid="512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1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1"/>
          <p:cNvSpPr>
            <a:spLocks noGrp="1" noChangeArrowheads="1"/>
          </p:cNvSpPr>
          <p:nvPr>
            <p:ph type="title"/>
          </p:nvPr>
        </p:nvSpPr>
        <p:spPr>
          <a:xfrm>
            <a:off x="457200" y="347472"/>
            <a:ext cx="8311896" cy="704088"/>
          </a:xfrm>
        </p:spPr>
        <p:txBody>
          <a:bodyPr/>
          <a:lstStyle/>
          <a:p>
            <a:r>
              <a:rPr lang="en-US" sz="3050" dirty="0" smtClean="0"/>
              <a:t>Example 3 – </a:t>
            </a:r>
            <a:r>
              <a:rPr lang="en-IN" sz="3050" i="1" dirty="0" smtClean="0"/>
              <a:t>Using Slope as a Rate of Change</a:t>
            </a:r>
            <a:endParaRPr lang="en-US" sz="3050" i="1" dirty="0" smtClean="0"/>
          </a:p>
        </p:txBody>
      </p:sp>
      <p:sp>
        <p:nvSpPr>
          <p:cNvPr id="94210" name="Rectangle 2"/>
          <p:cNvSpPr>
            <a:spLocks noGrp="1" noChangeArrowheads="1"/>
          </p:cNvSpPr>
          <p:nvPr>
            <p:ph idx="1"/>
          </p:nvPr>
        </p:nvSpPr>
        <p:spPr/>
        <p:txBody>
          <a:bodyPr/>
          <a:lstStyle/>
          <a:p>
            <a:r>
              <a:rPr lang="en-US" dirty="0" smtClean="0"/>
              <a:t>The population of Nevada was 1,998,000 in 2000 and about 2,759,000 in 2012. Find the average rate of change of the population </a:t>
            </a:r>
            <a:r>
              <a:rPr lang="en-IN" dirty="0" smtClean="0"/>
              <a:t>over this 12-year period. What will the population of Nevada be in 2020?</a:t>
            </a:r>
            <a:endParaRPr lang="en-US" dirty="0" smtClean="0"/>
          </a:p>
          <a:p>
            <a:pPr>
              <a:buFont typeface="Arial" charset="0"/>
              <a:buNone/>
            </a:pPr>
            <a:endParaRPr lang="en-US" dirty="0" smtClean="0"/>
          </a:p>
          <a:p>
            <a:r>
              <a:rPr lang="el-GR" dirty="0">
                <a:solidFill>
                  <a:srgbClr val="0074BC"/>
                </a:solidFill>
              </a:rPr>
              <a:t>Solution</a:t>
            </a:r>
            <a:r>
              <a:rPr lang="en-US" dirty="0">
                <a:solidFill>
                  <a:srgbClr val="0074BC"/>
                </a:solidFill>
              </a:rPr>
              <a:t>:</a:t>
            </a:r>
          </a:p>
          <a:p>
            <a:r>
              <a:rPr lang="en-IN" dirty="0" smtClean="0"/>
              <a:t>Over this 12-year period, the average rate of change of the population of Nevada was</a:t>
            </a:r>
            <a:endParaRPr lang="en-US" dirty="0" smtClean="0"/>
          </a:p>
        </p:txBody>
      </p:sp>
      <p:pic>
        <p:nvPicPr>
          <p:cNvPr id="25606" name="Picture 16"/>
          <p:cNvPicPr>
            <a:picLocks noChangeAspect="1" noChangeArrowheads="1"/>
          </p:cNvPicPr>
          <p:nvPr/>
        </p:nvPicPr>
        <p:blipFill>
          <a:blip r:embed="rId3" cstate="print"/>
          <a:srcRect/>
          <a:stretch>
            <a:fillRect/>
          </a:stretch>
        </p:blipFill>
        <p:spPr bwMode="auto">
          <a:xfrm>
            <a:off x="762000" y="4792662"/>
            <a:ext cx="4445000" cy="695960"/>
          </a:xfrm>
          <a:prstGeom prst="rect">
            <a:avLst/>
          </a:prstGeom>
          <a:noFill/>
          <a:ln w="9525">
            <a:noFill/>
            <a:miter lim="800000"/>
            <a:headEnd/>
            <a:tailEnd/>
          </a:ln>
        </p:spPr>
      </p:pic>
      <p:pic>
        <p:nvPicPr>
          <p:cNvPr id="2" name="Picture 1"/>
          <p:cNvPicPr>
            <a:picLocks noChangeAspect="1"/>
          </p:cNvPicPr>
          <p:nvPr/>
        </p:nvPicPr>
        <p:blipFill rotWithShape="1">
          <a:blip r:embed="rId4" cstate="print"/>
          <a:srcRect b="38153"/>
          <a:stretch/>
        </p:blipFill>
        <p:spPr>
          <a:xfrm>
            <a:off x="2409825" y="5681021"/>
            <a:ext cx="3114563" cy="719779"/>
          </a:xfrm>
          <a:prstGeom prst="rect">
            <a:avLst/>
          </a:prstGeom>
        </p:spPr>
      </p:pic>
      <p:pic>
        <p:nvPicPr>
          <p:cNvPr id="8" name="Picture 7"/>
          <p:cNvPicPr>
            <a:picLocks noChangeAspect="1"/>
          </p:cNvPicPr>
          <p:nvPr/>
        </p:nvPicPr>
        <p:blipFill rotWithShape="1">
          <a:blip r:embed="rId4" cstate="print"/>
          <a:srcRect t="62904"/>
          <a:stretch/>
        </p:blipFill>
        <p:spPr>
          <a:xfrm>
            <a:off x="5553187" y="5814500"/>
            <a:ext cx="3114563" cy="431723"/>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4210">
                                            <p:txEl>
                                              <p:pRg st="2" end="2"/>
                                            </p:txEl>
                                          </p:spTgt>
                                        </p:tgtEl>
                                        <p:attrNameLst>
                                          <p:attrName>style.visibility</p:attrName>
                                        </p:attrNameLst>
                                      </p:cBhvr>
                                      <p:to>
                                        <p:strVal val="visible"/>
                                      </p:to>
                                    </p:set>
                                    <p:animEffect transition="in" filter="fade">
                                      <p:cBhvr>
                                        <p:cTn id="7" dur="1000"/>
                                        <p:tgtEl>
                                          <p:spTgt spid="94210">
                                            <p:txEl>
                                              <p:pRg st="2" end="2"/>
                                            </p:txEl>
                                          </p:spTgt>
                                        </p:tgtEl>
                                      </p:cBhvr>
                                    </p:animEffect>
                                    <p:anim calcmode="lin" valueType="num">
                                      <p:cBhvr>
                                        <p:cTn id="8" dur="1000" fill="hold"/>
                                        <p:tgtEl>
                                          <p:spTgt spid="94210">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94210">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4210">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94210">
                                            <p:txEl>
                                              <p:pRg st="3" end="3"/>
                                            </p:txEl>
                                          </p:spTgt>
                                        </p:tgtEl>
                                        <p:attrNameLst>
                                          <p:attrName>style.visibility</p:attrName>
                                        </p:attrNameLst>
                                      </p:cBhvr>
                                      <p:to>
                                        <p:strVal val="visible"/>
                                      </p:to>
                                    </p:set>
                                    <p:animEffect transition="in" filter="fade">
                                      <p:cBhvr>
                                        <p:cTn id="13" dur="1000"/>
                                        <p:tgtEl>
                                          <p:spTgt spid="94210">
                                            <p:txEl>
                                              <p:pRg st="3" end="3"/>
                                            </p:txEl>
                                          </p:spTgt>
                                        </p:tgtEl>
                                      </p:cBhvr>
                                    </p:animEffect>
                                    <p:anim calcmode="lin" valueType="num">
                                      <p:cBhvr>
                                        <p:cTn id="14" dur="1000" fill="hold"/>
                                        <p:tgtEl>
                                          <p:spTgt spid="94210">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94210">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4210">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5606"/>
                                        </p:tgtEl>
                                        <p:attrNameLst>
                                          <p:attrName>style.visibility</p:attrName>
                                        </p:attrNameLst>
                                      </p:cBhvr>
                                      <p:to>
                                        <p:strVal val="visible"/>
                                      </p:to>
                                    </p:set>
                                    <p:animEffect transition="in" filter="fade">
                                      <p:cBhvr>
                                        <p:cTn id="19" dur="1000"/>
                                        <p:tgtEl>
                                          <p:spTgt spid="25606"/>
                                        </p:tgtEl>
                                      </p:cBhvr>
                                    </p:animEffect>
                                    <p:anim calcmode="lin" valueType="num">
                                      <p:cBhvr>
                                        <p:cTn id="20" dur="1000" fill="hold"/>
                                        <p:tgtEl>
                                          <p:spTgt spid="25606"/>
                                        </p:tgtEl>
                                        <p:attrNameLst>
                                          <p:attrName>ppt_x</p:attrName>
                                        </p:attrNameLst>
                                      </p:cBhvr>
                                      <p:tavLst>
                                        <p:tav tm="0">
                                          <p:val>
                                            <p:strVal val="#ppt_x"/>
                                          </p:val>
                                        </p:tav>
                                        <p:tav tm="100000">
                                          <p:val>
                                            <p:strVal val="#ppt_x"/>
                                          </p:val>
                                        </p:tav>
                                      </p:tavLst>
                                    </p:anim>
                                    <p:anim calcmode="lin" valueType="num">
                                      <p:cBhvr>
                                        <p:cTn id="21" dur="900" decel="100000" fill="hold"/>
                                        <p:tgtEl>
                                          <p:spTgt spid="2560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5606"/>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900" decel="100000" fill="hold"/>
                                        <p:tgtEl>
                                          <p:spTgt spid="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900" decel="100000" fill="hold"/>
                                        <p:tgtEl>
                                          <p:spTgt spid="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idx="1"/>
          </p:nvPr>
        </p:nvSpPr>
        <p:spPr/>
        <p:txBody>
          <a:bodyPr/>
          <a:lstStyle/>
          <a:p>
            <a:r>
              <a:rPr lang="en-IN" dirty="0" smtClean="0"/>
              <a:t>Assuming that</a:t>
            </a:r>
            <a:r>
              <a:rPr lang="en-US" dirty="0" smtClean="0"/>
              <a:t> Nevada’s population continues to increase at this same rate for the next </a:t>
            </a:r>
            <a:r>
              <a:rPr lang="en-US" dirty="0"/>
              <a:t>8</a:t>
            </a:r>
            <a:r>
              <a:rPr lang="en-US" dirty="0" smtClean="0"/>
              <a:t> years, it will have a 2020 population of </a:t>
            </a:r>
            <a:r>
              <a:rPr lang="en-IN" dirty="0" smtClean="0"/>
              <a:t>3,266,336</a:t>
            </a:r>
            <a:r>
              <a:rPr lang="en-US" dirty="0" smtClean="0"/>
              <a:t> (see Figure P.19).</a:t>
            </a:r>
          </a:p>
        </p:txBody>
      </p:sp>
      <p:sp>
        <p:nvSpPr>
          <p:cNvPr id="33795"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Example </a:t>
            </a:r>
            <a:r>
              <a:rPr lang="en-US" sz="4000" dirty="0" smtClean="0">
                <a:solidFill>
                  <a:schemeClr val="bg1"/>
                </a:solidFill>
              </a:rPr>
              <a:t>3 </a:t>
            </a:r>
            <a:r>
              <a:rPr lang="en-US" sz="4000" dirty="0">
                <a:solidFill>
                  <a:schemeClr val="bg1"/>
                </a:solidFill>
              </a:rPr>
              <a:t>– </a:t>
            </a:r>
            <a:r>
              <a:rPr lang="en-US" sz="4000" i="1" dirty="0">
                <a:solidFill>
                  <a:schemeClr val="bg1"/>
                </a:solidFill>
              </a:rPr>
              <a:t>Solution</a:t>
            </a:r>
          </a:p>
        </p:txBody>
      </p:sp>
      <p:sp>
        <p:nvSpPr>
          <p:cNvPr id="33799" name="Text Box 8"/>
          <p:cNvSpPr txBox="1">
            <a:spLocks noChangeArrowheads="1"/>
          </p:cNvSpPr>
          <p:nvPr/>
        </p:nvSpPr>
        <p:spPr bwMode="auto">
          <a:xfrm>
            <a:off x="8032750" y="776288"/>
            <a:ext cx="990600" cy="366712"/>
          </a:xfrm>
          <a:prstGeom prst="rect">
            <a:avLst/>
          </a:prstGeom>
          <a:noFill/>
          <a:ln w="9525">
            <a:noFill/>
            <a:miter lim="800000"/>
            <a:headEnd/>
            <a:tailEnd/>
          </a:ln>
        </p:spPr>
        <p:txBody>
          <a:bodyPr>
            <a:spAutoFit/>
          </a:bodyPr>
          <a:lstStyle/>
          <a:p>
            <a:pPr algn="r">
              <a:spcBef>
                <a:spcPct val="50000"/>
              </a:spcBef>
            </a:pPr>
            <a:r>
              <a:rPr lang="en-US" dirty="0">
                <a:solidFill>
                  <a:schemeClr val="bg1"/>
                </a:solidFill>
              </a:rPr>
              <a:t>cont’d</a:t>
            </a:r>
          </a:p>
        </p:txBody>
      </p:sp>
      <p:sp>
        <p:nvSpPr>
          <p:cNvPr id="9" name="Rectangle 14"/>
          <p:cNvSpPr>
            <a:spLocks noChangeArrowheads="1"/>
          </p:cNvSpPr>
          <p:nvPr/>
        </p:nvSpPr>
        <p:spPr bwMode="auto">
          <a:xfrm>
            <a:off x="3498850" y="5807889"/>
            <a:ext cx="1896673" cy="307777"/>
          </a:xfrm>
          <a:prstGeom prst="rect">
            <a:avLst/>
          </a:prstGeom>
          <a:noFill/>
          <a:ln w="9525">
            <a:noFill/>
            <a:miter lim="800000"/>
            <a:headEnd/>
            <a:tailEnd/>
          </a:ln>
        </p:spPr>
        <p:txBody>
          <a:bodyPr wrap="none">
            <a:spAutoFit/>
          </a:bodyPr>
          <a:lstStyle/>
          <a:p>
            <a:r>
              <a:rPr lang="en-US" sz="1400" dirty="0"/>
              <a:t>Population of </a:t>
            </a:r>
            <a:r>
              <a:rPr lang="en-US" sz="1400" dirty="0" smtClean="0"/>
              <a:t>Nevada</a:t>
            </a:r>
            <a:endParaRPr lang="en-US" sz="1400" dirty="0"/>
          </a:p>
        </p:txBody>
      </p:sp>
      <p:sp>
        <p:nvSpPr>
          <p:cNvPr id="10" name="Rectangle 15"/>
          <p:cNvSpPr>
            <a:spLocks noChangeArrowheads="1"/>
          </p:cNvSpPr>
          <p:nvPr/>
        </p:nvSpPr>
        <p:spPr bwMode="auto">
          <a:xfrm>
            <a:off x="3987877" y="6047601"/>
            <a:ext cx="995209" cy="276999"/>
          </a:xfrm>
          <a:prstGeom prst="rect">
            <a:avLst/>
          </a:prstGeom>
          <a:noFill/>
          <a:ln w="9525">
            <a:noFill/>
            <a:miter lim="800000"/>
            <a:headEnd/>
            <a:tailEnd/>
          </a:ln>
        </p:spPr>
        <p:txBody>
          <a:bodyPr wrap="none">
            <a:spAutoFit/>
          </a:bodyPr>
          <a:lstStyle/>
          <a:p>
            <a:pPr algn="ctr"/>
            <a:r>
              <a:rPr lang="en-US" sz="1200" b="1" dirty="0"/>
              <a:t>Figure </a:t>
            </a:r>
            <a:r>
              <a:rPr lang="en-US" sz="1200" b="1" dirty="0" smtClean="0"/>
              <a:t>P.19</a:t>
            </a:r>
            <a:endParaRPr lang="en-US" sz="1200" b="1" dirty="0"/>
          </a:p>
        </p:txBody>
      </p:sp>
      <p:pic>
        <p:nvPicPr>
          <p:cNvPr id="2" name="Picture 1"/>
          <p:cNvPicPr>
            <a:picLocks noChangeAspect="1"/>
          </p:cNvPicPr>
          <p:nvPr/>
        </p:nvPicPr>
        <p:blipFill>
          <a:blip r:embed="rId3" cstate="print"/>
          <a:stretch>
            <a:fillRect/>
          </a:stretch>
        </p:blipFill>
        <p:spPr>
          <a:xfrm>
            <a:off x="2755230" y="2819400"/>
            <a:ext cx="3264570" cy="3030708"/>
          </a:xfrm>
          <a:prstGeom prst="rect">
            <a:avLst/>
          </a:prstGeom>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idx="1"/>
          </p:nvPr>
        </p:nvSpPr>
        <p:spPr/>
        <p:txBody>
          <a:bodyPr/>
          <a:lstStyle/>
          <a:p>
            <a:pPr>
              <a:buFont typeface="Arial" charset="0"/>
              <a:buNone/>
            </a:pPr>
            <a:r>
              <a:rPr lang="en-US" dirty="0" smtClean="0"/>
              <a:t>The rate of change found in Example 3 is an </a:t>
            </a:r>
            <a:r>
              <a:rPr lang="en-US" b="1" dirty="0" smtClean="0"/>
              <a:t>average rate of change</a:t>
            </a:r>
            <a:r>
              <a:rPr lang="en-US" dirty="0" smtClean="0"/>
              <a:t>.</a:t>
            </a:r>
            <a:r>
              <a:rPr lang="en-US" b="1" dirty="0" smtClean="0"/>
              <a:t> </a:t>
            </a:r>
          </a:p>
          <a:p>
            <a:pPr>
              <a:lnSpc>
                <a:spcPct val="120000"/>
              </a:lnSpc>
              <a:buFont typeface="Arial" charset="0"/>
              <a:buNone/>
            </a:pPr>
            <a:endParaRPr lang="en-US" b="1" dirty="0" smtClean="0"/>
          </a:p>
          <a:p>
            <a:pPr>
              <a:lnSpc>
                <a:spcPct val="120000"/>
              </a:lnSpc>
              <a:buFont typeface="Arial" charset="0"/>
              <a:buNone/>
            </a:pPr>
            <a:r>
              <a:rPr lang="en-US" dirty="0" smtClean="0"/>
              <a:t>An average rate of change is always calculated over an interval. In this case, the interval is [2000, 2012].</a:t>
            </a:r>
          </a:p>
        </p:txBody>
      </p:sp>
      <p:sp>
        <p:nvSpPr>
          <p:cNvPr id="28675"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Ratios and Rates of Change</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5613" y="3198813"/>
            <a:ext cx="8226425" cy="914400"/>
          </a:xfrm>
          <a:prstGeom prst="rect">
            <a:avLst/>
          </a:prstGeom>
          <a:noFill/>
          <a:ln w="9525">
            <a:noFill/>
            <a:miter lim="800000"/>
            <a:headEnd/>
            <a:tailEnd/>
          </a:ln>
        </p:spPr>
        <p:txBody>
          <a:bodyPr/>
          <a:lstStyle/>
          <a:p>
            <a:pPr algn="ctr">
              <a:spcBef>
                <a:spcPct val="50000"/>
              </a:spcBef>
            </a:pPr>
            <a:r>
              <a:rPr lang="en-US" sz="4000" dirty="0">
                <a:solidFill>
                  <a:srgbClr val="005BAA"/>
                </a:solidFill>
              </a:rPr>
              <a:t>Graphing Linear Models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idx="1"/>
          </p:nvPr>
        </p:nvSpPr>
        <p:spPr/>
        <p:txBody>
          <a:bodyPr/>
          <a:lstStyle/>
          <a:p>
            <a:pPr>
              <a:buFont typeface="Arial" charset="0"/>
              <a:buNone/>
            </a:pPr>
            <a:r>
              <a:rPr lang="en-US" dirty="0" smtClean="0"/>
              <a:t>Many problems in coordinate geometry can be classified into two basic categories:</a:t>
            </a:r>
          </a:p>
          <a:p>
            <a:pPr>
              <a:buFont typeface="Arial" charset="0"/>
              <a:buNone/>
            </a:pPr>
            <a:endParaRPr lang="en-US" sz="1400" dirty="0" smtClean="0"/>
          </a:p>
          <a:p>
            <a:r>
              <a:rPr lang="en-US" b="1" dirty="0" smtClean="0"/>
              <a:t>1.</a:t>
            </a:r>
            <a:r>
              <a:rPr lang="en-US" dirty="0" smtClean="0"/>
              <a:t> Given a graph</a:t>
            </a:r>
            <a:r>
              <a:rPr lang="en-IN" dirty="0" smtClean="0"/>
              <a:t> (or parts of it), find its equation.</a:t>
            </a:r>
            <a:endParaRPr lang="en-US" dirty="0" smtClean="0"/>
          </a:p>
          <a:p>
            <a:r>
              <a:rPr lang="en-US" b="1" dirty="0" smtClean="0"/>
              <a:t>2.</a:t>
            </a:r>
            <a:r>
              <a:rPr lang="en-US" dirty="0" smtClean="0"/>
              <a:t> Given an equation, </a:t>
            </a:r>
            <a:r>
              <a:rPr lang="en-IN" dirty="0" smtClean="0"/>
              <a:t>sketch its graph.</a:t>
            </a:r>
            <a:endParaRPr lang="en-US" dirty="0" smtClean="0"/>
          </a:p>
          <a:p>
            <a:pPr>
              <a:buFont typeface="Arial" charset="0"/>
              <a:buNone/>
            </a:pPr>
            <a:endParaRPr lang="en-US" dirty="0" smtClean="0"/>
          </a:p>
          <a:p>
            <a:r>
              <a:rPr lang="en-IN" dirty="0" smtClean="0"/>
              <a:t>For lines, you can solve problems in the first category by using the point-slope form.</a:t>
            </a:r>
          </a:p>
          <a:p>
            <a:endParaRPr lang="en-US" dirty="0" smtClean="0"/>
          </a:p>
          <a:p>
            <a:r>
              <a:rPr lang="en-IN" dirty="0" smtClean="0"/>
              <a:t>The point-slope form, however, is not especially useful for solving problems in the second category.</a:t>
            </a:r>
            <a:endParaRPr lang="en-US" dirty="0" smtClean="0"/>
          </a:p>
        </p:txBody>
      </p:sp>
      <p:sp>
        <p:nvSpPr>
          <p:cNvPr id="30723"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Graphing Linear Models</a:t>
            </a: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idx="1"/>
          </p:nvPr>
        </p:nvSpPr>
        <p:spPr/>
        <p:txBody>
          <a:bodyPr/>
          <a:lstStyle/>
          <a:p>
            <a:pPr>
              <a:buFont typeface="Arial" charset="0"/>
              <a:buNone/>
            </a:pPr>
            <a:r>
              <a:rPr lang="en-US" dirty="0" smtClean="0"/>
              <a:t>The form that is better suited to sketching the graph of a line is the </a:t>
            </a:r>
            <a:r>
              <a:rPr lang="en-US" b="1" dirty="0" smtClean="0"/>
              <a:t>slope-intercept </a:t>
            </a:r>
            <a:r>
              <a:rPr lang="en-US" dirty="0" smtClean="0"/>
              <a:t>form of the equation of a line.</a:t>
            </a:r>
          </a:p>
        </p:txBody>
      </p:sp>
      <p:sp>
        <p:nvSpPr>
          <p:cNvPr id="31747"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Graphing Linear Models</a:t>
            </a:r>
          </a:p>
        </p:txBody>
      </p:sp>
      <p:pic>
        <p:nvPicPr>
          <p:cNvPr id="2" name="Picture 1"/>
          <p:cNvPicPr>
            <a:picLocks noChangeAspect="1"/>
          </p:cNvPicPr>
          <p:nvPr/>
        </p:nvPicPr>
        <p:blipFill>
          <a:blip r:embed="rId3" cstate="print"/>
          <a:stretch>
            <a:fillRect/>
          </a:stretch>
        </p:blipFill>
        <p:spPr>
          <a:xfrm>
            <a:off x="492043" y="2667000"/>
            <a:ext cx="8237701" cy="1827563"/>
          </a:xfrm>
          <a:prstGeom prst="rect">
            <a:avLst/>
          </a:prstGeom>
        </p:spPr>
      </p:pic>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idx="1"/>
          </p:nvPr>
        </p:nvSpPr>
        <p:spPr/>
        <p:txBody>
          <a:bodyPr/>
          <a:lstStyle/>
          <a:p>
            <a:pPr>
              <a:buFont typeface="Arial" charset="0"/>
              <a:buNone/>
              <a:tabLst>
                <a:tab pos="344488" algn="l"/>
              </a:tabLst>
            </a:pPr>
            <a:r>
              <a:rPr lang="en-US" dirty="0" smtClean="0"/>
              <a:t>Sketch the graph of each equation.</a:t>
            </a:r>
          </a:p>
          <a:p>
            <a:pPr>
              <a:buFont typeface="Arial" charset="0"/>
              <a:buNone/>
              <a:tabLst>
                <a:tab pos="344488" algn="l"/>
              </a:tabLst>
            </a:pPr>
            <a:r>
              <a:rPr lang="en-US" b="1" dirty="0" smtClean="0"/>
              <a:t>a.</a:t>
            </a:r>
            <a:r>
              <a:rPr lang="en-US" dirty="0" smtClean="0"/>
              <a:t> </a:t>
            </a:r>
            <a:r>
              <a:rPr lang="en-US" i="1" dirty="0" smtClean="0"/>
              <a:t>y </a:t>
            </a:r>
            <a:r>
              <a:rPr lang="en-US" dirty="0" smtClean="0"/>
              <a:t>= 2</a:t>
            </a:r>
            <a:r>
              <a:rPr lang="en-US" i="1" dirty="0" smtClean="0"/>
              <a:t>x </a:t>
            </a:r>
            <a:r>
              <a:rPr lang="en-US" dirty="0" smtClean="0"/>
              <a:t>+ 1	          </a:t>
            </a:r>
            <a:r>
              <a:rPr lang="en-US" b="1" dirty="0" smtClean="0"/>
              <a:t>b.</a:t>
            </a:r>
            <a:r>
              <a:rPr lang="en-US" dirty="0" smtClean="0"/>
              <a:t> </a:t>
            </a:r>
            <a:r>
              <a:rPr lang="en-US" i="1" dirty="0" smtClean="0"/>
              <a:t>y </a:t>
            </a:r>
            <a:r>
              <a:rPr lang="en-US" dirty="0" smtClean="0"/>
              <a:t>= 2	 </a:t>
            </a:r>
            <a:r>
              <a:rPr lang="en-US" b="1" dirty="0" smtClean="0"/>
              <a:t>c.</a:t>
            </a:r>
            <a:r>
              <a:rPr lang="en-US" dirty="0" smtClean="0"/>
              <a:t> 3</a:t>
            </a:r>
            <a:r>
              <a:rPr lang="en-US" i="1" dirty="0" smtClean="0"/>
              <a:t>y </a:t>
            </a:r>
            <a:r>
              <a:rPr lang="en-US" dirty="0" smtClean="0"/>
              <a:t>+ </a:t>
            </a:r>
            <a:r>
              <a:rPr lang="en-US" i="1" dirty="0" smtClean="0"/>
              <a:t>x </a:t>
            </a:r>
            <a:r>
              <a:rPr lang="en-US" dirty="0" smtClean="0"/>
              <a:t>– 6 = 0</a:t>
            </a:r>
          </a:p>
          <a:p>
            <a:pPr>
              <a:buFont typeface="Arial" charset="0"/>
              <a:buNone/>
              <a:tabLst>
                <a:tab pos="344488" algn="l"/>
              </a:tabLst>
            </a:pPr>
            <a:endParaRPr lang="en-US" dirty="0" smtClean="0"/>
          </a:p>
          <a:p>
            <a:r>
              <a:rPr lang="el-GR" dirty="0">
                <a:solidFill>
                  <a:srgbClr val="0074BC"/>
                </a:solidFill>
              </a:rPr>
              <a:t>Solution</a:t>
            </a:r>
            <a:r>
              <a:rPr lang="en-US" dirty="0">
                <a:solidFill>
                  <a:srgbClr val="0074BC"/>
                </a:solidFill>
              </a:rPr>
              <a:t>:</a:t>
            </a:r>
          </a:p>
          <a:p>
            <a:pPr>
              <a:buFont typeface="Arial" charset="0"/>
              <a:buNone/>
              <a:tabLst>
                <a:tab pos="344488" algn="l"/>
              </a:tabLst>
            </a:pPr>
            <a:r>
              <a:rPr lang="en-US" b="1" dirty="0" smtClean="0"/>
              <a:t>a.</a:t>
            </a:r>
            <a:r>
              <a:rPr lang="en-US" dirty="0" smtClean="0"/>
              <a:t> Because </a:t>
            </a:r>
            <a:r>
              <a:rPr lang="en-US" i="1" dirty="0" smtClean="0"/>
              <a:t>b </a:t>
            </a:r>
            <a:r>
              <a:rPr lang="en-US" dirty="0" smtClean="0"/>
              <a:t>= 1, the </a:t>
            </a:r>
            <a:r>
              <a:rPr lang="en-US" i="1" dirty="0" smtClean="0"/>
              <a:t>y</a:t>
            </a:r>
            <a:r>
              <a:rPr lang="en-US" dirty="0" smtClean="0"/>
              <a:t>-intercept is (0, 1). </a:t>
            </a:r>
            <a:br>
              <a:rPr lang="en-US" dirty="0" smtClean="0"/>
            </a:br>
            <a:endParaRPr lang="en-US" dirty="0" smtClean="0"/>
          </a:p>
          <a:p>
            <a:pPr>
              <a:buFont typeface="Arial" charset="0"/>
              <a:buNone/>
              <a:tabLst>
                <a:tab pos="344488" algn="l"/>
              </a:tabLst>
            </a:pPr>
            <a:r>
              <a:rPr lang="en-US" dirty="0" smtClean="0"/>
              <a:t>	Because the slope is </a:t>
            </a:r>
            <a:r>
              <a:rPr lang="en-US" i="1" dirty="0" smtClean="0"/>
              <a:t>m </a:t>
            </a:r>
            <a:r>
              <a:rPr lang="en-US" dirty="0" smtClean="0"/>
              <a:t>= 2, </a:t>
            </a:r>
            <a:br>
              <a:rPr lang="en-US" dirty="0" smtClean="0"/>
            </a:br>
            <a:r>
              <a:rPr lang="en-US" dirty="0" smtClean="0"/>
              <a:t>	you know that the line rises </a:t>
            </a:r>
            <a:br>
              <a:rPr lang="en-US" dirty="0" smtClean="0"/>
            </a:br>
            <a:r>
              <a:rPr lang="en-US" dirty="0" smtClean="0"/>
              <a:t>	two units for each unit it moves </a:t>
            </a:r>
            <a:br>
              <a:rPr lang="en-US" dirty="0" smtClean="0"/>
            </a:br>
            <a:r>
              <a:rPr lang="en-US" dirty="0" smtClean="0"/>
              <a:t>	to the right, as shown in </a:t>
            </a:r>
            <a:br>
              <a:rPr lang="en-US" dirty="0" smtClean="0"/>
            </a:br>
            <a:r>
              <a:rPr lang="en-US" dirty="0" smtClean="0"/>
              <a:t>	Figure P.20(a).</a:t>
            </a:r>
            <a:r>
              <a:rPr lang="en-US" i="1" dirty="0" smtClean="0"/>
              <a:t>  </a:t>
            </a:r>
          </a:p>
        </p:txBody>
      </p:sp>
      <p:sp>
        <p:nvSpPr>
          <p:cNvPr id="32771" name="Rectangle 15"/>
          <p:cNvSpPr>
            <a:spLocks noGrp="1" noChangeArrowheads="1"/>
          </p:cNvSpPr>
          <p:nvPr>
            <p:ph type="title"/>
          </p:nvPr>
        </p:nvSpPr>
        <p:spPr>
          <a:xfrm>
            <a:off x="457200" y="347472"/>
            <a:ext cx="8311896" cy="704088"/>
          </a:xfrm>
        </p:spPr>
        <p:txBody>
          <a:bodyPr/>
          <a:lstStyle/>
          <a:p>
            <a:r>
              <a:rPr lang="en-US" sz="3400" dirty="0" smtClean="0"/>
              <a:t>Example 4 – </a:t>
            </a:r>
            <a:r>
              <a:rPr lang="en-US" sz="3400" i="1" dirty="0" smtClean="0"/>
              <a:t>Sketching Lines in the Plane</a:t>
            </a:r>
          </a:p>
        </p:txBody>
      </p:sp>
      <p:sp>
        <p:nvSpPr>
          <p:cNvPr id="101388" name="Rectangle 12"/>
          <p:cNvSpPr>
            <a:spLocks noChangeArrowheads="1"/>
          </p:cNvSpPr>
          <p:nvPr/>
        </p:nvSpPr>
        <p:spPr bwMode="auto">
          <a:xfrm>
            <a:off x="6570663" y="5486400"/>
            <a:ext cx="1430337" cy="304800"/>
          </a:xfrm>
          <a:prstGeom prst="rect">
            <a:avLst/>
          </a:prstGeom>
          <a:noFill/>
          <a:ln w="9525">
            <a:noFill/>
            <a:miter lim="800000"/>
            <a:headEnd/>
            <a:tailEnd/>
          </a:ln>
        </p:spPr>
        <p:txBody>
          <a:bodyPr wrap="none">
            <a:spAutoFit/>
          </a:bodyPr>
          <a:lstStyle/>
          <a:p>
            <a:r>
              <a:rPr lang="en-US" sz="1400" i="1" dirty="0"/>
              <a:t>m </a:t>
            </a:r>
            <a:r>
              <a:rPr lang="en-US" sz="1400" dirty="0"/>
              <a:t>= 2; line rises</a:t>
            </a:r>
          </a:p>
        </p:txBody>
      </p:sp>
      <p:sp>
        <p:nvSpPr>
          <p:cNvPr id="101389" name="Rectangle 13"/>
          <p:cNvSpPr>
            <a:spLocks noChangeArrowheads="1"/>
          </p:cNvSpPr>
          <p:nvPr/>
        </p:nvSpPr>
        <p:spPr bwMode="auto">
          <a:xfrm>
            <a:off x="6669844" y="5854700"/>
            <a:ext cx="1182761" cy="276999"/>
          </a:xfrm>
          <a:prstGeom prst="rect">
            <a:avLst/>
          </a:prstGeom>
          <a:noFill/>
          <a:ln w="9525">
            <a:noFill/>
            <a:miter lim="800000"/>
            <a:headEnd/>
            <a:tailEnd/>
          </a:ln>
        </p:spPr>
        <p:txBody>
          <a:bodyPr wrap="none">
            <a:spAutoFit/>
          </a:bodyPr>
          <a:lstStyle/>
          <a:p>
            <a:pPr algn="ctr"/>
            <a:r>
              <a:rPr lang="en-US" sz="1200" b="1" dirty="0"/>
              <a:t>Figure </a:t>
            </a:r>
            <a:r>
              <a:rPr lang="en-US" sz="1200" b="1" dirty="0" smtClean="0"/>
              <a:t>P.20(a</a:t>
            </a:r>
            <a:r>
              <a:rPr lang="en-US" sz="1200" b="1" dirty="0"/>
              <a:t>)</a:t>
            </a:r>
          </a:p>
        </p:txBody>
      </p:sp>
      <p:pic>
        <p:nvPicPr>
          <p:cNvPr id="9218" name="Picture 2"/>
          <p:cNvPicPr>
            <a:picLocks noChangeAspect="1" noChangeArrowheads="1"/>
          </p:cNvPicPr>
          <p:nvPr/>
        </p:nvPicPr>
        <p:blipFill>
          <a:blip r:embed="rId3" cstate="print"/>
          <a:srcRect r="73243"/>
          <a:stretch>
            <a:fillRect/>
          </a:stretch>
        </p:blipFill>
        <p:spPr bwMode="auto">
          <a:xfrm>
            <a:off x="6172201" y="3116104"/>
            <a:ext cx="2514599" cy="2370296"/>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1378">
                                            <p:txEl>
                                              <p:pRg st="3" end="3"/>
                                            </p:txEl>
                                          </p:spTgt>
                                        </p:tgtEl>
                                        <p:attrNameLst>
                                          <p:attrName>style.visibility</p:attrName>
                                        </p:attrNameLst>
                                      </p:cBhvr>
                                      <p:to>
                                        <p:strVal val="visible"/>
                                      </p:to>
                                    </p:set>
                                    <p:animEffect transition="in" filter="fade">
                                      <p:cBhvr>
                                        <p:cTn id="7" dur="1000"/>
                                        <p:tgtEl>
                                          <p:spTgt spid="101378">
                                            <p:txEl>
                                              <p:pRg st="3" end="3"/>
                                            </p:txEl>
                                          </p:spTgt>
                                        </p:tgtEl>
                                      </p:cBhvr>
                                    </p:animEffect>
                                    <p:anim calcmode="lin" valueType="num">
                                      <p:cBhvr>
                                        <p:cTn id="8" dur="1000" fill="hold"/>
                                        <p:tgtEl>
                                          <p:spTgt spid="101378">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1378">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1378">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01378">
                                            <p:txEl>
                                              <p:pRg st="4" end="4"/>
                                            </p:txEl>
                                          </p:spTgt>
                                        </p:tgtEl>
                                        <p:attrNameLst>
                                          <p:attrName>style.visibility</p:attrName>
                                        </p:attrNameLst>
                                      </p:cBhvr>
                                      <p:to>
                                        <p:strVal val="visible"/>
                                      </p:to>
                                    </p:set>
                                    <p:animEffect transition="in" filter="fade">
                                      <p:cBhvr>
                                        <p:cTn id="13" dur="1000"/>
                                        <p:tgtEl>
                                          <p:spTgt spid="101378">
                                            <p:txEl>
                                              <p:pRg st="4" end="4"/>
                                            </p:txEl>
                                          </p:spTgt>
                                        </p:tgtEl>
                                      </p:cBhvr>
                                    </p:animEffect>
                                    <p:anim calcmode="lin" valueType="num">
                                      <p:cBhvr>
                                        <p:cTn id="14" dur="1000" fill="hold"/>
                                        <p:tgtEl>
                                          <p:spTgt spid="101378">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01378">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1378">
                                            <p:txEl>
                                              <p:pRg st="4" end="4"/>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01378">
                                            <p:txEl>
                                              <p:pRg st="5" end="5"/>
                                            </p:txEl>
                                          </p:spTgt>
                                        </p:tgtEl>
                                        <p:attrNameLst>
                                          <p:attrName>style.visibility</p:attrName>
                                        </p:attrNameLst>
                                      </p:cBhvr>
                                      <p:to>
                                        <p:strVal val="visible"/>
                                      </p:to>
                                    </p:set>
                                    <p:animEffect transition="in" filter="fade">
                                      <p:cBhvr>
                                        <p:cTn id="19" dur="1000"/>
                                        <p:tgtEl>
                                          <p:spTgt spid="101378">
                                            <p:txEl>
                                              <p:pRg st="5" end="5"/>
                                            </p:txEl>
                                          </p:spTgt>
                                        </p:tgtEl>
                                      </p:cBhvr>
                                    </p:animEffect>
                                    <p:anim calcmode="lin" valueType="num">
                                      <p:cBhvr>
                                        <p:cTn id="20" dur="1000" fill="hold"/>
                                        <p:tgtEl>
                                          <p:spTgt spid="101378">
                                            <p:txEl>
                                              <p:pRg st="5" end="5"/>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01378">
                                            <p:txEl>
                                              <p:pRg st="5" end="5"/>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1378">
                                            <p:txEl>
                                              <p:pRg st="5" end="5"/>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01388"/>
                                        </p:tgtEl>
                                        <p:attrNameLst>
                                          <p:attrName>style.visibility</p:attrName>
                                        </p:attrNameLst>
                                      </p:cBhvr>
                                      <p:to>
                                        <p:strVal val="visible"/>
                                      </p:to>
                                    </p:set>
                                    <p:animEffect transition="in" filter="fade">
                                      <p:cBhvr>
                                        <p:cTn id="25" dur="1000"/>
                                        <p:tgtEl>
                                          <p:spTgt spid="101388"/>
                                        </p:tgtEl>
                                      </p:cBhvr>
                                    </p:animEffect>
                                    <p:anim calcmode="lin" valueType="num">
                                      <p:cBhvr>
                                        <p:cTn id="26" dur="1000" fill="hold"/>
                                        <p:tgtEl>
                                          <p:spTgt spid="101388"/>
                                        </p:tgtEl>
                                        <p:attrNameLst>
                                          <p:attrName>ppt_x</p:attrName>
                                        </p:attrNameLst>
                                      </p:cBhvr>
                                      <p:tavLst>
                                        <p:tav tm="0">
                                          <p:val>
                                            <p:strVal val="#ppt_x"/>
                                          </p:val>
                                        </p:tav>
                                        <p:tav tm="100000">
                                          <p:val>
                                            <p:strVal val="#ppt_x"/>
                                          </p:val>
                                        </p:tav>
                                      </p:tavLst>
                                    </p:anim>
                                    <p:anim calcmode="lin" valueType="num">
                                      <p:cBhvr>
                                        <p:cTn id="27" dur="900" decel="100000" fill="hold"/>
                                        <p:tgtEl>
                                          <p:spTgt spid="10138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01388"/>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01389"/>
                                        </p:tgtEl>
                                        <p:attrNameLst>
                                          <p:attrName>style.visibility</p:attrName>
                                        </p:attrNameLst>
                                      </p:cBhvr>
                                      <p:to>
                                        <p:strVal val="visible"/>
                                      </p:to>
                                    </p:set>
                                    <p:animEffect transition="in" filter="fade">
                                      <p:cBhvr>
                                        <p:cTn id="31" dur="1000"/>
                                        <p:tgtEl>
                                          <p:spTgt spid="101389"/>
                                        </p:tgtEl>
                                      </p:cBhvr>
                                    </p:animEffect>
                                    <p:anim calcmode="lin" valueType="num">
                                      <p:cBhvr>
                                        <p:cTn id="32" dur="1000" fill="hold"/>
                                        <p:tgtEl>
                                          <p:spTgt spid="101389"/>
                                        </p:tgtEl>
                                        <p:attrNameLst>
                                          <p:attrName>ppt_x</p:attrName>
                                        </p:attrNameLst>
                                      </p:cBhvr>
                                      <p:tavLst>
                                        <p:tav tm="0">
                                          <p:val>
                                            <p:strVal val="#ppt_x"/>
                                          </p:val>
                                        </p:tav>
                                        <p:tav tm="100000">
                                          <p:val>
                                            <p:strVal val="#ppt_x"/>
                                          </p:val>
                                        </p:tav>
                                      </p:tavLst>
                                    </p:anim>
                                    <p:anim calcmode="lin" valueType="num">
                                      <p:cBhvr>
                                        <p:cTn id="33" dur="900" decel="100000" fill="hold"/>
                                        <p:tgtEl>
                                          <p:spTgt spid="10138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1389"/>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9218"/>
                                        </p:tgtEl>
                                        <p:attrNameLst>
                                          <p:attrName>style.visibility</p:attrName>
                                        </p:attrNameLst>
                                      </p:cBhvr>
                                      <p:to>
                                        <p:strVal val="visible"/>
                                      </p:to>
                                    </p:set>
                                    <p:animEffect transition="in" filter="fade">
                                      <p:cBhvr>
                                        <p:cTn id="37" dur="1000"/>
                                        <p:tgtEl>
                                          <p:spTgt spid="9218"/>
                                        </p:tgtEl>
                                      </p:cBhvr>
                                    </p:animEffect>
                                    <p:anim calcmode="lin" valueType="num">
                                      <p:cBhvr>
                                        <p:cTn id="38" dur="1000" fill="hold"/>
                                        <p:tgtEl>
                                          <p:spTgt spid="9218"/>
                                        </p:tgtEl>
                                        <p:attrNameLst>
                                          <p:attrName>ppt_x</p:attrName>
                                        </p:attrNameLst>
                                      </p:cBhvr>
                                      <p:tavLst>
                                        <p:tav tm="0">
                                          <p:val>
                                            <p:strVal val="#ppt_x"/>
                                          </p:val>
                                        </p:tav>
                                        <p:tav tm="100000">
                                          <p:val>
                                            <p:strVal val="#ppt_x"/>
                                          </p:val>
                                        </p:tav>
                                      </p:tavLst>
                                    </p:anim>
                                    <p:anim calcmode="lin" valueType="num">
                                      <p:cBhvr>
                                        <p:cTn id="39" dur="900" decel="100000" fill="hold"/>
                                        <p:tgtEl>
                                          <p:spTgt spid="9218"/>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92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8" grpId="0"/>
      <p:bldP spid="10138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idx="1"/>
          </p:nvPr>
        </p:nvSpPr>
        <p:spPr/>
        <p:txBody>
          <a:bodyPr/>
          <a:lstStyle/>
          <a:p>
            <a:pPr>
              <a:tabLst>
                <a:tab pos="344488" algn="l"/>
              </a:tabLst>
            </a:pPr>
            <a:r>
              <a:rPr lang="en-US" b="1" dirty="0" smtClean="0"/>
              <a:t>b.</a:t>
            </a:r>
            <a:r>
              <a:rPr lang="en-US" dirty="0" smtClean="0"/>
              <a:t> </a:t>
            </a:r>
            <a:r>
              <a:rPr lang="en-IN" dirty="0" smtClean="0"/>
              <a:t>By writing the equation </a:t>
            </a:r>
            <a:r>
              <a:rPr lang="en-IN" i="1" dirty="0" smtClean="0"/>
              <a:t>y</a:t>
            </a:r>
            <a:r>
              <a:rPr lang="en-IN" dirty="0" smtClean="0"/>
              <a:t> = 2 in slope-intercept form</a:t>
            </a:r>
          </a:p>
          <a:p>
            <a:pPr>
              <a:tabLst>
                <a:tab pos="344488" algn="l"/>
              </a:tabLst>
            </a:pPr>
            <a:endParaRPr lang="en-US" dirty="0" smtClean="0"/>
          </a:p>
          <a:p>
            <a:pPr>
              <a:tabLst>
                <a:tab pos="344488" algn="l"/>
              </a:tabLst>
            </a:pPr>
            <a:r>
              <a:rPr lang="en-US" i="1" dirty="0" smtClean="0"/>
              <a:t>            y </a:t>
            </a:r>
            <a:r>
              <a:rPr lang="en-US" dirty="0" smtClean="0"/>
              <a:t>= (0)</a:t>
            </a:r>
            <a:r>
              <a:rPr lang="en-US" i="1" dirty="0" smtClean="0"/>
              <a:t>x </a:t>
            </a:r>
            <a:r>
              <a:rPr lang="en-US" dirty="0" smtClean="0"/>
              <a:t>+ 2</a:t>
            </a:r>
          </a:p>
          <a:p>
            <a:pPr>
              <a:tabLst>
                <a:tab pos="344488" algn="l"/>
              </a:tabLst>
            </a:pPr>
            <a:endParaRPr lang="en-IN" dirty="0" smtClean="0"/>
          </a:p>
          <a:p>
            <a:pPr marL="342900"/>
            <a:r>
              <a:rPr lang="en-IN" dirty="0" smtClean="0"/>
              <a:t>you can see that the slope is </a:t>
            </a:r>
            <a:br>
              <a:rPr lang="en-IN" dirty="0" smtClean="0"/>
            </a:br>
            <a:r>
              <a:rPr lang="en-US" i="1" dirty="0" smtClean="0"/>
              <a:t>m </a:t>
            </a:r>
            <a:r>
              <a:rPr lang="en-US" dirty="0" smtClean="0"/>
              <a:t>= 0 </a:t>
            </a:r>
            <a:r>
              <a:rPr lang="en-IN" dirty="0" smtClean="0"/>
              <a:t>and the </a:t>
            </a:r>
            <a:r>
              <a:rPr lang="en-IN" i="1" dirty="0" smtClean="0"/>
              <a:t>y</a:t>
            </a:r>
            <a:r>
              <a:rPr lang="en-IN" dirty="0" smtClean="0"/>
              <a:t>-intercept is </a:t>
            </a:r>
            <a:r>
              <a:rPr lang="en-US" dirty="0" smtClean="0"/>
              <a:t>(0, 2). </a:t>
            </a:r>
            <a:br>
              <a:rPr lang="en-US" dirty="0" smtClean="0"/>
            </a:br>
            <a:r>
              <a:rPr lang="en-IN" dirty="0" smtClean="0"/>
              <a:t>Because the slope is zero, you </a:t>
            </a:r>
            <a:br>
              <a:rPr lang="en-IN" dirty="0" smtClean="0"/>
            </a:br>
            <a:r>
              <a:rPr lang="en-IN" dirty="0" smtClean="0"/>
              <a:t>know that the line is horizontal, </a:t>
            </a:r>
            <a:br>
              <a:rPr lang="en-IN" dirty="0" smtClean="0"/>
            </a:br>
            <a:r>
              <a:rPr lang="en-US" dirty="0" smtClean="0"/>
              <a:t>as shown in Figure P.20(b).</a:t>
            </a:r>
            <a:endParaRPr lang="en-US" i="1" dirty="0" smtClean="0"/>
          </a:p>
        </p:txBody>
      </p:sp>
      <p:sp>
        <p:nvSpPr>
          <p:cNvPr id="33795"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Example </a:t>
            </a:r>
            <a:r>
              <a:rPr lang="en-US" sz="4000" dirty="0" smtClean="0">
                <a:solidFill>
                  <a:schemeClr val="bg1"/>
                </a:solidFill>
              </a:rPr>
              <a:t>4 </a:t>
            </a:r>
            <a:r>
              <a:rPr lang="en-US" sz="4000" dirty="0">
                <a:solidFill>
                  <a:schemeClr val="bg1"/>
                </a:solidFill>
              </a:rPr>
              <a:t>– </a:t>
            </a:r>
            <a:r>
              <a:rPr lang="en-US" sz="4000" i="1" dirty="0">
                <a:solidFill>
                  <a:schemeClr val="bg1"/>
                </a:solidFill>
              </a:rPr>
              <a:t>Solution</a:t>
            </a:r>
          </a:p>
        </p:txBody>
      </p:sp>
      <p:sp>
        <p:nvSpPr>
          <p:cNvPr id="33796" name="Rectangle 5"/>
          <p:cNvSpPr>
            <a:spLocks noChangeArrowheads="1"/>
          </p:cNvSpPr>
          <p:nvPr/>
        </p:nvSpPr>
        <p:spPr bwMode="auto">
          <a:xfrm>
            <a:off x="5837238" y="5453062"/>
            <a:ext cx="2001837" cy="304800"/>
          </a:xfrm>
          <a:prstGeom prst="rect">
            <a:avLst/>
          </a:prstGeom>
          <a:noFill/>
          <a:ln w="9525">
            <a:noFill/>
            <a:miter lim="800000"/>
            <a:headEnd/>
            <a:tailEnd/>
          </a:ln>
        </p:spPr>
        <p:txBody>
          <a:bodyPr wrap="none">
            <a:spAutoFit/>
          </a:bodyPr>
          <a:lstStyle/>
          <a:p>
            <a:r>
              <a:rPr lang="en-US" sz="1400" i="1"/>
              <a:t>m </a:t>
            </a:r>
            <a:r>
              <a:rPr lang="en-US" sz="1400"/>
              <a:t>= 0; line is horizontal</a:t>
            </a:r>
          </a:p>
        </p:txBody>
      </p:sp>
      <p:sp>
        <p:nvSpPr>
          <p:cNvPr id="33797" name="Rectangle 6"/>
          <p:cNvSpPr>
            <a:spLocks noChangeArrowheads="1"/>
          </p:cNvSpPr>
          <p:nvPr/>
        </p:nvSpPr>
        <p:spPr bwMode="auto">
          <a:xfrm>
            <a:off x="6239586" y="5745162"/>
            <a:ext cx="1192379" cy="276999"/>
          </a:xfrm>
          <a:prstGeom prst="rect">
            <a:avLst/>
          </a:prstGeom>
          <a:noFill/>
          <a:ln w="9525">
            <a:noFill/>
            <a:miter lim="800000"/>
            <a:headEnd/>
            <a:tailEnd/>
          </a:ln>
        </p:spPr>
        <p:txBody>
          <a:bodyPr wrap="none">
            <a:spAutoFit/>
          </a:bodyPr>
          <a:lstStyle/>
          <a:p>
            <a:pPr algn="ctr"/>
            <a:r>
              <a:rPr lang="en-US" sz="1200" b="1" dirty="0"/>
              <a:t>Figure </a:t>
            </a:r>
            <a:r>
              <a:rPr lang="en-US" sz="1200" b="1" dirty="0" smtClean="0"/>
              <a:t>P.20(b</a:t>
            </a:r>
            <a:r>
              <a:rPr lang="en-US" sz="1200" b="1" dirty="0"/>
              <a:t>)</a:t>
            </a:r>
          </a:p>
        </p:txBody>
      </p:sp>
      <p:sp>
        <p:nvSpPr>
          <p:cNvPr id="33799" name="Text Box 8"/>
          <p:cNvSpPr txBox="1">
            <a:spLocks noChangeArrowheads="1"/>
          </p:cNvSpPr>
          <p:nvPr/>
        </p:nvSpPr>
        <p:spPr bwMode="auto">
          <a:xfrm>
            <a:off x="8032750" y="776288"/>
            <a:ext cx="990600" cy="366712"/>
          </a:xfrm>
          <a:prstGeom prst="rect">
            <a:avLst/>
          </a:prstGeom>
          <a:noFill/>
          <a:ln w="9525">
            <a:noFill/>
            <a:miter lim="800000"/>
            <a:headEnd/>
            <a:tailEnd/>
          </a:ln>
        </p:spPr>
        <p:txBody>
          <a:bodyPr>
            <a:spAutoFit/>
          </a:bodyPr>
          <a:lstStyle/>
          <a:p>
            <a:pPr algn="r">
              <a:spcBef>
                <a:spcPct val="50000"/>
              </a:spcBef>
            </a:pPr>
            <a:r>
              <a:rPr lang="en-US" dirty="0">
                <a:solidFill>
                  <a:schemeClr val="bg1"/>
                </a:solidFill>
              </a:rPr>
              <a:t>cont’d</a:t>
            </a:r>
          </a:p>
        </p:txBody>
      </p:sp>
      <p:pic>
        <p:nvPicPr>
          <p:cNvPr id="8" name="Picture 2"/>
          <p:cNvPicPr>
            <a:picLocks noChangeAspect="1" noChangeArrowheads="1"/>
          </p:cNvPicPr>
          <p:nvPr/>
        </p:nvPicPr>
        <p:blipFill>
          <a:blip r:embed="rId3" cstate="print"/>
          <a:srcRect l="32433" r="39188"/>
          <a:stretch>
            <a:fillRect/>
          </a:stretch>
        </p:blipFill>
        <p:spPr bwMode="auto">
          <a:xfrm>
            <a:off x="5562600" y="2993866"/>
            <a:ext cx="2667000" cy="2370296"/>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idx="1"/>
          </p:nvPr>
        </p:nvSpPr>
        <p:spPr/>
        <p:txBody>
          <a:bodyPr/>
          <a:lstStyle/>
          <a:p>
            <a:pPr>
              <a:buFont typeface="Arial" charset="0"/>
              <a:buNone/>
              <a:tabLst>
                <a:tab pos="344488" algn="l"/>
              </a:tabLst>
            </a:pPr>
            <a:r>
              <a:rPr lang="en-US" b="1" dirty="0" smtClean="0"/>
              <a:t>c.</a:t>
            </a:r>
            <a:r>
              <a:rPr lang="en-US" dirty="0" smtClean="0"/>
              <a:t> Begin by writing the equation in slope-intercept form.</a:t>
            </a:r>
          </a:p>
          <a:p>
            <a:pPr>
              <a:buFont typeface="Arial" charset="0"/>
              <a:buNone/>
              <a:tabLst>
                <a:tab pos="344488" algn="l"/>
              </a:tabLst>
            </a:pPr>
            <a:endParaRPr lang="en-US" sz="1200" dirty="0" smtClean="0"/>
          </a:p>
          <a:p>
            <a:pPr>
              <a:buFont typeface="Arial" charset="0"/>
              <a:buNone/>
              <a:tabLst>
                <a:tab pos="344488" algn="l"/>
              </a:tabLst>
            </a:pPr>
            <a:r>
              <a:rPr lang="en-US" dirty="0" smtClean="0"/>
              <a:t>	      3</a:t>
            </a:r>
            <a:r>
              <a:rPr lang="en-US" i="1" dirty="0" smtClean="0"/>
              <a:t>y </a:t>
            </a:r>
            <a:r>
              <a:rPr lang="en-US" dirty="0" smtClean="0"/>
              <a:t>+ </a:t>
            </a:r>
            <a:r>
              <a:rPr lang="en-US" i="1" dirty="0" smtClean="0"/>
              <a:t>x </a:t>
            </a:r>
            <a:r>
              <a:rPr lang="en-US" dirty="0" smtClean="0"/>
              <a:t>– 6 = 0</a:t>
            </a:r>
          </a:p>
          <a:p>
            <a:pPr>
              <a:buFont typeface="Arial" charset="0"/>
              <a:buNone/>
              <a:tabLst>
                <a:tab pos="344488" algn="l"/>
              </a:tabLst>
            </a:pPr>
            <a:endParaRPr lang="en-US" dirty="0" smtClean="0"/>
          </a:p>
          <a:p>
            <a:pPr>
              <a:buFont typeface="Arial" charset="0"/>
              <a:buNone/>
              <a:tabLst>
                <a:tab pos="344488" algn="l"/>
              </a:tabLst>
            </a:pPr>
            <a:r>
              <a:rPr lang="en-US" dirty="0" smtClean="0"/>
              <a:t>			3</a:t>
            </a:r>
            <a:r>
              <a:rPr lang="en-US" i="1" dirty="0" smtClean="0"/>
              <a:t>y </a:t>
            </a:r>
            <a:r>
              <a:rPr lang="en-US" dirty="0" smtClean="0"/>
              <a:t>= –</a:t>
            </a:r>
            <a:r>
              <a:rPr lang="en-US" i="1" dirty="0" smtClean="0"/>
              <a:t>x </a:t>
            </a:r>
            <a:r>
              <a:rPr lang="en-US" dirty="0" smtClean="0"/>
              <a:t>+ 6</a:t>
            </a:r>
          </a:p>
          <a:p>
            <a:pPr>
              <a:buFont typeface="Arial" charset="0"/>
              <a:buNone/>
              <a:tabLst>
                <a:tab pos="344488" algn="l"/>
              </a:tabLst>
            </a:pPr>
            <a:r>
              <a:rPr lang="en-US" dirty="0" smtClean="0"/>
              <a:t> </a:t>
            </a:r>
          </a:p>
          <a:p>
            <a:pPr>
              <a:buFont typeface="Arial" charset="0"/>
              <a:buNone/>
              <a:tabLst>
                <a:tab pos="344488" algn="l"/>
              </a:tabLst>
            </a:pPr>
            <a:endParaRPr lang="en-US" dirty="0" smtClean="0"/>
          </a:p>
          <a:p>
            <a:pPr>
              <a:buFont typeface="Arial" charset="0"/>
              <a:buNone/>
              <a:tabLst>
                <a:tab pos="344488" algn="l"/>
              </a:tabLst>
            </a:pPr>
            <a:endParaRPr lang="en-US" dirty="0" smtClean="0"/>
          </a:p>
          <a:p>
            <a:pPr>
              <a:buFont typeface="Arial" charset="0"/>
              <a:buNone/>
              <a:tabLst>
                <a:tab pos="344488" algn="l"/>
              </a:tabLst>
            </a:pPr>
            <a:r>
              <a:rPr lang="en-US" dirty="0" smtClean="0"/>
              <a:t>    In this form, you can see that the </a:t>
            </a:r>
            <a:r>
              <a:rPr lang="en-US" i="1" dirty="0" smtClean="0"/>
              <a:t>y</a:t>
            </a:r>
            <a:r>
              <a:rPr lang="en-US" dirty="0" smtClean="0"/>
              <a:t>-intercept is (0, 2) and</a:t>
            </a:r>
          </a:p>
          <a:p>
            <a:pPr>
              <a:buFont typeface="Arial" charset="0"/>
              <a:buNone/>
              <a:tabLst>
                <a:tab pos="344488" algn="l"/>
              </a:tabLst>
            </a:pPr>
            <a:r>
              <a:rPr lang="en-US" dirty="0" smtClean="0"/>
              <a:t>    the slope is </a:t>
            </a:r>
            <a:r>
              <a:rPr lang="en-US" i="1" dirty="0" smtClean="0"/>
              <a:t>m</a:t>
            </a:r>
            <a:r>
              <a:rPr lang="en-US" dirty="0" smtClean="0"/>
              <a:t> =      .</a:t>
            </a:r>
          </a:p>
        </p:txBody>
      </p:sp>
      <p:sp>
        <p:nvSpPr>
          <p:cNvPr id="34819"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Example </a:t>
            </a:r>
            <a:r>
              <a:rPr lang="en-US" sz="4000" dirty="0" smtClean="0">
                <a:solidFill>
                  <a:schemeClr val="bg1"/>
                </a:solidFill>
              </a:rPr>
              <a:t>4 </a:t>
            </a:r>
            <a:r>
              <a:rPr lang="en-US" sz="4000" dirty="0">
                <a:solidFill>
                  <a:schemeClr val="bg1"/>
                </a:solidFill>
              </a:rPr>
              <a:t>– </a:t>
            </a:r>
            <a:r>
              <a:rPr lang="en-US" sz="4000" i="1" dirty="0">
                <a:solidFill>
                  <a:schemeClr val="bg1"/>
                </a:solidFill>
              </a:rPr>
              <a:t>Solution</a:t>
            </a:r>
          </a:p>
        </p:txBody>
      </p:sp>
      <p:pic>
        <p:nvPicPr>
          <p:cNvPr id="103431" name="Picture 7"/>
          <p:cNvPicPr>
            <a:picLocks noChangeAspect="1" noChangeArrowheads="1"/>
          </p:cNvPicPr>
          <p:nvPr/>
        </p:nvPicPr>
        <p:blipFill>
          <a:blip r:embed="rId3" cstate="print"/>
          <a:srcRect/>
          <a:stretch>
            <a:fillRect/>
          </a:stretch>
        </p:blipFill>
        <p:spPr bwMode="auto">
          <a:xfrm>
            <a:off x="2438400" y="3733800"/>
            <a:ext cx="1928813" cy="703263"/>
          </a:xfrm>
          <a:prstGeom prst="rect">
            <a:avLst/>
          </a:prstGeom>
          <a:noFill/>
          <a:ln w="9525">
            <a:noFill/>
            <a:miter lim="800000"/>
            <a:headEnd/>
            <a:tailEnd/>
          </a:ln>
        </p:spPr>
      </p:pic>
      <p:pic>
        <p:nvPicPr>
          <p:cNvPr id="103434" name="Picture 10"/>
          <p:cNvPicPr>
            <a:picLocks noChangeAspect="1" noChangeArrowheads="1"/>
          </p:cNvPicPr>
          <p:nvPr/>
        </p:nvPicPr>
        <p:blipFill>
          <a:blip r:embed="rId4" cstate="print"/>
          <a:srcRect/>
          <a:stretch>
            <a:fillRect/>
          </a:stretch>
        </p:blipFill>
        <p:spPr bwMode="auto">
          <a:xfrm>
            <a:off x="3067050" y="5183083"/>
            <a:ext cx="451713" cy="476497"/>
          </a:xfrm>
          <a:prstGeom prst="rect">
            <a:avLst/>
          </a:prstGeom>
          <a:noFill/>
          <a:ln w="9525">
            <a:noFill/>
            <a:miter lim="800000"/>
            <a:headEnd/>
            <a:tailEnd/>
          </a:ln>
        </p:spPr>
      </p:pic>
      <p:sp>
        <p:nvSpPr>
          <p:cNvPr id="34822" name="Text Box 11"/>
          <p:cNvSpPr txBox="1">
            <a:spLocks noChangeArrowheads="1"/>
          </p:cNvSpPr>
          <p:nvPr/>
        </p:nvSpPr>
        <p:spPr bwMode="auto">
          <a:xfrm>
            <a:off x="8032750" y="776288"/>
            <a:ext cx="990600" cy="366712"/>
          </a:xfrm>
          <a:prstGeom prst="rect">
            <a:avLst/>
          </a:prstGeom>
          <a:noFill/>
          <a:ln w="9525">
            <a:noFill/>
            <a:miter lim="800000"/>
            <a:headEnd/>
            <a:tailEnd/>
          </a:ln>
        </p:spPr>
        <p:txBody>
          <a:bodyPr>
            <a:spAutoFit/>
          </a:bodyPr>
          <a:lstStyle/>
          <a:p>
            <a:pPr algn="r">
              <a:spcBef>
                <a:spcPct val="50000"/>
              </a:spcBef>
            </a:pPr>
            <a:r>
              <a:rPr lang="en-US" dirty="0">
                <a:solidFill>
                  <a:schemeClr val="bg1"/>
                </a:solidFill>
              </a:rPr>
              <a:t>cont’d</a:t>
            </a:r>
          </a:p>
        </p:txBody>
      </p:sp>
      <p:sp>
        <p:nvSpPr>
          <p:cNvPr id="34823" name="Rectangle 12"/>
          <p:cNvSpPr>
            <a:spLocks noChangeArrowheads="1"/>
          </p:cNvSpPr>
          <p:nvPr/>
        </p:nvSpPr>
        <p:spPr bwMode="auto">
          <a:xfrm>
            <a:off x="4699000" y="2147887"/>
            <a:ext cx="2520950" cy="366713"/>
          </a:xfrm>
          <a:prstGeom prst="rect">
            <a:avLst/>
          </a:prstGeom>
          <a:noFill/>
          <a:ln w="9525">
            <a:noFill/>
            <a:miter lim="800000"/>
            <a:headEnd/>
            <a:tailEnd/>
          </a:ln>
        </p:spPr>
        <p:txBody>
          <a:bodyPr wrap="none">
            <a:spAutoFit/>
          </a:bodyPr>
          <a:lstStyle/>
          <a:p>
            <a:r>
              <a:rPr lang="en-US" dirty="0">
                <a:solidFill>
                  <a:srgbClr val="ED008C"/>
                </a:solidFill>
              </a:rPr>
              <a:t>Write original equation.</a:t>
            </a:r>
          </a:p>
        </p:txBody>
      </p:sp>
      <p:sp>
        <p:nvSpPr>
          <p:cNvPr id="103437" name="Rectangle 13"/>
          <p:cNvSpPr>
            <a:spLocks noChangeArrowheads="1"/>
          </p:cNvSpPr>
          <p:nvPr/>
        </p:nvSpPr>
        <p:spPr bwMode="auto">
          <a:xfrm>
            <a:off x="4686300" y="3033712"/>
            <a:ext cx="2698750" cy="366713"/>
          </a:xfrm>
          <a:prstGeom prst="rect">
            <a:avLst/>
          </a:prstGeom>
          <a:noFill/>
          <a:ln w="9525">
            <a:noFill/>
            <a:miter lim="800000"/>
            <a:headEnd/>
            <a:tailEnd/>
          </a:ln>
        </p:spPr>
        <p:txBody>
          <a:bodyPr wrap="none">
            <a:spAutoFit/>
          </a:bodyPr>
          <a:lstStyle/>
          <a:p>
            <a:r>
              <a:rPr lang="en-US" dirty="0">
                <a:solidFill>
                  <a:srgbClr val="ED008C"/>
                </a:solidFill>
              </a:rPr>
              <a:t>Isolate </a:t>
            </a:r>
            <a:r>
              <a:rPr lang="en-US" i="1" dirty="0">
                <a:solidFill>
                  <a:srgbClr val="ED008C"/>
                </a:solidFill>
              </a:rPr>
              <a:t>y</a:t>
            </a:r>
            <a:r>
              <a:rPr lang="en-US" dirty="0">
                <a:solidFill>
                  <a:srgbClr val="ED008C"/>
                </a:solidFill>
              </a:rPr>
              <a:t>-term on the left.</a:t>
            </a:r>
          </a:p>
        </p:txBody>
      </p:sp>
      <p:sp>
        <p:nvSpPr>
          <p:cNvPr id="103438" name="Rectangle 14"/>
          <p:cNvSpPr>
            <a:spLocks noChangeArrowheads="1"/>
          </p:cNvSpPr>
          <p:nvPr/>
        </p:nvSpPr>
        <p:spPr bwMode="auto">
          <a:xfrm>
            <a:off x="4692650" y="3886200"/>
            <a:ext cx="2241550" cy="366713"/>
          </a:xfrm>
          <a:prstGeom prst="rect">
            <a:avLst/>
          </a:prstGeom>
          <a:noFill/>
          <a:ln w="9525">
            <a:noFill/>
            <a:miter lim="800000"/>
            <a:headEnd/>
            <a:tailEnd/>
          </a:ln>
        </p:spPr>
        <p:txBody>
          <a:bodyPr wrap="none">
            <a:spAutoFit/>
          </a:bodyPr>
          <a:lstStyle/>
          <a:p>
            <a:r>
              <a:rPr lang="en-US" dirty="0">
                <a:solidFill>
                  <a:srgbClr val="ED008C"/>
                </a:solidFill>
              </a:rPr>
              <a:t>Slope-intercept form</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3426">
                                            <p:txEl>
                                              <p:pRg st="4" end="4"/>
                                            </p:txEl>
                                          </p:spTgt>
                                        </p:tgtEl>
                                        <p:attrNameLst>
                                          <p:attrName>style.visibility</p:attrName>
                                        </p:attrNameLst>
                                      </p:cBhvr>
                                      <p:to>
                                        <p:strVal val="visible"/>
                                      </p:to>
                                    </p:set>
                                    <p:animEffect transition="in" filter="fade">
                                      <p:cBhvr>
                                        <p:cTn id="7" dur="1000"/>
                                        <p:tgtEl>
                                          <p:spTgt spid="103426">
                                            <p:txEl>
                                              <p:pRg st="4" end="4"/>
                                            </p:txEl>
                                          </p:spTgt>
                                        </p:tgtEl>
                                      </p:cBhvr>
                                    </p:animEffect>
                                    <p:anim calcmode="lin" valueType="num">
                                      <p:cBhvr>
                                        <p:cTn id="8" dur="1000" fill="hold"/>
                                        <p:tgtEl>
                                          <p:spTgt spid="103426">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3426">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3426">
                                            <p:txEl>
                                              <p:pRg st="4" end="4"/>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03437"/>
                                        </p:tgtEl>
                                        <p:attrNameLst>
                                          <p:attrName>style.visibility</p:attrName>
                                        </p:attrNameLst>
                                      </p:cBhvr>
                                      <p:to>
                                        <p:strVal val="visible"/>
                                      </p:to>
                                    </p:set>
                                    <p:animEffect transition="in" filter="fade">
                                      <p:cBhvr>
                                        <p:cTn id="13" dur="1000"/>
                                        <p:tgtEl>
                                          <p:spTgt spid="103437"/>
                                        </p:tgtEl>
                                      </p:cBhvr>
                                    </p:animEffect>
                                    <p:anim calcmode="lin" valueType="num">
                                      <p:cBhvr>
                                        <p:cTn id="14" dur="1000" fill="hold"/>
                                        <p:tgtEl>
                                          <p:spTgt spid="103437"/>
                                        </p:tgtEl>
                                        <p:attrNameLst>
                                          <p:attrName>ppt_x</p:attrName>
                                        </p:attrNameLst>
                                      </p:cBhvr>
                                      <p:tavLst>
                                        <p:tav tm="0">
                                          <p:val>
                                            <p:strVal val="#ppt_x"/>
                                          </p:val>
                                        </p:tav>
                                        <p:tav tm="100000">
                                          <p:val>
                                            <p:strVal val="#ppt_x"/>
                                          </p:val>
                                        </p:tav>
                                      </p:tavLst>
                                    </p:anim>
                                    <p:anim calcmode="lin" valueType="num">
                                      <p:cBhvr>
                                        <p:cTn id="15" dur="900" decel="100000" fill="hold"/>
                                        <p:tgtEl>
                                          <p:spTgt spid="10343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343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03431"/>
                                        </p:tgtEl>
                                        <p:attrNameLst>
                                          <p:attrName>style.visibility</p:attrName>
                                        </p:attrNameLst>
                                      </p:cBhvr>
                                      <p:to>
                                        <p:strVal val="visible"/>
                                      </p:to>
                                    </p:set>
                                    <p:animEffect transition="in" filter="fade">
                                      <p:cBhvr>
                                        <p:cTn id="21" dur="1000"/>
                                        <p:tgtEl>
                                          <p:spTgt spid="103431"/>
                                        </p:tgtEl>
                                      </p:cBhvr>
                                    </p:animEffect>
                                    <p:anim calcmode="lin" valueType="num">
                                      <p:cBhvr>
                                        <p:cTn id="22" dur="1000" fill="hold"/>
                                        <p:tgtEl>
                                          <p:spTgt spid="103431"/>
                                        </p:tgtEl>
                                        <p:attrNameLst>
                                          <p:attrName>ppt_x</p:attrName>
                                        </p:attrNameLst>
                                      </p:cBhvr>
                                      <p:tavLst>
                                        <p:tav tm="0">
                                          <p:val>
                                            <p:strVal val="#ppt_x"/>
                                          </p:val>
                                        </p:tav>
                                        <p:tav tm="100000">
                                          <p:val>
                                            <p:strVal val="#ppt_x"/>
                                          </p:val>
                                        </p:tav>
                                      </p:tavLst>
                                    </p:anim>
                                    <p:anim calcmode="lin" valueType="num">
                                      <p:cBhvr>
                                        <p:cTn id="23" dur="900" decel="100000" fill="hold"/>
                                        <p:tgtEl>
                                          <p:spTgt spid="10343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03431"/>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03438"/>
                                        </p:tgtEl>
                                        <p:attrNameLst>
                                          <p:attrName>style.visibility</p:attrName>
                                        </p:attrNameLst>
                                      </p:cBhvr>
                                      <p:to>
                                        <p:strVal val="visible"/>
                                      </p:to>
                                    </p:set>
                                    <p:animEffect transition="in" filter="fade">
                                      <p:cBhvr>
                                        <p:cTn id="27" dur="1000"/>
                                        <p:tgtEl>
                                          <p:spTgt spid="103438"/>
                                        </p:tgtEl>
                                      </p:cBhvr>
                                    </p:animEffect>
                                    <p:anim calcmode="lin" valueType="num">
                                      <p:cBhvr>
                                        <p:cTn id="28" dur="1000" fill="hold"/>
                                        <p:tgtEl>
                                          <p:spTgt spid="103438"/>
                                        </p:tgtEl>
                                        <p:attrNameLst>
                                          <p:attrName>ppt_x</p:attrName>
                                        </p:attrNameLst>
                                      </p:cBhvr>
                                      <p:tavLst>
                                        <p:tav tm="0">
                                          <p:val>
                                            <p:strVal val="#ppt_x"/>
                                          </p:val>
                                        </p:tav>
                                        <p:tav tm="100000">
                                          <p:val>
                                            <p:strVal val="#ppt_x"/>
                                          </p:val>
                                        </p:tav>
                                      </p:tavLst>
                                    </p:anim>
                                    <p:anim calcmode="lin" valueType="num">
                                      <p:cBhvr>
                                        <p:cTn id="29" dur="900" decel="100000" fill="hold"/>
                                        <p:tgtEl>
                                          <p:spTgt spid="10343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3438"/>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03426">
                                            <p:txEl>
                                              <p:pRg st="8" end="8"/>
                                            </p:txEl>
                                          </p:spTgt>
                                        </p:tgtEl>
                                        <p:attrNameLst>
                                          <p:attrName>style.visibility</p:attrName>
                                        </p:attrNameLst>
                                      </p:cBhvr>
                                      <p:to>
                                        <p:strVal val="visible"/>
                                      </p:to>
                                    </p:set>
                                    <p:animEffect transition="in" filter="fade">
                                      <p:cBhvr>
                                        <p:cTn id="35" dur="1000"/>
                                        <p:tgtEl>
                                          <p:spTgt spid="103426">
                                            <p:txEl>
                                              <p:pRg st="8" end="8"/>
                                            </p:txEl>
                                          </p:spTgt>
                                        </p:tgtEl>
                                      </p:cBhvr>
                                    </p:animEffect>
                                    <p:anim calcmode="lin" valueType="num">
                                      <p:cBhvr>
                                        <p:cTn id="36" dur="1000" fill="hold"/>
                                        <p:tgtEl>
                                          <p:spTgt spid="103426">
                                            <p:txEl>
                                              <p:pRg st="8" end="8"/>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03426">
                                            <p:txEl>
                                              <p:pRg st="8" end="8"/>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03426">
                                            <p:txEl>
                                              <p:pRg st="8" end="8"/>
                                            </p:txEl>
                                          </p:spTgt>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103426">
                                            <p:txEl>
                                              <p:pRg st="9" end="9"/>
                                            </p:txEl>
                                          </p:spTgt>
                                        </p:tgtEl>
                                        <p:attrNameLst>
                                          <p:attrName>style.visibility</p:attrName>
                                        </p:attrNameLst>
                                      </p:cBhvr>
                                      <p:to>
                                        <p:strVal val="visible"/>
                                      </p:to>
                                    </p:set>
                                    <p:animEffect transition="in" filter="fade">
                                      <p:cBhvr>
                                        <p:cTn id="41" dur="1000"/>
                                        <p:tgtEl>
                                          <p:spTgt spid="103426">
                                            <p:txEl>
                                              <p:pRg st="9" end="9"/>
                                            </p:txEl>
                                          </p:spTgt>
                                        </p:tgtEl>
                                      </p:cBhvr>
                                    </p:animEffect>
                                    <p:anim calcmode="lin" valueType="num">
                                      <p:cBhvr>
                                        <p:cTn id="42" dur="1000" fill="hold"/>
                                        <p:tgtEl>
                                          <p:spTgt spid="103426">
                                            <p:txEl>
                                              <p:pRg st="9" end="9"/>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03426">
                                            <p:txEl>
                                              <p:pRg st="9" end="9"/>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3426">
                                            <p:txEl>
                                              <p:pRg st="9" end="9"/>
                                            </p:txEl>
                                          </p:spTgt>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103434"/>
                                        </p:tgtEl>
                                        <p:attrNameLst>
                                          <p:attrName>style.visibility</p:attrName>
                                        </p:attrNameLst>
                                      </p:cBhvr>
                                      <p:to>
                                        <p:strVal val="visible"/>
                                      </p:to>
                                    </p:set>
                                    <p:animEffect transition="in" filter="fade">
                                      <p:cBhvr>
                                        <p:cTn id="47" dur="1000"/>
                                        <p:tgtEl>
                                          <p:spTgt spid="103434"/>
                                        </p:tgtEl>
                                      </p:cBhvr>
                                    </p:animEffect>
                                    <p:anim calcmode="lin" valueType="num">
                                      <p:cBhvr>
                                        <p:cTn id="48" dur="1000" fill="hold"/>
                                        <p:tgtEl>
                                          <p:spTgt spid="103434"/>
                                        </p:tgtEl>
                                        <p:attrNameLst>
                                          <p:attrName>ppt_x</p:attrName>
                                        </p:attrNameLst>
                                      </p:cBhvr>
                                      <p:tavLst>
                                        <p:tav tm="0">
                                          <p:val>
                                            <p:strVal val="#ppt_x"/>
                                          </p:val>
                                        </p:tav>
                                        <p:tav tm="100000">
                                          <p:val>
                                            <p:strVal val="#ppt_x"/>
                                          </p:val>
                                        </p:tav>
                                      </p:tavLst>
                                    </p:anim>
                                    <p:anim calcmode="lin" valueType="num">
                                      <p:cBhvr>
                                        <p:cTn id="49" dur="900" decel="100000" fill="hold"/>
                                        <p:tgtEl>
                                          <p:spTgt spid="10343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0343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7" grpId="0"/>
      <p:bldP spid="1034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455612" y="349249"/>
            <a:ext cx="8311896" cy="704088"/>
          </a:xfrm>
          <a:prstGeom prst="rect">
            <a:avLst/>
          </a:prstGeom>
          <a:noFill/>
          <a:ln w="9525">
            <a:noFill/>
            <a:miter lim="800000"/>
            <a:headEnd/>
            <a:tailEnd/>
          </a:ln>
        </p:spPr>
        <p:txBody>
          <a:bodyPr/>
          <a:lstStyle/>
          <a:p>
            <a:pPr eaLnBrk="0" hangingPunct="0">
              <a:spcBef>
                <a:spcPct val="50000"/>
              </a:spcBef>
            </a:pPr>
            <a:r>
              <a:rPr lang="en-US" sz="4000" dirty="0">
                <a:solidFill>
                  <a:srgbClr val="FFFFFF"/>
                </a:solidFill>
              </a:rPr>
              <a:t>Objectives</a:t>
            </a:r>
          </a:p>
        </p:txBody>
      </p:sp>
      <p:sp>
        <p:nvSpPr>
          <p:cNvPr id="8195" name="Rectangle 15"/>
          <p:cNvSpPr>
            <a:spLocks noGrp="1" noChangeArrowheads="1"/>
          </p:cNvSpPr>
          <p:nvPr>
            <p:ph idx="1"/>
          </p:nvPr>
        </p:nvSpPr>
        <p:spPr/>
        <p:txBody>
          <a:bodyPr/>
          <a:lstStyle/>
          <a:p>
            <a:pPr marL="457200" indent="-457200">
              <a:buClr>
                <a:srgbClr val="0074BC"/>
              </a:buClr>
              <a:buSzPct val="90000"/>
              <a:buFont typeface="Webdings" pitchFamily="18" charset="2"/>
              <a:buChar char=""/>
            </a:pPr>
            <a:r>
              <a:rPr lang="en-US" sz="2800" dirty="0"/>
              <a:t>Find the slope of a line passing through </a:t>
            </a:r>
            <a:r>
              <a:rPr lang="en-US" sz="2800" dirty="0" smtClean="0"/>
              <a:t>two points</a:t>
            </a:r>
            <a:r>
              <a:rPr lang="en-US" sz="2800" dirty="0"/>
              <a:t>.</a:t>
            </a:r>
          </a:p>
          <a:p>
            <a:pPr>
              <a:buClr>
                <a:srgbClr val="0074BC"/>
              </a:buClr>
              <a:buSzPct val="90000"/>
            </a:pPr>
            <a:endParaRPr lang="en-US" dirty="0"/>
          </a:p>
          <a:p>
            <a:pPr marL="457200" indent="-457200">
              <a:buClr>
                <a:srgbClr val="0074BC"/>
              </a:buClr>
              <a:buSzPct val="90000"/>
              <a:buFont typeface="Webdings" pitchFamily="18" charset="2"/>
              <a:buChar char=""/>
            </a:pPr>
            <a:r>
              <a:rPr lang="en-US" sz="2800" dirty="0"/>
              <a:t>Write the equation of a line with a given point and slope.</a:t>
            </a:r>
          </a:p>
          <a:p>
            <a:pPr>
              <a:buClr>
                <a:srgbClr val="0074BC"/>
              </a:buClr>
              <a:buSzPct val="90000"/>
            </a:pPr>
            <a:endParaRPr lang="en-US" dirty="0"/>
          </a:p>
          <a:p>
            <a:pPr marL="457200" indent="-457200">
              <a:buClr>
                <a:srgbClr val="0074BC"/>
              </a:buClr>
              <a:buSzPct val="90000"/>
              <a:buFont typeface="Webdings" pitchFamily="18" charset="2"/>
              <a:buChar char=""/>
            </a:pPr>
            <a:r>
              <a:rPr lang="en-US" sz="2800" dirty="0"/>
              <a:t>Interpret slope as a ratio or as a rate in a real-life application.</a:t>
            </a:r>
          </a:p>
          <a:p>
            <a:pPr>
              <a:buClr>
                <a:srgbClr val="0074BC"/>
              </a:buClr>
              <a:buSzPct val="90000"/>
            </a:pPr>
            <a:endParaRPr lang="en-US" dirty="0"/>
          </a:p>
          <a:p>
            <a:pPr marL="457200" indent="-457200">
              <a:buClr>
                <a:srgbClr val="0074BC"/>
              </a:buClr>
              <a:buSzPct val="90000"/>
              <a:buFont typeface="Webdings" pitchFamily="18" charset="2"/>
              <a:buChar char=""/>
            </a:pPr>
            <a:r>
              <a:rPr lang="en-US" sz="2800" dirty="0"/>
              <a:t>Sketch the graph of a linear equation in slope-intercept form.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idx="1"/>
          </p:nvPr>
        </p:nvSpPr>
        <p:spPr/>
        <p:txBody>
          <a:bodyPr/>
          <a:lstStyle/>
          <a:p>
            <a:pPr>
              <a:buFont typeface="Arial" charset="0"/>
              <a:buNone/>
              <a:tabLst>
                <a:tab pos="344488" algn="l"/>
              </a:tabLst>
            </a:pPr>
            <a:r>
              <a:rPr lang="en-US" dirty="0" smtClean="0"/>
              <a:t>    This means that the line falls one unit for every three </a:t>
            </a:r>
            <a:br>
              <a:rPr lang="en-US" dirty="0" smtClean="0"/>
            </a:br>
            <a:r>
              <a:rPr lang="en-US" dirty="0" smtClean="0"/>
              <a:t>    units it moves to the right, as shown in Figure P.20(c).</a:t>
            </a:r>
          </a:p>
        </p:txBody>
      </p:sp>
      <p:sp>
        <p:nvSpPr>
          <p:cNvPr id="35843"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Example </a:t>
            </a:r>
            <a:r>
              <a:rPr lang="en-US" sz="4000" dirty="0" smtClean="0">
                <a:solidFill>
                  <a:schemeClr val="bg1"/>
                </a:solidFill>
              </a:rPr>
              <a:t>4 </a:t>
            </a:r>
            <a:r>
              <a:rPr lang="en-US" sz="4000" dirty="0">
                <a:solidFill>
                  <a:schemeClr val="bg1"/>
                </a:solidFill>
              </a:rPr>
              <a:t>– </a:t>
            </a:r>
            <a:r>
              <a:rPr lang="en-US" sz="4000" i="1" dirty="0">
                <a:solidFill>
                  <a:schemeClr val="bg1"/>
                </a:solidFill>
              </a:rPr>
              <a:t>Solution</a:t>
            </a:r>
          </a:p>
        </p:txBody>
      </p:sp>
      <p:sp>
        <p:nvSpPr>
          <p:cNvPr id="35844" name="Rectangle 4"/>
          <p:cNvSpPr>
            <a:spLocks noChangeArrowheads="1"/>
          </p:cNvSpPr>
          <p:nvPr/>
        </p:nvSpPr>
        <p:spPr bwMode="auto">
          <a:xfrm>
            <a:off x="3581400" y="5257800"/>
            <a:ext cx="1519238" cy="304800"/>
          </a:xfrm>
          <a:prstGeom prst="rect">
            <a:avLst/>
          </a:prstGeom>
          <a:noFill/>
          <a:ln w="9525">
            <a:noFill/>
            <a:miter lim="800000"/>
            <a:headEnd/>
            <a:tailEnd/>
          </a:ln>
        </p:spPr>
        <p:txBody>
          <a:bodyPr wrap="none">
            <a:spAutoFit/>
          </a:bodyPr>
          <a:lstStyle/>
          <a:p>
            <a:r>
              <a:rPr lang="en-US" sz="1400" i="1"/>
              <a:t>m </a:t>
            </a:r>
            <a:r>
              <a:rPr lang="en-US" sz="1400"/>
              <a:t>=      ; line falls</a:t>
            </a:r>
          </a:p>
        </p:txBody>
      </p:sp>
      <p:sp>
        <p:nvSpPr>
          <p:cNvPr id="35845" name="Rectangle 5"/>
          <p:cNvSpPr>
            <a:spLocks noChangeArrowheads="1"/>
          </p:cNvSpPr>
          <p:nvPr/>
        </p:nvSpPr>
        <p:spPr bwMode="auto">
          <a:xfrm>
            <a:off x="3682169" y="5657850"/>
            <a:ext cx="1182761" cy="276999"/>
          </a:xfrm>
          <a:prstGeom prst="rect">
            <a:avLst/>
          </a:prstGeom>
          <a:noFill/>
          <a:ln w="9525">
            <a:noFill/>
            <a:miter lim="800000"/>
            <a:headEnd/>
            <a:tailEnd/>
          </a:ln>
        </p:spPr>
        <p:txBody>
          <a:bodyPr wrap="none">
            <a:spAutoFit/>
          </a:bodyPr>
          <a:lstStyle/>
          <a:p>
            <a:pPr algn="ctr"/>
            <a:r>
              <a:rPr lang="en-US" sz="1200" b="1" dirty="0"/>
              <a:t>Figure </a:t>
            </a:r>
            <a:r>
              <a:rPr lang="en-US" sz="1200" b="1" dirty="0" smtClean="0"/>
              <a:t>P.20(c</a:t>
            </a:r>
            <a:r>
              <a:rPr lang="en-US" sz="1200" b="1" dirty="0"/>
              <a:t>)</a:t>
            </a:r>
          </a:p>
        </p:txBody>
      </p:sp>
      <p:pic>
        <p:nvPicPr>
          <p:cNvPr id="35846" name="Picture 8"/>
          <p:cNvPicPr>
            <a:picLocks noChangeAspect="1" noChangeArrowheads="1"/>
          </p:cNvPicPr>
          <p:nvPr/>
        </p:nvPicPr>
        <p:blipFill>
          <a:blip r:embed="rId3" cstate="print"/>
          <a:srcRect/>
          <a:stretch>
            <a:fillRect/>
          </a:stretch>
        </p:blipFill>
        <p:spPr bwMode="auto">
          <a:xfrm>
            <a:off x="3989388" y="5300662"/>
            <a:ext cx="274637" cy="290513"/>
          </a:xfrm>
          <a:prstGeom prst="rect">
            <a:avLst/>
          </a:prstGeom>
          <a:noFill/>
          <a:ln w="9525">
            <a:noFill/>
            <a:miter lim="800000"/>
            <a:headEnd/>
            <a:tailEnd/>
          </a:ln>
        </p:spPr>
      </p:pic>
      <p:sp>
        <p:nvSpPr>
          <p:cNvPr id="35847" name="Text Box 10"/>
          <p:cNvSpPr txBox="1">
            <a:spLocks noChangeArrowheads="1"/>
          </p:cNvSpPr>
          <p:nvPr/>
        </p:nvSpPr>
        <p:spPr bwMode="auto">
          <a:xfrm>
            <a:off x="8032750" y="776288"/>
            <a:ext cx="990600" cy="366712"/>
          </a:xfrm>
          <a:prstGeom prst="rect">
            <a:avLst/>
          </a:prstGeom>
          <a:noFill/>
          <a:ln w="9525">
            <a:noFill/>
            <a:miter lim="800000"/>
            <a:headEnd/>
            <a:tailEnd/>
          </a:ln>
        </p:spPr>
        <p:txBody>
          <a:bodyPr>
            <a:spAutoFit/>
          </a:bodyPr>
          <a:lstStyle/>
          <a:p>
            <a:pPr algn="r">
              <a:spcBef>
                <a:spcPct val="50000"/>
              </a:spcBef>
            </a:pPr>
            <a:r>
              <a:rPr lang="en-US" dirty="0">
                <a:solidFill>
                  <a:schemeClr val="bg1"/>
                </a:solidFill>
              </a:rPr>
              <a:t>cont’d</a:t>
            </a:r>
          </a:p>
        </p:txBody>
      </p:sp>
      <p:pic>
        <p:nvPicPr>
          <p:cNvPr id="9" name="Picture 2"/>
          <p:cNvPicPr>
            <a:picLocks noChangeAspect="1" noChangeArrowheads="1"/>
          </p:cNvPicPr>
          <p:nvPr/>
        </p:nvPicPr>
        <p:blipFill>
          <a:blip r:embed="rId4" cstate="print"/>
          <a:srcRect l="64055"/>
          <a:stretch>
            <a:fillRect/>
          </a:stretch>
        </p:blipFill>
        <p:spPr bwMode="auto">
          <a:xfrm>
            <a:off x="2590800" y="2590800"/>
            <a:ext cx="3378041" cy="2370296"/>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idx="1"/>
          </p:nvPr>
        </p:nvSpPr>
        <p:spPr/>
        <p:txBody>
          <a:bodyPr/>
          <a:lstStyle/>
          <a:p>
            <a:pPr>
              <a:buFont typeface="Arial" charset="0"/>
              <a:buNone/>
            </a:pPr>
            <a:r>
              <a:rPr lang="en-US" dirty="0" smtClean="0"/>
              <a:t>Because the slope of a vertical line is not defined, its equation cannot be written in the slope-intercept form. However, the equation of any</a:t>
            </a:r>
            <a:r>
              <a:rPr lang="en-US" i="1" dirty="0" smtClean="0"/>
              <a:t> </a:t>
            </a:r>
            <a:r>
              <a:rPr lang="en-US" dirty="0" smtClean="0"/>
              <a:t>line can be written in the </a:t>
            </a:r>
            <a:r>
              <a:rPr lang="en-US" b="1" dirty="0" smtClean="0"/>
              <a:t>general form</a:t>
            </a:r>
          </a:p>
          <a:p>
            <a:pPr>
              <a:buFont typeface="Arial" charset="0"/>
              <a:buNone/>
            </a:pPr>
            <a:endParaRPr lang="en-US" b="1" dirty="0" smtClean="0"/>
          </a:p>
          <a:p>
            <a:pPr>
              <a:buFont typeface="Arial" charset="0"/>
              <a:buNone/>
            </a:pPr>
            <a:endParaRPr lang="en-US" b="1" dirty="0" smtClean="0"/>
          </a:p>
          <a:p>
            <a:pPr>
              <a:buFont typeface="Arial" charset="0"/>
              <a:buNone/>
            </a:pPr>
            <a:endParaRPr lang="en-US" sz="500" dirty="0" smtClean="0"/>
          </a:p>
          <a:p>
            <a:pPr>
              <a:buFont typeface="Arial" charset="0"/>
              <a:buNone/>
            </a:pPr>
            <a:r>
              <a:rPr lang="en-US" dirty="0" smtClean="0"/>
              <a:t>where </a:t>
            </a:r>
            <a:r>
              <a:rPr lang="en-US" i="1" dirty="0" smtClean="0"/>
              <a:t>A</a:t>
            </a:r>
            <a:r>
              <a:rPr lang="en-US" dirty="0" smtClean="0"/>
              <a:t> and </a:t>
            </a:r>
            <a:r>
              <a:rPr lang="en-US" i="1" dirty="0" smtClean="0"/>
              <a:t>B</a:t>
            </a:r>
            <a:r>
              <a:rPr lang="en-US" dirty="0" smtClean="0"/>
              <a:t> are not </a:t>
            </a:r>
            <a:r>
              <a:rPr lang="en-US" i="1" dirty="0" smtClean="0"/>
              <a:t>both </a:t>
            </a:r>
            <a:r>
              <a:rPr lang="en-US" dirty="0" smtClean="0"/>
              <a:t>zero. For instance, the vertical line </a:t>
            </a:r>
          </a:p>
          <a:p>
            <a:pPr>
              <a:buFont typeface="Arial" charset="0"/>
              <a:buNone/>
            </a:pPr>
            <a:endParaRPr lang="en-US" sz="500" i="1" dirty="0" smtClean="0"/>
          </a:p>
          <a:p>
            <a:pPr>
              <a:buFont typeface="Arial" charset="0"/>
              <a:buNone/>
            </a:pPr>
            <a:r>
              <a:rPr lang="en-US" i="1" dirty="0" smtClean="0"/>
              <a:t>                x</a:t>
            </a:r>
            <a:r>
              <a:rPr lang="en-US" dirty="0" smtClean="0"/>
              <a:t> = </a:t>
            </a:r>
            <a:r>
              <a:rPr lang="en-US" i="1" dirty="0" smtClean="0"/>
              <a:t>a</a:t>
            </a:r>
            <a:r>
              <a:rPr lang="en-US" dirty="0" smtClean="0"/>
              <a:t> </a:t>
            </a:r>
          </a:p>
          <a:p>
            <a:pPr>
              <a:buFont typeface="Arial" charset="0"/>
              <a:buNone/>
            </a:pPr>
            <a:endParaRPr lang="en-US" sz="500" dirty="0" smtClean="0"/>
          </a:p>
          <a:p>
            <a:pPr>
              <a:buFont typeface="Arial" charset="0"/>
              <a:buNone/>
            </a:pPr>
            <a:r>
              <a:rPr lang="en-US" dirty="0" smtClean="0"/>
              <a:t>can be represented by the general form </a:t>
            </a:r>
            <a:br>
              <a:rPr lang="en-US" dirty="0" smtClean="0"/>
            </a:br>
            <a:endParaRPr lang="en-US" sz="500" dirty="0" smtClean="0"/>
          </a:p>
          <a:p>
            <a:pPr>
              <a:buFont typeface="Arial" charset="0"/>
              <a:buNone/>
            </a:pPr>
            <a:r>
              <a:rPr lang="en-US" i="1" dirty="0" smtClean="0"/>
              <a:t>                x</a:t>
            </a:r>
            <a:r>
              <a:rPr lang="en-US" dirty="0" smtClean="0"/>
              <a:t> – </a:t>
            </a:r>
            <a:r>
              <a:rPr lang="en-US" i="1" dirty="0" smtClean="0"/>
              <a:t>a</a:t>
            </a:r>
            <a:r>
              <a:rPr lang="en-US" dirty="0" smtClean="0"/>
              <a:t> = 0.</a:t>
            </a:r>
            <a:endParaRPr lang="en-US" b="1" dirty="0" smtClean="0"/>
          </a:p>
        </p:txBody>
      </p:sp>
      <p:sp>
        <p:nvSpPr>
          <p:cNvPr id="36867"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Graphing Linear Models</a:t>
            </a:r>
          </a:p>
        </p:txBody>
      </p:sp>
      <p:sp>
        <p:nvSpPr>
          <p:cNvPr id="36869" name="Rectangle 6"/>
          <p:cNvSpPr>
            <a:spLocks noChangeArrowheads="1"/>
          </p:cNvSpPr>
          <p:nvPr/>
        </p:nvSpPr>
        <p:spPr bwMode="auto">
          <a:xfrm>
            <a:off x="4470400" y="3276600"/>
            <a:ext cx="3956050" cy="366713"/>
          </a:xfrm>
          <a:prstGeom prst="rect">
            <a:avLst/>
          </a:prstGeom>
          <a:noFill/>
          <a:ln w="9525">
            <a:noFill/>
            <a:miter lim="800000"/>
            <a:headEnd/>
            <a:tailEnd/>
          </a:ln>
        </p:spPr>
        <p:txBody>
          <a:bodyPr wrap="none">
            <a:spAutoFit/>
          </a:bodyPr>
          <a:lstStyle/>
          <a:p>
            <a:r>
              <a:rPr lang="en-US" dirty="0">
                <a:solidFill>
                  <a:srgbClr val="ED008C"/>
                </a:solidFill>
              </a:rPr>
              <a:t>General form of the equation of a line</a:t>
            </a:r>
          </a:p>
        </p:txBody>
      </p:sp>
      <p:pic>
        <p:nvPicPr>
          <p:cNvPr id="10242" name="Picture 2"/>
          <p:cNvPicPr>
            <a:picLocks noChangeAspect="1" noChangeArrowheads="1"/>
          </p:cNvPicPr>
          <p:nvPr/>
        </p:nvPicPr>
        <p:blipFill>
          <a:blip r:embed="rId3" cstate="print"/>
          <a:srcRect/>
          <a:stretch>
            <a:fillRect/>
          </a:stretch>
        </p:blipFill>
        <p:spPr bwMode="auto">
          <a:xfrm>
            <a:off x="1257300" y="3028950"/>
            <a:ext cx="3086100" cy="857250"/>
          </a:xfrm>
          <a:prstGeom prst="rect">
            <a:avLst/>
          </a:prstGeom>
          <a:noFill/>
          <a:ln w="9525">
            <a:noFill/>
            <a:miter lim="800000"/>
            <a:headEnd/>
            <a:tailEnd/>
          </a:ln>
        </p:spPr>
      </p:pic>
      <p:sp>
        <p:nvSpPr>
          <p:cNvPr id="7" name="Rectangle 6"/>
          <p:cNvSpPr/>
          <p:nvPr/>
        </p:nvSpPr>
        <p:spPr>
          <a:xfrm>
            <a:off x="4493334" y="4936093"/>
            <a:ext cx="1364541" cy="369332"/>
          </a:xfrm>
          <a:prstGeom prst="rect">
            <a:avLst/>
          </a:prstGeom>
        </p:spPr>
        <p:txBody>
          <a:bodyPr wrap="none">
            <a:spAutoFit/>
          </a:bodyPr>
          <a:lstStyle/>
          <a:p>
            <a:r>
              <a:rPr lang="en-IN" dirty="0" smtClean="0">
                <a:solidFill>
                  <a:srgbClr val="ED008C"/>
                </a:solidFill>
              </a:rPr>
              <a:t>Vertical line</a:t>
            </a:r>
            <a:endParaRPr lang="en-IN" dirty="0"/>
          </a:p>
        </p:txBody>
      </p:sp>
      <p:sp>
        <p:nvSpPr>
          <p:cNvPr id="8" name="Rectangle 7"/>
          <p:cNvSpPr/>
          <p:nvPr/>
        </p:nvSpPr>
        <p:spPr>
          <a:xfrm>
            <a:off x="4488612" y="5955268"/>
            <a:ext cx="1531188" cy="369332"/>
          </a:xfrm>
          <a:prstGeom prst="rect">
            <a:avLst/>
          </a:prstGeom>
        </p:spPr>
        <p:txBody>
          <a:bodyPr wrap="none">
            <a:spAutoFit/>
          </a:bodyPr>
          <a:lstStyle/>
          <a:p>
            <a:r>
              <a:rPr lang="en-IN" dirty="0" smtClean="0">
                <a:solidFill>
                  <a:srgbClr val="ED008C"/>
                </a:solidFill>
              </a:rPr>
              <a:t>General form</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Graphing Linear Models</a:t>
            </a:r>
          </a:p>
        </p:txBody>
      </p:sp>
      <p:pic>
        <p:nvPicPr>
          <p:cNvPr id="2" name="Picture 1"/>
          <p:cNvPicPr>
            <a:picLocks noChangeAspect="1"/>
          </p:cNvPicPr>
          <p:nvPr/>
        </p:nvPicPr>
        <p:blipFill>
          <a:blip r:embed="rId3" cstate="print"/>
          <a:stretch>
            <a:fillRect/>
          </a:stretch>
        </p:blipFill>
        <p:spPr>
          <a:xfrm>
            <a:off x="465138" y="1676400"/>
            <a:ext cx="8176681" cy="2669003"/>
          </a:xfrm>
          <a:prstGeom prst="rect">
            <a:avLst/>
          </a:prstGeom>
        </p:spPr>
      </p:pic>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5613" y="3198813"/>
            <a:ext cx="8226425" cy="914400"/>
          </a:xfrm>
          <a:prstGeom prst="rect">
            <a:avLst/>
          </a:prstGeom>
          <a:noFill/>
          <a:ln w="9525">
            <a:noFill/>
            <a:miter lim="800000"/>
            <a:headEnd/>
            <a:tailEnd/>
          </a:ln>
        </p:spPr>
        <p:txBody>
          <a:bodyPr/>
          <a:lstStyle/>
          <a:p>
            <a:pPr marL="350838" indent="-350838" algn="ctr" eaLnBrk="0" hangingPunct="0">
              <a:spcBef>
                <a:spcPct val="50000"/>
              </a:spcBef>
              <a:buClr>
                <a:srgbClr val="009BAE"/>
              </a:buClr>
              <a:buFont typeface="Wingdings" pitchFamily="2" charset="2"/>
              <a:buNone/>
            </a:pPr>
            <a:r>
              <a:rPr lang="en-US" sz="4000" dirty="0">
                <a:solidFill>
                  <a:srgbClr val="005BAA"/>
                </a:solidFill>
              </a:rPr>
              <a:t>Parallel and Perpendicular Lines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idx="1"/>
          </p:nvPr>
        </p:nvSpPr>
        <p:spPr/>
        <p:txBody>
          <a:bodyPr/>
          <a:lstStyle/>
          <a:p>
            <a:pPr>
              <a:buFont typeface="Arial" charset="0"/>
              <a:buNone/>
            </a:pPr>
            <a:r>
              <a:rPr lang="en-US" dirty="0" smtClean="0"/>
              <a:t>The slope of a line is a convenient tool for determining whether two lines are parallel or perpendicular, as shown in Figure P.21. Specifically, nonvertical lines with the same slope are parallel, and nonvertical lines whose slopes are negative reciprocals are perpendicular.</a:t>
            </a:r>
            <a:endParaRPr lang="en-US" b="1" dirty="0" smtClean="0"/>
          </a:p>
        </p:txBody>
      </p:sp>
      <p:sp>
        <p:nvSpPr>
          <p:cNvPr id="39939"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Parallel and Perpendicular Lines</a:t>
            </a:r>
          </a:p>
        </p:txBody>
      </p:sp>
      <p:pic>
        <p:nvPicPr>
          <p:cNvPr id="39940" name="Picture 7"/>
          <p:cNvPicPr>
            <a:picLocks noChangeAspect="1" noChangeArrowheads="1"/>
          </p:cNvPicPr>
          <p:nvPr/>
        </p:nvPicPr>
        <p:blipFill>
          <a:blip r:embed="rId3" cstate="print"/>
          <a:srcRect/>
          <a:stretch>
            <a:fillRect/>
          </a:stretch>
        </p:blipFill>
        <p:spPr bwMode="auto">
          <a:xfrm>
            <a:off x="1295400" y="3309938"/>
            <a:ext cx="3125788" cy="2659062"/>
          </a:xfrm>
          <a:prstGeom prst="rect">
            <a:avLst/>
          </a:prstGeom>
          <a:noFill/>
          <a:ln w="9525">
            <a:noFill/>
            <a:miter lim="800000"/>
            <a:headEnd/>
            <a:tailEnd/>
          </a:ln>
        </p:spPr>
      </p:pic>
      <p:pic>
        <p:nvPicPr>
          <p:cNvPr id="39941" name="Picture 8"/>
          <p:cNvPicPr>
            <a:picLocks noChangeAspect="1" noChangeArrowheads="1"/>
          </p:cNvPicPr>
          <p:nvPr/>
        </p:nvPicPr>
        <p:blipFill>
          <a:blip r:embed="rId4" cstate="print"/>
          <a:srcRect/>
          <a:stretch>
            <a:fillRect/>
          </a:stretch>
        </p:blipFill>
        <p:spPr bwMode="auto">
          <a:xfrm>
            <a:off x="4876800" y="3276600"/>
            <a:ext cx="3141663" cy="2754313"/>
          </a:xfrm>
          <a:prstGeom prst="rect">
            <a:avLst/>
          </a:prstGeom>
          <a:noFill/>
          <a:ln w="9525">
            <a:noFill/>
            <a:miter lim="800000"/>
            <a:headEnd/>
            <a:tailEnd/>
          </a:ln>
        </p:spPr>
      </p:pic>
      <p:sp>
        <p:nvSpPr>
          <p:cNvPr id="39942" name="Rectangle 9"/>
          <p:cNvSpPr>
            <a:spLocks noChangeArrowheads="1"/>
          </p:cNvSpPr>
          <p:nvPr/>
        </p:nvSpPr>
        <p:spPr bwMode="auto">
          <a:xfrm>
            <a:off x="1933575" y="6096000"/>
            <a:ext cx="1190625" cy="304800"/>
          </a:xfrm>
          <a:prstGeom prst="rect">
            <a:avLst/>
          </a:prstGeom>
          <a:noFill/>
          <a:ln w="9525">
            <a:noFill/>
            <a:miter lim="800000"/>
            <a:headEnd/>
            <a:tailEnd/>
          </a:ln>
        </p:spPr>
        <p:txBody>
          <a:bodyPr wrap="none">
            <a:spAutoFit/>
          </a:bodyPr>
          <a:lstStyle/>
          <a:p>
            <a:r>
              <a:rPr lang="en-US" sz="1400"/>
              <a:t>Parallel lines</a:t>
            </a:r>
          </a:p>
        </p:txBody>
      </p:sp>
      <p:sp>
        <p:nvSpPr>
          <p:cNvPr id="39943" name="Rectangle 11"/>
          <p:cNvSpPr>
            <a:spLocks noChangeArrowheads="1"/>
          </p:cNvSpPr>
          <p:nvPr/>
        </p:nvSpPr>
        <p:spPr bwMode="auto">
          <a:xfrm>
            <a:off x="6003925" y="6081713"/>
            <a:ext cx="1692275" cy="304800"/>
          </a:xfrm>
          <a:prstGeom prst="rect">
            <a:avLst/>
          </a:prstGeom>
          <a:noFill/>
          <a:ln w="9525">
            <a:noFill/>
            <a:miter lim="800000"/>
            <a:headEnd/>
            <a:tailEnd/>
          </a:ln>
        </p:spPr>
        <p:txBody>
          <a:bodyPr wrap="none">
            <a:spAutoFit/>
          </a:bodyPr>
          <a:lstStyle/>
          <a:p>
            <a:r>
              <a:rPr lang="en-US" sz="1400"/>
              <a:t>Perpendicular lines</a:t>
            </a:r>
          </a:p>
        </p:txBody>
      </p:sp>
      <p:sp>
        <p:nvSpPr>
          <p:cNvPr id="39944" name="Rectangle 12"/>
          <p:cNvSpPr>
            <a:spLocks noChangeArrowheads="1"/>
          </p:cNvSpPr>
          <p:nvPr/>
        </p:nvSpPr>
        <p:spPr bwMode="auto">
          <a:xfrm>
            <a:off x="4125989" y="6330950"/>
            <a:ext cx="995209" cy="276999"/>
          </a:xfrm>
          <a:prstGeom prst="rect">
            <a:avLst/>
          </a:prstGeom>
          <a:noFill/>
          <a:ln w="9525">
            <a:noFill/>
            <a:miter lim="800000"/>
            <a:headEnd/>
            <a:tailEnd/>
          </a:ln>
        </p:spPr>
        <p:txBody>
          <a:bodyPr wrap="none">
            <a:spAutoFit/>
          </a:bodyPr>
          <a:lstStyle/>
          <a:p>
            <a:pPr algn="ctr"/>
            <a:r>
              <a:rPr lang="en-US" sz="1200" b="1" dirty="0"/>
              <a:t>Figure </a:t>
            </a:r>
            <a:r>
              <a:rPr lang="en-US" sz="1200" b="1" dirty="0" smtClean="0"/>
              <a:t>P.21</a:t>
            </a:r>
            <a:endParaRPr lang="en-US" sz="1200" b="1" dirty="0"/>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Parallel and Perpendicular Lines</a:t>
            </a:r>
          </a:p>
        </p:txBody>
      </p:sp>
      <p:pic>
        <p:nvPicPr>
          <p:cNvPr id="2" name="Picture 1"/>
          <p:cNvPicPr>
            <a:picLocks noChangeAspect="1"/>
          </p:cNvPicPr>
          <p:nvPr/>
        </p:nvPicPr>
        <p:blipFill>
          <a:blip r:embed="rId3" cstate="print"/>
          <a:stretch>
            <a:fillRect/>
          </a:stretch>
        </p:blipFill>
        <p:spPr>
          <a:xfrm>
            <a:off x="507298" y="1676400"/>
            <a:ext cx="8207191" cy="3205850"/>
          </a:xfrm>
          <a:prstGeom prst="rect">
            <a:avLst/>
          </a:prstGeom>
        </p:spPr>
      </p:pic>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3"/>
          <p:cNvSpPr>
            <a:spLocks noGrp="1" noChangeArrowheads="1"/>
          </p:cNvSpPr>
          <p:nvPr>
            <p:ph type="title"/>
          </p:nvPr>
        </p:nvSpPr>
        <p:spPr>
          <a:xfrm>
            <a:off x="457200" y="347472"/>
            <a:ext cx="8311896" cy="704088"/>
          </a:xfrm>
        </p:spPr>
        <p:txBody>
          <a:bodyPr/>
          <a:lstStyle/>
          <a:p>
            <a:r>
              <a:rPr lang="en-US" sz="2600" dirty="0" smtClean="0"/>
              <a:t>Example 5 – </a:t>
            </a:r>
            <a:r>
              <a:rPr lang="en-US" sz="2600" i="1" dirty="0" smtClean="0"/>
              <a:t>Finding Parallel and Perpendicular Lines</a:t>
            </a:r>
          </a:p>
        </p:txBody>
      </p:sp>
      <p:sp>
        <p:nvSpPr>
          <p:cNvPr id="41987" name="Rectangle 2"/>
          <p:cNvSpPr>
            <a:spLocks noGrp="1" noChangeArrowheads="1"/>
          </p:cNvSpPr>
          <p:nvPr>
            <p:ph idx="1"/>
          </p:nvPr>
        </p:nvSpPr>
        <p:spPr/>
        <p:txBody>
          <a:bodyPr/>
          <a:lstStyle/>
          <a:p>
            <a:pPr>
              <a:buFont typeface="Arial" charset="0"/>
              <a:buNone/>
              <a:tabLst>
                <a:tab pos="344488" algn="l"/>
              </a:tabLst>
            </a:pPr>
            <a:r>
              <a:rPr lang="en-US" dirty="0" smtClean="0"/>
              <a:t>Find the general forms of the equations of the lines that pass through the point (2, –1) and are (a)</a:t>
            </a:r>
            <a:r>
              <a:rPr lang="en-US" b="1" dirty="0" smtClean="0"/>
              <a:t> </a:t>
            </a:r>
            <a:r>
              <a:rPr lang="en-US" dirty="0" smtClean="0"/>
              <a:t>parallel to and </a:t>
            </a:r>
            <a:br>
              <a:rPr lang="en-US" dirty="0" smtClean="0"/>
            </a:br>
            <a:r>
              <a:rPr lang="en-US" dirty="0" smtClean="0"/>
              <a:t>(b)</a:t>
            </a:r>
            <a:r>
              <a:rPr lang="en-US" b="1" dirty="0" smtClean="0"/>
              <a:t> </a:t>
            </a:r>
            <a:r>
              <a:rPr lang="en-US" dirty="0" smtClean="0"/>
              <a:t>perpendicular to the line 2</a:t>
            </a:r>
            <a:r>
              <a:rPr lang="en-US" i="1" dirty="0" smtClean="0"/>
              <a:t>x </a:t>
            </a:r>
            <a:r>
              <a:rPr lang="en-US" dirty="0" smtClean="0"/>
              <a:t>– 3</a:t>
            </a:r>
            <a:r>
              <a:rPr lang="en-US" i="1" dirty="0" smtClean="0"/>
              <a:t>y </a:t>
            </a:r>
            <a:r>
              <a:rPr lang="en-US" dirty="0" smtClean="0"/>
              <a:t>= 5. </a:t>
            </a:r>
          </a:p>
          <a:p>
            <a:pPr>
              <a:buFont typeface="Arial" charset="0"/>
              <a:buNone/>
              <a:tabLst>
                <a:tab pos="344488" algn="l"/>
              </a:tabLst>
            </a:pPr>
            <a:endParaRPr lang="en-US" dirty="0" smtClean="0"/>
          </a:p>
          <a:p>
            <a:pPr>
              <a:tabLst>
                <a:tab pos="344488" algn="l"/>
              </a:tabLst>
            </a:pPr>
            <a:r>
              <a:rPr lang="el-GR" dirty="0">
                <a:solidFill>
                  <a:srgbClr val="0074BC"/>
                </a:solidFill>
              </a:rPr>
              <a:t>Solution</a:t>
            </a:r>
            <a:r>
              <a:rPr lang="en-US" dirty="0">
                <a:solidFill>
                  <a:srgbClr val="0074BC"/>
                </a:solidFill>
              </a:rPr>
              <a:t>:</a:t>
            </a:r>
          </a:p>
          <a:p>
            <a:pPr>
              <a:tabLst>
                <a:tab pos="344488" algn="l"/>
              </a:tabLst>
            </a:pPr>
            <a:r>
              <a:rPr lang="en-IN" dirty="0" smtClean="0"/>
              <a:t>Begin by writing the linear equation </a:t>
            </a:r>
            <a:r>
              <a:rPr lang="en-US" dirty="0" smtClean="0"/>
              <a:t>2</a:t>
            </a:r>
            <a:r>
              <a:rPr lang="en-US" i="1" dirty="0" smtClean="0"/>
              <a:t>x </a:t>
            </a:r>
            <a:r>
              <a:rPr lang="en-US" dirty="0" smtClean="0"/>
              <a:t>– 3</a:t>
            </a:r>
            <a:r>
              <a:rPr lang="en-US" i="1" dirty="0" smtClean="0"/>
              <a:t>y </a:t>
            </a:r>
            <a:r>
              <a:rPr lang="en-US" dirty="0" smtClean="0"/>
              <a:t>= 5</a:t>
            </a:r>
            <a:r>
              <a:rPr lang="en-IN" dirty="0" smtClean="0"/>
              <a:t> in </a:t>
            </a:r>
            <a:br>
              <a:rPr lang="en-IN" dirty="0" smtClean="0"/>
            </a:br>
            <a:r>
              <a:rPr lang="en-IN" dirty="0" smtClean="0"/>
              <a:t>slope-intercept form.</a:t>
            </a:r>
          </a:p>
          <a:p>
            <a:pPr>
              <a:tabLst>
                <a:tab pos="344488" algn="l"/>
              </a:tabLst>
            </a:pPr>
            <a:endParaRPr lang="en-US" sz="1800" dirty="0" smtClean="0"/>
          </a:p>
          <a:p>
            <a:pPr>
              <a:tabLst>
                <a:tab pos="344488" algn="l"/>
              </a:tabLst>
            </a:pPr>
            <a:r>
              <a:rPr lang="en-US" dirty="0" smtClean="0"/>
              <a:t>	2</a:t>
            </a:r>
            <a:r>
              <a:rPr lang="en-US" i="1" dirty="0" smtClean="0"/>
              <a:t>x </a:t>
            </a:r>
            <a:r>
              <a:rPr lang="en-US" dirty="0" smtClean="0"/>
              <a:t>– 3</a:t>
            </a:r>
            <a:r>
              <a:rPr lang="en-US" i="1" dirty="0" smtClean="0"/>
              <a:t>y </a:t>
            </a:r>
            <a:r>
              <a:rPr lang="en-US" dirty="0" smtClean="0"/>
              <a:t>= 5</a:t>
            </a:r>
          </a:p>
        </p:txBody>
      </p:sp>
      <p:pic>
        <p:nvPicPr>
          <p:cNvPr id="7" name="Picture 8"/>
          <p:cNvPicPr>
            <a:picLocks noChangeAspect="1" noChangeArrowheads="1"/>
          </p:cNvPicPr>
          <p:nvPr/>
        </p:nvPicPr>
        <p:blipFill>
          <a:blip r:embed="rId3" cstate="print"/>
          <a:srcRect r="4679" b="6488"/>
          <a:stretch>
            <a:fillRect/>
          </a:stretch>
        </p:blipFill>
        <p:spPr bwMode="auto">
          <a:xfrm>
            <a:off x="1600200" y="5334000"/>
            <a:ext cx="1752600" cy="457200"/>
          </a:xfrm>
          <a:prstGeom prst="rect">
            <a:avLst/>
          </a:prstGeom>
          <a:noFill/>
          <a:ln w="9525">
            <a:noFill/>
            <a:miter lim="800000"/>
            <a:headEnd/>
            <a:tailEnd/>
          </a:ln>
        </p:spPr>
      </p:pic>
      <p:sp>
        <p:nvSpPr>
          <p:cNvPr id="9" name="Rectangle 8"/>
          <p:cNvSpPr/>
          <p:nvPr/>
        </p:nvSpPr>
        <p:spPr>
          <a:xfrm>
            <a:off x="4451231" y="4688443"/>
            <a:ext cx="2540119" cy="369332"/>
          </a:xfrm>
          <a:prstGeom prst="rect">
            <a:avLst/>
          </a:prstGeom>
        </p:spPr>
        <p:txBody>
          <a:bodyPr wrap="none">
            <a:spAutoFit/>
          </a:bodyPr>
          <a:lstStyle/>
          <a:p>
            <a:r>
              <a:rPr lang="en-IN" dirty="0" smtClean="0">
                <a:solidFill>
                  <a:srgbClr val="ED008C"/>
                </a:solidFill>
              </a:rPr>
              <a:t>Write original equation.</a:t>
            </a:r>
            <a:endParaRPr lang="en-IN" dirty="0">
              <a:solidFill>
                <a:srgbClr val="ED008C"/>
              </a:solidFill>
            </a:endParaRPr>
          </a:p>
        </p:txBody>
      </p:sp>
      <p:sp>
        <p:nvSpPr>
          <p:cNvPr id="10" name="Rectangle 9"/>
          <p:cNvSpPr/>
          <p:nvPr/>
        </p:nvSpPr>
        <p:spPr>
          <a:xfrm>
            <a:off x="4443442" y="5421868"/>
            <a:ext cx="2262158" cy="369332"/>
          </a:xfrm>
          <a:prstGeom prst="rect">
            <a:avLst/>
          </a:prstGeom>
        </p:spPr>
        <p:txBody>
          <a:bodyPr wrap="none">
            <a:spAutoFit/>
          </a:bodyPr>
          <a:lstStyle/>
          <a:p>
            <a:r>
              <a:rPr lang="en-IN" dirty="0" smtClean="0">
                <a:solidFill>
                  <a:srgbClr val="ED008C"/>
                </a:solidFill>
              </a:rPr>
              <a:t>Slope-intercept form</a:t>
            </a:r>
            <a:endParaRPr lang="en-IN" dirty="0">
              <a:solidFill>
                <a:srgbClr val="ED008C"/>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animEffect transition="in" filter="fade">
                                      <p:cBhvr>
                                        <p:cTn id="7" dur="1000"/>
                                        <p:tgtEl>
                                          <p:spTgt spid="41987">
                                            <p:txEl>
                                              <p:pRg st="2" end="2"/>
                                            </p:txEl>
                                          </p:spTgt>
                                        </p:tgtEl>
                                      </p:cBhvr>
                                    </p:animEffect>
                                    <p:anim calcmode="lin" valueType="num">
                                      <p:cBhvr>
                                        <p:cTn id="8" dur="10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198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1987">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animEffect transition="in" filter="fade">
                                      <p:cBhvr>
                                        <p:cTn id="13" dur="1000"/>
                                        <p:tgtEl>
                                          <p:spTgt spid="41987">
                                            <p:txEl>
                                              <p:pRg st="3" end="3"/>
                                            </p:txEl>
                                          </p:spTgt>
                                        </p:tgtEl>
                                      </p:cBhvr>
                                    </p:animEffect>
                                    <p:anim calcmode="lin" valueType="num">
                                      <p:cBhvr>
                                        <p:cTn id="14" dur="10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1987">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1987">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1987">
                                            <p:txEl>
                                              <p:pRg st="5" end="5"/>
                                            </p:txEl>
                                          </p:spTgt>
                                        </p:tgtEl>
                                        <p:attrNameLst>
                                          <p:attrName>style.visibility</p:attrName>
                                        </p:attrNameLst>
                                      </p:cBhvr>
                                      <p:to>
                                        <p:strVal val="visible"/>
                                      </p:to>
                                    </p:set>
                                    <p:animEffect transition="in" filter="fade">
                                      <p:cBhvr>
                                        <p:cTn id="19" dur="1000"/>
                                        <p:tgtEl>
                                          <p:spTgt spid="41987">
                                            <p:txEl>
                                              <p:pRg st="5" end="5"/>
                                            </p:txEl>
                                          </p:spTgt>
                                        </p:tgtEl>
                                      </p:cBhvr>
                                    </p:animEffect>
                                    <p:anim calcmode="lin" valueType="num">
                                      <p:cBhvr>
                                        <p:cTn id="20" dur="1000" fill="hold"/>
                                        <p:tgtEl>
                                          <p:spTgt spid="41987">
                                            <p:txEl>
                                              <p:pRg st="5" end="5"/>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41987">
                                            <p:txEl>
                                              <p:pRg st="5" end="5"/>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1987">
                                            <p:txEl>
                                              <p:pRg st="5" end="5"/>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900" decel="100000" fill="hold"/>
                                        <p:tgtEl>
                                          <p:spTgt spid="9"/>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900" decel="100000" fill="hold"/>
                                        <p:tgtEl>
                                          <p:spTgt spid="7"/>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900" decel="100000" fill="hold"/>
                                        <p:tgtEl>
                                          <p:spTgt spid="1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idx="1"/>
          </p:nvPr>
        </p:nvSpPr>
        <p:spPr/>
        <p:txBody>
          <a:bodyPr/>
          <a:lstStyle/>
          <a:p>
            <a:pPr>
              <a:tabLst>
                <a:tab pos="344488" algn="l"/>
              </a:tabLst>
            </a:pPr>
            <a:r>
              <a:rPr lang="en-IN" dirty="0" smtClean="0"/>
              <a:t>So, the given line has a slope of </a:t>
            </a:r>
            <a:r>
              <a:rPr lang="en-US" i="1" dirty="0" smtClean="0"/>
              <a:t>m</a:t>
            </a:r>
            <a:r>
              <a:rPr lang="en-US" dirty="0" smtClean="0"/>
              <a:t> =    </a:t>
            </a:r>
            <a:r>
              <a:rPr lang="en-IN" dirty="0" smtClean="0"/>
              <a:t>(See Figure P.22.)</a:t>
            </a:r>
            <a:endParaRPr lang="en-US" dirty="0" smtClean="0"/>
          </a:p>
        </p:txBody>
      </p:sp>
      <p:sp>
        <p:nvSpPr>
          <p:cNvPr id="43011"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Example </a:t>
            </a:r>
            <a:r>
              <a:rPr lang="en-US" sz="4000" dirty="0" smtClean="0">
                <a:solidFill>
                  <a:schemeClr val="bg1"/>
                </a:solidFill>
              </a:rPr>
              <a:t>5 </a:t>
            </a:r>
            <a:r>
              <a:rPr lang="en-US" sz="4000" dirty="0">
                <a:solidFill>
                  <a:schemeClr val="bg1"/>
                </a:solidFill>
              </a:rPr>
              <a:t>– </a:t>
            </a:r>
            <a:r>
              <a:rPr lang="en-US" sz="4000" i="1" dirty="0">
                <a:solidFill>
                  <a:schemeClr val="bg1"/>
                </a:solidFill>
              </a:rPr>
              <a:t>Solution</a:t>
            </a:r>
          </a:p>
        </p:txBody>
      </p:sp>
      <p:pic>
        <p:nvPicPr>
          <p:cNvPr id="10" name="Picture 9"/>
          <p:cNvPicPr>
            <a:picLocks noChangeAspect="1" noChangeArrowheads="1"/>
          </p:cNvPicPr>
          <p:nvPr/>
        </p:nvPicPr>
        <p:blipFill>
          <a:blip r:embed="rId3" cstate="print"/>
          <a:srcRect/>
          <a:stretch>
            <a:fillRect/>
          </a:stretch>
        </p:blipFill>
        <p:spPr bwMode="auto">
          <a:xfrm>
            <a:off x="5513387" y="1477962"/>
            <a:ext cx="201613" cy="427038"/>
          </a:xfrm>
          <a:prstGeom prst="rect">
            <a:avLst/>
          </a:prstGeom>
          <a:noFill/>
          <a:ln w="9525">
            <a:noFill/>
            <a:miter lim="800000"/>
            <a:headEnd/>
            <a:tailEnd/>
          </a:ln>
        </p:spPr>
      </p:pic>
      <p:sp>
        <p:nvSpPr>
          <p:cNvPr id="11" name="Rectangle 9"/>
          <p:cNvSpPr>
            <a:spLocks noChangeArrowheads="1"/>
          </p:cNvSpPr>
          <p:nvPr/>
        </p:nvSpPr>
        <p:spPr bwMode="auto">
          <a:xfrm>
            <a:off x="2590800" y="5638799"/>
            <a:ext cx="3813175" cy="307777"/>
          </a:xfrm>
          <a:prstGeom prst="rect">
            <a:avLst/>
          </a:prstGeom>
          <a:noFill/>
          <a:ln w="9525">
            <a:noFill/>
            <a:miter lim="800000"/>
            <a:headEnd/>
            <a:tailEnd/>
          </a:ln>
        </p:spPr>
        <p:txBody>
          <a:bodyPr wrap="square">
            <a:spAutoFit/>
          </a:bodyPr>
          <a:lstStyle/>
          <a:p>
            <a:r>
              <a:rPr lang="en-US" sz="1400" dirty="0"/>
              <a:t>Lines parallel and perpendicular to 2</a:t>
            </a:r>
            <a:r>
              <a:rPr lang="en-US" sz="1400" i="1" dirty="0"/>
              <a:t>x </a:t>
            </a:r>
            <a:r>
              <a:rPr lang="en-US" sz="1400" dirty="0"/>
              <a:t>– 3</a:t>
            </a:r>
            <a:r>
              <a:rPr lang="en-US" sz="1400" i="1" dirty="0"/>
              <a:t>y </a:t>
            </a:r>
            <a:r>
              <a:rPr lang="en-US" sz="1400" dirty="0"/>
              <a:t>= 5</a:t>
            </a:r>
          </a:p>
        </p:txBody>
      </p:sp>
      <p:sp>
        <p:nvSpPr>
          <p:cNvPr id="12" name="Rectangle 10"/>
          <p:cNvSpPr>
            <a:spLocks noChangeArrowheads="1"/>
          </p:cNvSpPr>
          <p:nvPr/>
        </p:nvSpPr>
        <p:spPr bwMode="auto">
          <a:xfrm>
            <a:off x="4033914" y="5897562"/>
            <a:ext cx="995209" cy="276999"/>
          </a:xfrm>
          <a:prstGeom prst="rect">
            <a:avLst/>
          </a:prstGeom>
          <a:noFill/>
          <a:ln w="9525">
            <a:noFill/>
            <a:miter lim="800000"/>
            <a:headEnd/>
            <a:tailEnd/>
          </a:ln>
        </p:spPr>
        <p:txBody>
          <a:bodyPr wrap="none">
            <a:spAutoFit/>
          </a:bodyPr>
          <a:lstStyle/>
          <a:p>
            <a:pPr algn="ctr"/>
            <a:r>
              <a:rPr lang="en-US" sz="1200" b="1" dirty="0"/>
              <a:t>Figure </a:t>
            </a:r>
            <a:r>
              <a:rPr lang="en-US" sz="1200" b="1" dirty="0" smtClean="0"/>
              <a:t>P.22</a:t>
            </a:r>
            <a:endParaRPr lang="en-US" sz="1200" b="1" dirty="0"/>
          </a:p>
        </p:txBody>
      </p:sp>
      <p:pic>
        <p:nvPicPr>
          <p:cNvPr id="13314" name="Picture 2"/>
          <p:cNvPicPr>
            <a:picLocks noChangeAspect="1" noChangeArrowheads="1"/>
          </p:cNvPicPr>
          <p:nvPr/>
        </p:nvPicPr>
        <p:blipFill>
          <a:blip r:embed="rId4" cstate="print"/>
          <a:srcRect/>
          <a:stretch>
            <a:fillRect/>
          </a:stretch>
        </p:blipFill>
        <p:spPr bwMode="auto">
          <a:xfrm>
            <a:off x="2895600" y="2133600"/>
            <a:ext cx="3242310" cy="3303270"/>
          </a:xfrm>
          <a:prstGeom prst="rect">
            <a:avLst/>
          </a:prstGeom>
          <a:noFill/>
          <a:ln w="9525">
            <a:noFill/>
            <a:miter lim="800000"/>
            <a:headEnd/>
            <a:tailEnd/>
          </a:ln>
        </p:spPr>
      </p:pic>
      <p:sp>
        <p:nvSpPr>
          <p:cNvPr id="13" name="Text Box 4"/>
          <p:cNvSpPr txBox="1">
            <a:spLocks noChangeArrowheads="1"/>
          </p:cNvSpPr>
          <p:nvPr/>
        </p:nvSpPr>
        <p:spPr bwMode="auto">
          <a:xfrm>
            <a:off x="8032750" y="776288"/>
            <a:ext cx="990600" cy="366712"/>
          </a:xfrm>
          <a:prstGeom prst="rect">
            <a:avLst/>
          </a:prstGeom>
          <a:noFill/>
          <a:ln w="9525">
            <a:noFill/>
            <a:miter lim="800000"/>
            <a:headEnd/>
            <a:tailEnd/>
          </a:ln>
        </p:spPr>
        <p:txBody>
          <a:bodyPr>
            <a:spAutoFit/>
          </a:bodyPr>
          <a:lstStyle/>
          <a:p>
            <a:pPr algn="r">
              <a:spcBef>
                <a:spcPct val="50000"/>
              </a:spcBef>
            </a:pPr>
            <a:r>
              <a:rPr lang="en-US" dirty="0">
                <a:solidFill>
                  <a:schemeClr val="bg1"/>
                </a:solidFill>
              </a:rPr>
              <a:t>cont’d</a:t>
            </a:r>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idx="1"/>
          </p:nvPr>
        </p:nvSpPr>
        <p:spPr/>
        <p:txBody>
          <a:bodyPr/>
          <a:lstStyle/>
          <a:p>
            <a:pPr>
              <a:buFont typeface="Arial" charset="0"/>
              <a:buNone/>
              <a:tabLst>
                <a:tab pos="344488" algn="l"/>
                <a:tab pos="349250" algn="l"/>
              </a:tabLst>
            </a:pPr>
            <a:r>
              <a:rPr lang="en-US" b="1" dirty="0" smtClean="0"/>
              <a:t>a. </a:t>
            </a:r>
            <a:r>
              <a:rPr lang="en-US" dirty="0" smtClean="0"/>
              <a:t>The line through (2, –1) that is parallel to the given line 	also has a slope of</a:t>
            </a:r>
          </a:p>
          <a:p>
            <a:pPr>
              <a:buFont typeface="Arial" charset="0"/>
              <a:buNone/>
              <a:tabLst>
                <a:tab pos="344488" algn="l"/>
                <a:tab pos="349250" algn="l"/>
              </a:tabLst>
            </a:pPr>
            <a:endParaRPr lang="en-US" sz="600" dirty="0" smtClean="0"/>
          </a:p>
          <a:p>
            <a:pPr>
              <a:buFont typeface="Arial" charset="0"/>
              <a:buNone/>
              <a:tabLst>
                <a:tab pos="344488" algn="l"/>
                <a:tab pos="349250" algn="l"/>
              </a:tabLst>
            </a:pPr>
            <a:r>
              <a:rPr lang="en-US" i="1" dirty="0" smtClean="0"/>
              <a:t>				</a:t>
            </a:r>
            <a:r>
              <a:rPr lang="en-US" sz="800" i="1" dirty="0" smtClean="0"/>
              <a:t> </a:t>
            </a:r>
            <a:r>
              <a:rPr lang="en-US" i="1" dirty="0" smtClean="0"/>
              <a:t>y </a:t>
            </a:r>
            <a:r>
              <a:rPr lang="en-US" dirty="0" smtClean="0"/>
              <a:t>– </a:t>
            </a:r>
            <a:r>
              <a:rPr lang="en-US" i="1" dirty="0" smtClean="0"/>
              <a:t>y</a:t>
            </a:r>
            <a:r>
              <a:rPr lang="en-US" baseline="-25000" dirty="0" smtClean="0"/>
              <a:t>1</a:t>
            </a:r>
            <a:r>
              <a:rPr lang="en-US" dirty="0" smtClean="0"/>
              <a:t> = </a:t>
            </a:r>
            <a:r>
              <a:rPr lang="en-US" i="1" dirty="0" smtClean="0"/>
              <a:t>m</a:t>
            </a:r>
            <a:r>
              <a:rPr lang="en-US" dirty="0" smtClean="0"/>
              <a:t>(</a:t>
            </a:r>
            <a:r>
              <a:rPr lang="en-US" i="1" dirty="0" smtClean="0"/>
              <a:t>x </a:t>
            </a:r>
            <a:r>
              <a:rPr lang="en-US" dirty="0" smtClean="0"/>
              <a:t>– </a:t>
            </a:r>
            <a:r>
              <a:rPr lang="en-US" i="1" dirty="0" smtClean="0"/>
              <a:t>x</a:t>
            </a:r>
            <a:r>
              <a:rPr lang="en-US" baseline="-25000" dirty="0" smtClean="0"/>
              <a:t>1</a:t>
            </a:r>
            <a:r>
              <a:rPr lang="en-US" dirty="0" smtClean="0"/>
              <a:t>)</a:t>
            </a:r>
          </a:p>
          <a:p>
            <a:pPr>
              <a:buFont typeface="Arial" charset="0"/>
              <a:buNone/>
              <a:tabLst>
                <a:tab pos="344488" algn="l"/>
                <a:tab pos="349250" algn="l"/>
              </a:tabLst>
            </a:pPr>
            <a:endParaRPr lang="en-US" sz="1400" dirty="0" smtClean="0"/>
          </a:p>
          <a:p>
            <a:pPr>
              <a:buFont typeface="Arial" charset="0"/>
              <a:buNone/>
              <a:tabLst>
                <a:tab pos="344488" algn="l"/>
                <a:tab pos="349250" algn="l"/>
              </a:tabLst>
            </a:pPr>
            <a:r>
              <a:rPr lang="en-US" i="1" dirty="0" smtClean="0"/>
              <a:t>			        y </a:t>
            </a:r>
            <a:r>
              <a:rPr lang="en-US" dirty="0" smtClean="0"/>
              <a:t>– (</a:t>
            </a:r>
            <a:r>
              <a:rPr lang="en-US" dirty="0" smtClean="0">
                <a:solidFill>
                  <a:srgbClr val="ED008C"/>
                </a:solidFill>
              </a:rPr>
              <a:t>–1</a:t>
            </a:r>
            <a:r>
              <a:rPr lang="en-US" dirty="0" smtClean="0"/>
              <a:t>) =   (</a:t>
            </a:r>
            <a:r>
              <a:rPr lang="en-US" i="1" dirty="0" smtClean="0"/>
              <a:t>x </a:t>
            </a:r>
            <a:r>
              <a:rPr lang="en-US" dirty="0" smtClean="0"/>
              <a:t>– </a:t>
            </a:r>
            <a:r>
              <a:rPr lang="en-US" dirty="0" smtClean="0">
                <a:solidFill>
                  <a:srgbClr val="ED008C"/>
                </a:solidFill>
              </a:rPr>
              <a:t>2</a:t>
            </a:r>
            <a:r>
              <a:rPr lang="en-US" dirty="0" smtClean="0"/>
              <a:t>)</a:t>
            </a:r>
          </a:p>
          <a:p>
            <a:pPr>
              <a:buFont typeface="Arial" charset="0"/>
              <a:buNone/>
              <a:tabLst>
                <a:tab pos="344488" algn="l"/>
                <a:tab pos="349250" algn="l"/>
              </a:tabLst>
            </a:pPr>
            <a:endParaRPr lang="en-US" sz="1400" dirty="0" smtClean="0"/>
          </a:p>
          <a:p>
            <a:pPr>
              <a:tabLst>
                <a:tab pos="344488" algn="l"/>
                <a:tab pos="349250" algn="l"/>
              </a:tabLst>
            </a:pPr>
            <a:r>
              <a:rPr lang="en-US" i="1" dirty="0" smtClean="0"/>
              <a:t>			        </a:t>
            </a:r>
            <a:r>
              <a:rPr lang="en-US" dirty="0" smtClean="0"/>
              <a:t>3(</a:t>
            </a:r>
            <a:r>
              <a:rPr lang="en-US" i="1" dirty="0" smtClean="0"/>
              <a:t>y </a:t>
            </a:r>
            <a:r>
              <a:rPr lang="en-US" dirty="0" smtClean="0"/>
              <a:t>+ 1) = 2(</a:t>
            </a:r>
            <a:r>
              <a:rPr lang="en-US" i="1" dirty="0" smtClean="0"/>
              <a:t>x </a:t>
            </a:r>
            <a:r>
              <a:rPr lang="en-US" dirty="0" smtClean="0"/>
              <a:t>– 2)</a:t>
            </a:r>
          </a:p>
          <a:p>
            <a:pPr>
              <a:tabLst>
                <a:tab pos="344488" algn="l"/>
                <a:tab pos="349250" algn="l"/>
              </a:tabLst>
            </a:pPr>
            <a:endParaRPr lang="en-US" sz="1400" dirty="0" smtClean="0"/>
          </a:p>
          <a:p>
            <a:pPr>
              <a:tabLst>
                <a:tab pos="344488" algn="l"/>
                <a:tab pos="349250" algn="l"/>
              </a:tabLst>
            </a:pPr>
            <a:r>
              <a:rPr lang="en-US" dirty="0" smtClean="0"/>
              <a:t>                     3</a:t>
            </a:r>
            <a:r>
              <a:rPr lang="en-US" i="1" dirty="0" smtClean="0"/>
              <a:t>y </a:t>
            </a:r>
            <a:r>
              <a:rPr lang="en-US" dirty="0" smtClean="0"/>
              <a:t>+ 3 </a:t>
            </a:r>
            <a:r>
              <a:rPr lang="en-US" sz="1000" dirty="0" smtClean="0"/>
              <a:t> </a:t>
            </a:r>
            <a:r>
              <a:rPr lang="en-US" dirty="0" smtClean="0"/>
              <a:t>= 2</a:t>
            </a:r>
            <a:r>
              <a:rPr lang="en-US" i="1" dirty="0" smtClean="0"/>
              <a:t>x </a:t>
            </a:r>
            <a:r>
              <a:rPr lang="en-US" dirty="0" smtClean="0"/>
              <a:t>– 4</a:t>
            </a:r>
          </a:p>
          <a:p>
            <a:pPr>
              <a:tabLst>
                <a:tab pos="344488" algn="l"/>
                <a:tab pos="349250" algn="l"/>
              </a:tabLst>
            </a:pPr>
            <a:endParaRPr lang="en-US" sz="1400" dirty="0" smtClean="0"/>
          </a:p>
          <a:p>
            <a:pPr>
              <a:tabLst>
                <a:tab pos="344488" algn="l"/>
                <a:tab pos="349250" algn="l"/>
              </a:tabLst>
            </a:pPr>
            <a:r>
              <a:rPr lang="en-US" i="1" dirty="0" smtClean="0"/>
              <a:t>     	  </a:t>
            </a:r>
            <a:r>
              <a:rPr lang="en-US" sz="1600" i="1" dirty="0" smtClean="0"/>
              <a:t> </a:t>
            </a:r>
            <a:r>
              <a:rPr lang="en-US" dirty="0" smtClean="0"/>
              <a:t>2</a:t>
            </a:r>
            <a:r>
              <a:rPr lang="en-US" i="1" dirty="0" smtClean="0"/>
              <a:t>x </a:t>
            </a:r>
            <a:r>
              <a:rPr lang="en-US" dirty="0" smtClean="0"/>
              <a:t>– 3</a:t>
            </a:r>
            <a:r>
              <a:rPr lang="en-US" i="1" dirty="0" smtClean="0"/>
              <a:t>y </a:t>
            </a:r>
            <a:r>
              <a:rPr lang="en-US" dirty="0" smtClean="0"/>
              <a:t>– 7 = 0 </a:t>
            </a:r>
          </a:p>
          <a:p>
            <a:pPr>
              <a:tabLst>
                <a:tab pos="344488" algn="l"/>
                <a:tab pos="349250" algn="l"/>
              </a:tabLst>
            </a:pPr>
            <a:endParaRPr lang="en-US" sz="1400" dirty="0" smtClean="0"/>
          </a:p>
          <a:p>
            <a:pPr>
              <a:tabLst>
                <a:tab pos="344488" algn="l"/>
                <a:tab pos="349250" algn="l"/>
              </a:tabLst>
            </a:pPr>
            <a:r>
              <a:rPr lang="en-US" dirty="0" smtClean="0"/>
              <a:t>    </a:t>
            </a:r>
            <a:r>
              <a:rPr lang="en-IN" dirty="0" smtClean="0"/>
              <a:t>Note the similarity to the equation of the given line, </a:t>
            </a:r>
            <a:br>
              <a:rPr lang="en-IN" dirty="0" smtClean="0"/>
            </a:br>
            <a:r>
              <a:rPr lang="en-IN" dirty="0" smtClean="0"/>
              <a:t>    </a:t>
            </a:r>
            <a:r>
              <a:rPr lang="en-US" dirty="0" smtClean="0"/>
              <a:t>2</a:t>
            </a:r>
            <a:r>
              <a:rPr lang="en-US" i="1" dirty="0" smtClean="0"/>
              <a:t>x </a:t>
            </a:r>
            <a:r>
              <a:rPr lang="en-US" dirty="0" smtClean="0"/>
              <a:t>– 3</a:t>
            </a:r>
            <a:r>
              <a:rPr lang="en-US" i="1" dirty="0" smtClean="0"/>
              <a:t>y </a:t>
            </a:r>
            <a:r>
              <a:rPr lang="en-US" dirty="0" smtClean="0"/>
              <a:t>= 5.</a:t>
            </a:r>
          </a:p>
        </p:txBody>
      </p:sp>
      <p:sp>
        <p:nvSpPr>
          <p:cNvPr id="43011"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Example </a:t>
            </a:r>
            <a:r>
              <a:rPr lang="en-US" sz="4000" dirty="0" smtClean="0">
                <a:solidFill>
                  <a:schemeClr val="bg1"/>
                </a:solidFill>
              </a:rPr>
              <a:t>5 </a:t>
            </a:r>
            <a:r>
              <a:rPr lang="en-US" sz="4000" dirty="0">
                <a:solidFill>
                  <a:schemeClr val="bg1"/>
                </a:solidFill>
              </a:rPr>
              <a:t>– </a:t>
            </a:r>
            <a:r>
              <a:rPr lang="en-US" sz="4000" i="1" dirty="0">
                <a:solidFill>
                  <a:schemeClr val="bg1"/>
                </a:solidFill>
              </a:rPr>
              <a:t>Solution</a:t>
            </a:r>
          </a:p>
        </p:txBody>
      </p:sp>
      <p:sp>
        <p:nvSpPr>
          <p:cNvPr id="110605" name="Rectangle 13"/>
          <p:cNvSpPr>
            <a:spLocks noChangeArrowheads="1"/>
          </p:cNvSpPr>
          <p:nvPr/>
        </p:nvSpPr>
        <p:spPr bwMode="auto">
          <a:xfrm>
            <a:off x="5391150" y="2438400"/>
            <a:ext cx="1847850" cy="366712"/>
          </a:xfrm>
          <a:prstGeom prst="rect">
            <a:avLst/>
          </a:prstGeom>
          <a:noFill/>
          <a:ln w="9525">
            <a:noFill/>
            <a:miter lim="800000"/>
            <a:headEnd/>
            <a:tailEnd/>
          </a:ln>
        </p:spPr>
        <p:txBody>
          <a:bodyPr wrap="none">
            <a:spAutoFit/>
          </a:bodyPr>
          <a:lstStyle/>
          <a:p>
            <a:r>
              <a:rPr lang="en-US" dirty="0">
                <a:solidFill>
                  <a:srgbClr val="ED008C"/>
                </a:solidFill>
              </a:rPr>
              <a:t>Point-slope form</a:t>
            </a:r>
          </a:p>
        </p:txBody>
      </p:sp>
      <p:sp>
        <p:nvSpPr>
          <p:cNvPr id="110606" name="Rectangle 14"/>
          <p:cNvSpPr>
            <a:spLocks noChangeArrowheads="1"/>
          </p:cNvSpPr>
          <p:nvPr/>
        </p:nvSpPr>
        <p:spPr bwMode="auto">
          <a:xfrm>
            <a:off x="5381625" y="3124200"/>
            <a:ext cx="1263650" cy="366712"/>
          </a:xfrm>
          <a:prstGeom prst="rect">
            <a:avLst/>
          </a:prstGeom>
          <a:noFill/>
          <a:ln w="9525">
            <a:noFill/>
            <a:miter lim="800000"/>
            <a:headEnd/>
            <a:tailEnd/>
          </a:ln>
        </p:spPr>
        <p:txBody>
          <a:bodyPr wrap="none">
            <a:spAutoFit/>
          </a:bodyPr>
          <a:lstStyle/>
          <a:p>
            <a:r>
              <a:rPr lang="en-US" dirty="0">
                <a:solidFill>
                  <a:srgbClr val="ED008C"/>
                </a:solidFill>
              </a:rPr>
              <a:t>Substitute.</a:t>
            </a:r>
          </a:p>
        </p:txBody>
      </p:sp>
      <p:sp>
        <p:nvSpPr>
          <p:cNvPr id="13" name="Text Box 4"/>
          <p:cNvSpPr txBox="1">
            <a:spLocks noChangeArrowheads="1"/>
          </p:cNvSpPr>
          <p:nvPr/>
        </p:nvSpPr>
        <p:spPr bwMode="auto">
          <a:xfrm>
            <a:off x="8032750" y="776288"/>
            <a:ext cx="990600" cy="366712"/>
          </a:xfrm>
          <a:prstGeom prst="rect">
            <a:avLst/>
          </a:prstGeom>
          <a:noFill/>
          <a:ln w="9525">
            <a:noFill/>
            <a:miter lim="800000"/>
            <a:headEnd/>
            <a:tailEnd/>
          </a:ln>
        </p:spPr>
        <p:txBody>
          <a:bodyPr>
            <a:spAutoFit/>
          </a:bodyPr>
          <a:lstStyle/>
          <a:p>
            <a:pPr algn="r">
              <a:spcBef>
                <a:spcPct val="50000"/>
              </a:spcBef>
            </a:pPr>
            <a:r>
              <a:rPr lang="en-US" dirty="0">
                <a:solidFill>
                  <a:schemeClr val="bg1"/>
                </a:solidFill>
              </a:rPr>
              <a:t>cont’d</a:t>
            </a:r>
          </a:p>
        </p:txBody>
      </p:sp>
      <p:pic>
        <p:nvPicPr>
          <p:cNvPr id="14" name="Picture 13"/>
          <p:cNvPicPr>
            <a:picLocks noChangeAspect="1" noChangeArrowheads="1"/>
          </p:cNvPicPr>
          <p:nvPr/>
        </p:nvPicPr>
        <p:blipFill>
          <a:blip r:embed="rId3" cstate="print"/>
          <a:srcRect/>
          <a:stretch>
            <a:fillRect/>
          </a:stretch>
        </p:blipFill>
        <p:spPr bwMode="auto">
          <a:xfrm>
            <a:off x="3514725" y="1847850"/>
            <a:ext cx="201613" cy="427038"/>
          </a:xfrm>
          <a:prstGeom prst="rect">
            <a:avLst/>
          </a:prstGeom>
          <a:noFill/>
          <a:ln w="9525">
            <a:noFill/>
            <a:miter lim="800000"/>
            <a:headEnd/>
            <a:tailEnd/>
          </a:ln>
        </p:spPr>
      </p:pic>
      <p:pic>
        <p:nvPicPr>
          <p:cNvPr id="15" name="Picture 14"/>
          <p:cNvPicPr>
            <a:picLocks noChangeAspect="1" noChangeArrowheads="1"/>
          </p:cNvPicPr>
          <p:nvPr/>
        </p:nvPicPr>
        <p:blipFill>
          <a:blip r:embed="rId3" cstate="print"/>
          <a:srcRect r="29134"/>
          <a:stretch>
            <a:fillRect/>
          </a:stretch>
        </p:blipFill>
        <p:spPr bwMode="auto">
          <a:xfrm>
            <a:off x="3505200" y="3078162"/>
            <a:ext cx="142875" cy="427038"/>
          </a:xfrm>
          <a:prstGeom prst="rect">
            <a:avLst/>
          </a:prstGeom>
          <a:noFill/>
          <a:ln w="9525">
            <a:noFill/>
            <a:miter lim="800000"/>
            <a:headEnd/>
            <a:tailEnd/>
          </a:ln>
        </p:spPr>
      </p:pic>
      <p:sp>
        <p:nvSpPr>
          <p:cNvPr id="16" name="Rectangle 9"/>
          <p:cNvSpPr>
            <a:spLocks noChangeArrowheads="1"/>
          </p:cNvSpPr>
          <p:nvPr/>
        </p:nvSpPr>
        <p:spPr bwMode="auto">
          <a:xfrm>
            <a:off x="5400675" y="3810000"/>
            <a:ext cx="1047750" cy="366712"/>
          </a:xfrm>
          <a:prstGeom prst="rect">
            <a:avLst/>
          </a:prstGeom>
          <a:noFill/>
          <a:ln w="9525">
            <a:noFill/>
            <a:miter lim="800000"/>
            <a:headEnd/>
            <a:tailEnd/>
          </a:ln>
        </p:spPr>
        <p:txBody>
          <a:bodyPr wrap="none">
            <a:spAutoFit/>
          </a:bodyPr>
          <a:lstStyle/>
          <a:p>
            <a:r>
              <a:rPr lang="en-US" dirty="0">
                <a:solidFill>
                  <a:srgbClr val="ED008C"/>
                </a:solidFill>
              </a:rPr>
              <a:t>Simplify.</a:t>
            </a:r>
          </a:p>
        </p:txBody>
      </p:sp>
      <p:sp>
        <p:nvSpPr>
          <p:cNvPr id="17" name="Rectangle 10"/>
          <p:cNvSpPr>
            <a:spLocks noChangeArrowheads="1"/>
          </p:cNvSpPr>
          <p:nvPr/>
        </p:nvSpPr>
        <p:spPr bwMode="auto">
          <a:xfrm>
            <a:off x="5397500" y="5181600"/>
            <a:ext cx="3450688" cy="369332"/>
          </a:xfrm>
          <a:prstGeom prst="rect">
            <a:avLst/>
          </a:prstGeom>
          <a:noFill/>
          <a:ln w="9525">
            <a:noFill/>
            <a:miter lim="800000"/>
            <a:headEnd/>
            <a:tailEnd/>
          </a:ln>
        </p:spPr>
        <p:txBody>
          <a:bodyPr wrap="none">
            <a:spAutoFit/>
          </a:bodyPr>
          <a:lstStyle/>
          <a:p>
            <a:r>
              <a:rPr lang="en-US" dirty="0">
                <a:solidFill>
                  <a:srgbClr val="ED008C"/>
                </a:solidFill>
              </a:rPr>
              <a:t>General </a:t>
            </a:r>
            <a:r>
              <a:rPr lang="en-US" dirty="0" smtClean="0">
                <a:solidFill>
                  <a:srgbClr val="ED008C"/>
                </a:solidFill>
              </a:rPr>
              <a:t>form </a:t>
            </a:r>
            <a:r>
              <a:rPr lang="en-IN" dirty="0" smtClean="0">
                <a:solidFill>
                  <a:srgbClr val="ED008C"/>
                </a:solidFill>
              </a:rPr>
              <a:t>(</a:t>
            </a:r>
            <a:r>
              <a:rPr lang="en-IN" dirty="0">
                <a:solidFill>
                  <a:srgbClr val="ED008C"/>
                </a:solidFill>
              </a:rPr>
              <a:t>See Figure P.22.)</a:t>
            </a:r>
            <a:endParaRPr lang="en-US" dirty="0">
              <a:solidFill>
                <a:srgbClr val="ED008C"/>
              </a:solidFill>
            </a:endParaRPr>
          </a:p>
        </p:txBody>
      </p:sp>
      <p:sp>
        <p:nvSpPr>
          <p:cNvPr id="18" name="Rectangle 10"/>
          <p:cNvSpPr>
            <a:spLocks noChangeArrowheads="1"/>
          </p:cNvSpPr>
          <p:nvPr/>
        </p:nvSpPr>
        <p:spPr bwMode="auto">
          <a:xfrm>
            <a:off x="5410200" y="4495800"/>
            <a:ext cx="2262158" cy="369332"/>
          </a:xfrm>
          <a:prstGeom prst="rect">
            <a:avLst/>
          </a:prstGeom>
          <a:noFill/>
          <a:ln w="9525">
            <a:noFill/>
            <a:miter lim="800000"/>
            <a:headEnd/>
            <a:tailEnd/>
          </a:ln>
        </p:spPr>
        <p:txBody>
          <a:bodyPr wrap="none">
            <a:spAutoFit/>
          </a:bodyPr>
          <a:lstStyle/>
          <a:p>
            <a:r>
              <a:rPr lang="en-US" dirty="0" smtClean="0">
                <a:solidFill>
                  <a:srgbClr val="ED008C"/>
                </a:solidFill>
              </a:rPr>
              <a:t>Distributive Property</a:t>
            </a:r>
            <a:endParaRPr lang="en-US" dirty="0">
              <a:solidFill>
                <a:srgbClr val="ED008C"/>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0594">
                                            <p:txEl>
                                              <p:pRg st="4" end="4"/>
                                            </p:txEl>
                                          </p:spTgt>
                                        </p:tgtEl>
                                        <p:attrNameLst>
                                          <p:attrName>style.visibility</p:attrName>
                                        </p:attrNameLst>
                                      </p:cBhvr>
                                      <p:to>
                                        <p:strVal val="visible"/>
                                      </p:to>
                                    </p:set>
                                    <p:animEffect transition="in" filter="fade">
                                      <p:cBhvr>
                                        <p:cTn id="7" dur="1000"/>
                                        <p:tgtEl>
                                          <p:spTgt spid="110594">
                                            <p:txEl>
                                              <p:pRg st="4" end="4"/>
                                            </p:txEl>
                                          </p:spTgt>
                                        </p:tgtEl>
                                      </p:cBhvr>
                                    </p:animEffect>
                                    <p:anim calcmode="lin" valueType="num">
                                      <p:cBhvr>
                                        <p:cTn id="8" dur="1000" fill="hold"/>
                                        <p:tgtEl>
                                          <p:spTgt spid="110594">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0594">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0594">
                                            <p:txEl>
                                              <p:pRg st="4" end="4"/>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10606"/>
                                        </p:tgtEl>
                                        <p:attrNameLst>
                                          <p:attrName>style.visibility</p:attrName>
                                        </p:attrNameLst>
                                      </p:cBhvr>
                                      <p:to>
                                        <p:strVal val="visible"/>
                                      </p:to>
                                    </p:set>
                                    <p:animEffect transition="in" filter="fade">
                                      <p:cBhvr>
                                        <p:cTn id="13" dur="1000"/>
                                        <p:tgtEl>
                                          <p:spTgt spid="110606"/>
                                        </p:tgtEl>
                                      </p:cBhvr>
                                    </p:animEffect>
                                    <p:anim calcmode="lin" valueType="num">
                                      <p:cBhvr>
                                        <p:cTn id="14" dur="1000" fill="hold"/>
                                        <p:tgtEl>
                                          <p:spTgt spid="110606"/>
                                        </p:tgtEl>
                                        <p:attrNameLst>
                                          <p:attrName>ppt_x</p:attrName>
                                        </p:attrNameLst>
                                      </p:cBhvr>
                                      <p:tavLst>
                                        <p:tav tm="0">
                                          <p:val>
                                            <p:strVal val="#ppt_x"/>
                                          </p:val>
                                        </p:tav>
                                        <p:tav tm="100000">
                                          <p:val>
                                            <p:strVal val="#ppt_x"/>
                                          </p:val>
                                        </p:tav>
                                      </p:tavLst>
                                    </p:anim>
                                    <p:anim calcmode="lin" valueType="num">
                                      <p:cBhvr>
                                        <p:cTn id="15" dur="900" decel="100000" fill="hold"/>
                                        <p:tgtEl>
                                          <p:spTgt spid="11060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060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900" decel="100000" fill="hold"/>
                                        <p:tgtEl>
                                          <p:spTgt spid="1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110594">
                                            <p:txEl>
                                              <p:pRg st="6" end="6"/>
                                            </p:txEl>
                                          </p:spTgt>
                                        </p:tgtEl>
                                        <p:attrNameLst>
                                          <p:attrName>style.visibility</p:attrName>
                                        </p:attrNameLst>
                                      </p:cBhvr>
                                      <p:to>
                                        <p:strVal val="visible"/>
                                      </p:to>
                                    </p:set>
                                    <p:animEffect transition="in" filter="fade">
                                      <p:cBhvr>
                                        <p:cTn id="27" dur="1000"/>
                                        <p:tgtEl>
                                          <p:spTgt spid="110594">
                                            <p:txEl>
                                              <p:pRg st="6" end="6"/>
                                            </p:txEl>
                                          </p:spTgt>
                                        </p:tgtEl>
                                      </p:cBhvr>
                                    </p:animEffect>
                                    <p:anim calcmode="lin" valueType="num">
                                      <p:cBhvr>
                                        <p:cTn id="28" dur="1000" fill="hold"/>
                                        <p:tgtEl>
                                          <p:spTgt spid="110594">
                                            <p:txEl>
                                              <p:pRg st="6" end="6"/>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10594">
                                            <p:txEl>
                                              <p:pRg st="6" end="6"/>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10594">
                                            <p:txEl>
                                              <p:pRg st="6" end="6"/>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900" decel="100000" fill="hold"/>
                                        <p:tgtEl>
                                          <p:spTgt spid="1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110594">
                                            <p:txEl>
                                              <p:pRg st="8" end="8"/>
                                            </p:txEl>
                                          </p:spTgt>
                                        </p:tgtEl>
                                        <p:attrNameLst>
                                          <p:attrName>style.visibility</p:attrName>
                                        </p:attrNameLst>
                                      </p:cBhvr>
                                      <p:to>
                                        <p:strVal val="visible"/>
                                      </p:to>
                                    </p:set>
                                    <p:animEffect transition="in" filter="fade">
                                      <p:cBhvr>
                                        <p:cTn id="41" dur="1000"/>
                                        <p:tgtEl>
                                          <p:spTgt spid="110594">
                                            <p:txEl>
                                              <p:pRg st="8" end="8"/>
                                            </p:txEl>
                                          </p:spTgt>
                                        </p:tgtEl>
                                      </p:cBhvr>
                                    </p:animEffect>
                                    <p:anim calcmode="lin" valueType="num">
                                      <p:cBhvr>
                                        <p:cTn id="42" dur="1000" fill="hold"/>
                                        <p:tgtEl>
                                          <p:spTgt spid="110594">
                                            <p:txEl>
                                              <p:pRg st="8" end="8"/>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10594">
                                            <p:txEl>
                                              <p:pRg st="8" end="8"/>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0594">
                                            <p:txEl>
                                              <p:pRg st="8" end="8"/>
                                            </p:txEl>
                                          </p:spTgt>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900" decel="100000" fill="hold"/>
                                        <p:tgtEl>
                                          <p:spTgt spid="1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110594">
                                            <p:txEl>
                                              <p:pRg st="10" end="10"/>
                                            </p:txEl>
                                          </p:spTgt>
                                        </p:tgtEl>
                                        <p:attrNameLst>
                                          <p:attrName>style.visibility</p:attrName>
                                        </p:attrNameLst>
                                      </p:cBhvr>
                                      <p:to>
                                        <p:strVal val="visible"/>
                                      </p:to>
                                    </p:set>
                                    <p:animEffect transition="in" filter="fade">
                                      <p:cBhvr>
                                        <p:cTn id="55" dur="1000"/>
                                        <p:tgtEl>
                                          <p:spTgt spid="110594">
                                            <p:txEl>
                                              <p:pRg st="10" end="10"/>
                                            </p:txEl>
                                          </p:spTgt>
                                        </p:tgtEl>
                                      </p:cBhvr>
                                    </p:animEffect>
                                    <p:anim calcmode="lin" valueType="num">
                                      <p:cBhvr>
                                        <p:cTn id="56" dur="1000" fill="hold"/>
                                        <p:tgtEl>
                                          <p:spTgt spid="110594">
                                            <p:txEl>
                                              <p:pRg st="10" end="10"/>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110594">
                                            <p:txEl>
                                              <p:pRg st="10" end="10"/>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10594">
                                            <p:txEl>
                                              <p:pRg st="10" end="10"/>
                                            </p:txEl>
                                          </p:spTgt>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900" decel="100000" fill="hold"/>
                                        <p:tgtEl>
                                          <p:spTgt spid="17"/>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110594">
                                            <p:txEl>
                                              <p:pRg st="12" end="12"/>
                                            </p:txEl>
                                          </p:spTgt>
                                        </p:tgtEl>
                                        <p:attrNameLst>
                                          <p:attrName>style.visibility</p:attrName>
                                        </p:attrNameLst>
                                      </p:cBhvr>
                                      <p:to>
                                        <p:strVal val="visible"/>
                                      </p:to>
                                    </p:set>
                                    <p:animEffect transition="in" filter="fade">
                                      <p:cBhvr>
                                        <p:cTn id="69" dur="1000"/>
                                        <p:tgtEl>
                                          <p:spTgt spid="110594">
                                            <p:txEl>
                                              <p:pRg st="12" end="12"/>
                                            </p:txEl>
                                          </p:spTgt>
                                        </p:tgtEl>
                                      </p:cBhvr>
                                    </p:animEffect>
                                    <p:anim calcmode="lin" valueType="num">
                                      <p:cBhvr>
                                        <p:cTn id="70" dur="1000" fill="hold"/>
                                        <p:tgtEl>
                                          <p:spTgt spid="110594">
                                            <p:txEl>
                                              <p:pRg st="12" end="12"/>
                                            </p:txEl>
                                          </p:spTgt>
                                        </p:tgtEl>
                                        <p:attrNameLst>
                                          <p:attrName>ppt_x</p:attrName>
                                        </p:attrNameLst>
                                      </p:cBhvr>
                                      <p:tavLst>
                                        <p:tav tm="0">
                                          <p:val>
                                            <p:strVal val="#ppt_x"/>
                                          </p:val>
                                        </p:tav>
                                        <p:tav tm="100000">
                                          <p:val>
                                            <p:strVal val="#ppt_x"/>
                                          </p:val>
                                        </p:tav>
                                      </p:tavLst>
                                    </p:anim>
                                    <p:anim calcmode="lin" valueType="num">
                                      <p:cBhvr>
                                        <p:cTn id="71" dur="900" decel="100000" fill="hold"/>
                                        <p:tgtEl>
                                          <p:spTgt spid="110594">
                                            <p:txEl>
                                              <p:pRg st="12" end="12"/>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10594">
                                            <p:txEl>
                                              <p:pRg st="12" end="1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6" grpId="0"/>
      <p:bldP spid="16" grpId="0"/>
      <p:bldP spid="17" grpId="0"/>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idx="1"/>
          </p:nvPr>
        </p:nvSpPr>
        <p:spPr/>
        <p:txBody>
          <a:bodyPr/>
          <a:lstStyle/>
          <a:p>
            <a:pPr>
              <a:buFont typeface="Arial" charset="0"/>
              <a:buNone/>
              <a:tabLst>
                <a:tab pos="344488" algn="l"/>
                <a:tab pos="349250" algn="l"/>
              </a:tabLst>
            </a:pPr>
            <a:r>
              <a:rPr lang="en-US" b="1" dirty="0" smtClean="0"/>
              <a:t>b.</a:t>
            </a:r>
            <a:r>
              <a:rPr lang="en-US" dirty="0" smtClean="0"/>
              <a:t> Using the negative reciprocal of the slope of the given    </a:t>
            </a:r>
            <a:br>
              <a:rPr lang="en-US" dirty="0" smtClean="0"/>
            </a:br>
            <a:r>
              <a:rPr lang="en-US" dirty="0" smtClean="0"/>
              <a:t>    line, you can determine that the slope of a line 	perpendicular to the given line is</a:t>
            </a:r>
          </a:p>
          <a:p>
            <a:pPr>
              <a:buFont typeface="Arial" charset="0"/>
              <a:buNone/>
              <a:tabLst>
                <a:tab pos="344488" algn="l"/>
                <a:tab pos="349250" algn="l"/>
              </a:tabLst>
            </a:pPr>
            <a:endParaRPr lang="en-US" sz="1600" dirty="0" smtClean="0"/>
          </a:p>
          <a:p>
            <a:pPr>
              <a:tabLst>
                <a:tab pos="0" algn="l"/>
              </a:tabLst>
            </a:pPr>
            <a:r>
              <a:rPr lang="en-US" i="1" dirty="0" smtClean="0"/>
              <a:t>               y </a:t>
            </a:r>
            <a:r>
              <a:rPr lang="en-US" dirty="0" smtClean="0"/>
              <a:t>– </a:t>
            </a:r>
            <a:r>
              <a:rPr lang="en-US" i="1" dirty="0" smtClean="0"/>
              <a:t>y</a:t>
            </a:r>
            <a:r>
              <a:rPr lang="en-US" baseline="-25000" dirty="0" smtClean="0"/>
              <a:t>1</a:t>
            </a:r>
            <a:r>
              <a:rPr lang="en-US" dirty="0" smtClean="0"/>
              <a:t> = </a:t>
            </a:r>
            <a:r>
              <a:rPr lang="en-US" i="1" dirty="0" smtClean="0"/>
              <a:t>m</a:t>
            </a:r>
            <a:r>
              <a:rPr lang="en-US" dirty="0" smtClean="0"/>
              <a:t>(</a:t>
            </a:r>
            <a:r>
              <a:rPr lang="en-US" i="1" dirty="0" smtClean="0"/>
              <a:t>x </a:t>
            </a:r>
            <a:r>
              <a:rPr lang="en-US" dirty="0" smtClean="0"/>
              <a:t>– </a:t>
            </a:r>
            <a:r>
              <a:rPr lang="en-US" i="1" dirty="0" smtClean="0"/>
              <a:t>x</a:t>
            </a:r>
            <a:r>
              <a:rPr lang="en-US" baseline="-25000" dirty="0" smtClean="0"/>
              <a:t>1</a:t>
            </a:r>
            <a:r>
              <a:rPr lang="en-US" dirty="0" smtClean="0"/>
              <a:t>)</a:t>
            </a:r>
          </a:p>
          <a:p>
            <a:pPr>
              <a:tabLst>
                <a:tab pos="0" algn="l"/>
              </a:tabLst>
            </a:pPr>
            <a:endParaRPr lang="en-US" sz="1600" dirty="0" smtClean="0"/>
          </a:p>
          <a:p>
            <a:pPr>
              <a:tabLst>
                <a:tab pos="0" algn="l"/>
              </a:tabLst>
            </a:pPr>
            <a:r>
              <a:rPr lang="en-US" i="1" dirty="0" smtClean="0"/>
              <a:t>	           </a:t>
            </a:r>
            <a:r>
              <a:rPr lang="en-US" sz="1800" i="1" dirty="0" smtClean="0"/>
              <a:t> </a:t>
            </a:r>
            <a:r>
              <a:rPr lang="en-US" i="1" dirty="0" smtClean="0"/>
              <a:t>y </a:t>
            </a:r>
            <a:r>
              <a:rPr lang="en-US" dirty="0" smtClean="0"/>
              <a:t>– (</a:t>
            </a:r>
            <a:r>
              <a:rPr lang="en-US" dirty="0" smtClean="0">
                <a:solidFill>
                  <a:srgbClr val="ED008C"/>
                </a:solidFill>
              </a:rPr>
              <a:t>–1</a:t>
            </a:r>
            <a:r>
              <a:rPr lang="en-US" dirty="0" smtClean="0"/>
              <a:t>) =       (</a:t>
            </a:r>
            <a:r>
              <a:rPr lang="en-US" i="1" dirty="0" smtClean="0"/>
              <a:t>x </a:t>
            </a:r>
            <a:r>
              <a:rPr lang="en-US" dirty="0" smtClean="0"/>
              <a:t>– </a:t>
            </a:r>
            <a:r>
              <a:rPr lang="en-US" dirty="0" smtClean="0">
                <a:solidFill>
                  <a:srgbClr val="ED008C"/>
                </a:solidFill>
              </a:rPr>
              <a:t>2</a:t>
            </a:r>
            <a:r>
              <a:rPr lang="en-US" dirty="0" smtClean="0"/>
              <a:t>)</a:t>
            </a:r>
          </a:p>
          <a:p>
            <a:pPr>
              <a:tabLst>
                <a:tab pos="0" algn="l"/>
              </a:tabLst>
            </a:pPr>
            <a:endParaRPr lang="en-US" sz="1600" dirty="0" smtClean="0"/>
          </a:p>
          <a:p>
            <a:pPr>
              <a:tabLst>
                <a:tab pos="0" algn="l"/>
              </a:tabLst>
            </a:pPr>
            <a:r>
              <a:rPr lang="en-US" dirty="0" smtClean="0"/>
              <a:t>	           </a:t>
            </a:r>
            <a:r>
              <a:rPr lang="en-US" sz="1200" dirty="0" smtClean="0"/>
              <a:t> </a:t>
            </a:r>
            <a:r>
              <a:rPr lang="en-US" dirty="0" smtClean="0"/>
              <a:t>2(</a:t>
            </a:r>
            <a:r>
              <a:rPr lang="en-US" i="1" dirty="0" smtClean="0"/>
              <a:t>y </a:t>
            </a:r>
            <a:r>
              <a:rPr lang="en-US" dirty="0" smtClean="0"/>
              <a:t>+ 1) = –3(</a:t>
            </a:r>
            <a:r>
              <a:rPr lang="en-US" i="1" dirty="0" smtClean="0"/>
              <a:t>x </a:t>
            </a:r>
            <a:r>
              <a:rPr lang="en-US" dirty="0" smtClean="0"/>
              <a:t>– 2)</a:t>
            </a:r>
          </a:p>
          <a:p>
            <a:pPr>
              <a:tabLst>
                <a:tab pos="0" algn="l"/>
              </a:tabLst>
            </a:pPr>
            <a:endParaRPr lang="en-US" sz="1600" dirty="0" smtClean="0"/>
          </a:p>
          <a:p>
            <a:pPr>
              <a:tabLst>
                <a:tab pos="0" algn="l"/>
              </a:tabLst>
            </a:pPr>
            <a:r>
              <a:rPr lang="en-US" sz="1200" dirty="0" smtClean="0"/>
              <a:t>                           </a:t>
            </a:r>
            <a:r>
              <a:rPr lang="en-US" dirty="0" smtClean="0"/>
              <a:t>2</a:t>
            </a:r>
            <a:r>
              <a:rPr lang="en-US" i="1" dirty="0" smtClean="0"/>
              <a:t>y </a:t>
            </a:r>
            <a:r>
              <a:rPr lang="en-US" dirty="0" smtClean="0"/>
              <a:t>+ 2 = –3</a:t>
            </a:r>
            <a:r>
              <a:rPr lang="en-US" i="1" dirty="0" smtClean="0"/>
              <a:t>x </a:t>
            </a:r>
            <a:r>
              <a:rPr lang="en-US" dirty="0" smtClean="0"/>
              <a:t>+ 6</a:t>
            </a:r>
          </a:p>
          <a:p>
            <a:pPr>
              <a:tabLst>
                <a:tab pos="0" algn="l"/>
              </a:tabLst>
            </a:pPr>
            <a:endParaRPr lang="en-US" sz="1600" dirty="0" smtClean="0"/>
          </a:p>
          <a:p>
            <a:pPr>
              <a:tabLst>
                <a:tab pos="0" algn="l"/>
              </a:tabLst>
            </a:pPr>
            <a:r>
              <a:rPr lang="en-US" dirty="0" smtClean="0"/>
              <a:t>	     </a:t>
            </a:r>
            <a:r>
              <a:rPr lang="en-US" sz="2000" dirty="0" smtClean="0"/>
              <a:t> </a:t>
            </a:r>
            <a:r>
              <a:rPr lang="en-US" sz="100" dirty="0" smtClean="0"/>
              <a:t> </a:t>
            </a:r>
            <a:r>
              <a:rPr lang="en-US" dirty="0" smtClean="0"/>
              <a:t>3</a:t>
            </a:r>
            <a:r>
              <a:rPr lang="en-US" i="1" dirty="0" smtClean="0"/>
              <a:t>x </a:t>
            </a:r>
            <a:r>
              <a:rPr lang="en-US" dirty="0" smtClean="0"/>
              <a:t>+ 2</a:t>
            </a:r>
            <a:r>
              <a:rPr lang="en-US" i="1" dirty="0" smtClean="0"/>
              <a:t>y </a:t>
            </a:r>
            <a:r>
              <a:rPr lang="en-US" dirty="0" smtClean="0"/>
              <a:t>– 4 = 0 </a:t>
            </a:r>
          </a:p>
        </p:txBody>
      </p:sp>
      <p:sp>
        <p:nvSpPr>
          <p:cNvPr id="44035"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Example </a:t>
            </a:r>
            <a:r>
              <a:rPr lang="en-US" sz="4000" dirty="0" smtClean="0">
                <a:solidFill>
                  <a:schemeClr val="bg1"/>
                </a:solidFill>
              </a:rPr>
              <a:t>5 </a:t>
            </a:r>
            <a:r>
              <a:rPr lang="en-US" sz="4000" dirty="0">
                <a:solidFill>
                  <a:schemeClr val="bg1"/>
                </a:solidFill>
              </a:rPr>
              <a:t>– </a:t>
            </a:r>
            <a:r>
              <a:rPr lang="en-US" sz="4000" i="1" dirty="0">
                <a:solidFill>
                  <a:schemeClr val="bg1"/>
                </a:solidFill>
              </a:rPr>
              <a:t>Solution</a:t>
            </a:r>
          </a:p>
        </p:txBody>
      </p:sp>
      <p:sp>
        <p:nvSpPr>
          <p:cNvPr id="44036" name="Text Box 4"/>
          <p:cNvSpPr txBox="1">
            <a:spLocks noChangeArrowheads="1"/>
          </p:cNvSpPr>
          <p:nvPr/>
        </p:nvSpPr>
        <p:spPr bwMode="auto">
          <a:xfrm>
            <a:off x="8032750" y="776288"/>
            <a:ext cx="990600" cy="366712"/>
          </a:xfrm>
          <a:prstGeom prst="rect">
            <a:avLst/>
          </a:prstGeom>
          <a:noFill/>
          <a:ln w="9525">
            <a:noFill/>
            <a:miter lim="800000"/>
            <a:headEnd/>
            <a:tailEnd/>
          </a:ln>
        </p:spPr>
        <p:txBody>
          <a:bodyPr>
            <a:spAutoFit/>
          </a:bodyPr>
          <a:lstStyle/>
          <a:p>
            <a:pPr algn="r">
              <a:spcBef>
                <a:spcPct val="50000"/>
              </a:spcBef>
            </a:pPr>
            <a:r>
              <a:rPr lang="en-US" dirty="0">
                <a:solidFill>
                  <a:schemeClr val="bg1"/>
                </a:solidFill>
              </a:rPr>
              <a:t>cont’d</a:t>
            </a:r>
          </a:p>
        </p:txBody>
      </p:sp>
      <p:pic>
        <p:nvPicPr>
          <p:cNvPr id="111627" name="Picture 11"/>
          <p:cNvPicPr>
            <a:picLocks noChangeAspect="1" noChangeArrowheads="1"/>
          </p:cNvPicPr>
          <p:nvPr/>
        </p:nvPicPr>
        <p:blipFill>
          <a:blip r:embed="rId3" cstate="print"/>
          <a:srcRect/>
          <a:stretch>
            <a:fillRect/>
          </a:stretch>
        </p:blipFill>
        <p:spPr bwMode="auto">
          <a:xfrm>
            <a:off x="5334000" y="2260600"/>
            <a:ext cx="430213" cy="406400"/>
          </a:xfrm>
          <a:prstGeom prst="rect">
            <a:avLst/>
          </a:prstGeom>
          <a:noFill/>
          <a:ln w="9525">
            <a:noFill/>
            <a:miter lim="800000"/>
            <a:headEnd/>
            <a:tailEnd/>
          </a:ln>
        </p:spPr>
      </p:pic>
      <p:sp>
        <p:nvSpPr>
          <p:cNvPr id="8" name="Rectangle 5"/>
          <p:cNvSpPr>
            <a:spLocks noChangeArrowheads="1"/>
          </p:cNvSpPr>
          <p:nvPr/>
        </p:nvSpPr>
        <p:spPr bwMode="auto">
          <a:xfrm>
            <a:off x="5367308" y="4510087"/>
            <a:ext cx="1047750" cy="366713"/>
          </a:xfrm>
          <a:prstGeom prst="rect">
            <a:avLst/>
          </a:prstGeom>
          <a:noFill/>
          <a:ln w="9525">
            <a:noFill/>
            <a:miter lim="800000"/>
            <a:headEnd/>
            <a:tailEnd/>
          </a:ln>
        </p:spPr>
        <p:txBody>
          <a:bodyPr wrap="none">
            <a:spAutoFit/>
          </a:bodyPr>
          <a:lstStyle/>
          <a:p>
            <a:r>
              <a:rPr lang="en-US" dirty="0">
                <a:solidFill>
                  <a:srgbClr val="ED008C"/>
                </a:solidFill>
              </a:rPr>
              <a:t>Simplify.</a:t>
            </a:r>
          </a:p>
        </p:txBody>
      </p:sp>
      <p:sp>
        <p:nvSpPr>
          <p:cNvPr id="9" name="Rectangle 6"/>
          <p:cNvSpPr>
            <a:spLocks noChangeArrowheads="1"/>
          </p:cNvSpPr>
          <p:nvPr/>
        </p:nvSpPr>
        <p:spPr bwMode="auto">
          <a:xfrm>
            <a:off x="5373658" y="5881687"/>
            <a:ext cx="3450688" cy="369332"/>
          </a:xfrm>
          <a:prstGeom prst="rect">
            <a:avLst/>
          </a:prstGeom>
          <a:noFill/>
          <a:ln w="9525">
            <a:noFill/>
            <a:miter lim="800000"/>
            <a:headEnd/>
            <a:tailEnd/>
          </a:ln>
        </p:spPr>
        <p:txBody>
          <a:bodyPr wrap="none">
            <a:spAutoFit/>
          </a:bodyPr>
          <a:lstStyle/>
          <a:p>
            <a:r>
              <a:rPr lang="en-US" dirty="0">
                <a:solidFill>
                  <a:srgbClr val="ED008C"/>
                </a:solidFill>
              </a:rPr>
              <a:t>General </a:t>
            </a:r>
            <a:r>
              <a:rPr lang="en-US" dirty="0" smtClean="0">
                <a:solidFill>
                  <a:srgbClr val="ED008C"/>
                </a:solidFill>
              </a:rPr>
              <a:t>form </a:t>
            </a:r>
            <a:r>
              <a:rPr lang="en-IN" dirty="0">
                <a:solidFill>
                  <a:srgbClr val="ED008C"/>
                </a:solidFill>
              </a:rPr>
              <a:t>(See Figure P.22.)</a:t>
            </a:r>
            <a:endParaRPr lang="en-US" dirty="0">
              <a:solidFill>
                <a:srgbClr val="ED008C"/>
              </a:solidFill>
            </a:endParaRPr>
          </a:p>
        </p:txBody>
      </p:sp>
      <p:sp>
        <p:nvSpPr>
          <p:cNvPr id="10" name="Rectangle 9"/>
          <p:cNvSpPr>
            <a:spLocks noChangeArrowheads="1"/>
          </p:cNvSpPr>
          <p:nvPr/>
        </p:nvSpPr>
        <p:spPr bwMode="auto">
          <a:xfrm>
            <a:off x="5354608" y="2971800"/>
            <a:ext cx="1847850" cy="366712"/>
          </a:xfrm>
          <a:prstGeom prst="rect">
            <a:avLst/>
          </a:prstGeom>
          <a:noFill/>
          <a:ln w="9525">
            <a:noFill/>
            <a:miter lim="800000"/>
            <a:headEnd/>
            <a:tailEnd/>
          </a:ln>
        </p:spPr>
        <p:txBody>
          <a:bodyPr wrap="none">
            <a:spAutoFit/>
          </a:bodyPr>
          <a:lstStyle/>
          <a:p>
            <a:r>
              <a:rPr lang="en-US" dirty="0">
                <a:solidFill>
                  <a:srgbClr val="ED008C"/>
                </a:solidFill>
              </a:rPr>
              <a:t>Point-slope form</a:t>
            </a:r>
          </a:p>
        </p:txBody>
      </p:sp>
      <p:sp>
        <p:nvSpPr>
          <p:cNvPr id="11" name="Rectangle 10"/>
          <p:cNvSpPr>
            <a:spLocks noChangeArrowheads="1"/>
          </p:cNvSpPr>
          <p:nvPr/>
        </p:nvSpPr>
        <p:spPr bwMode="auto">
          <a:xfrm>
            <a:off x="5367308" y="3733800"/>
            <a:ext cx="1263650" cy="366713"/>
          </a:xfrm>
          <a:prstGeom prst="rect">
            <a:avLst/>
          </a:prstGeom>
          <a:noFill/>
          <a:ln w="9525">
            <a:noFill/>
            <a:miter lim="800000"/>
            <a:headEnd/>
            <a:tailEnd/>
          </a:ln>
        </p:spPr>
        <p:txBody>
          <a:bodyPr wrap="none">
            <a:spAutoFit/>
          </a:bodyPr>
          <a:lstStyle/>
          <a:p>
            <a:r>
              <a:rPr lang="en-US" dirty="0">
                <a:solidFill>
                  <a:srgbClr val="ED008C"/>
                </a:solidFill>
              </a:rPr>
              <a:t>Substitute.</a:t>
            </a:r>
          </a:p>
        </p:txBody>
      </p:sp>
      <p:pic>
        <p:nvPicPr>
          <p:cNvPr id="14338" name="Picture 2"/>
          <p:cNvPicPr>
            <a:picLocks noChangeAspect="1" noChangeArrowheads="1"/>
          </p:cNvPicPr>
          <p:nvPr/>
        </p:nvPicPr>
        <p:blipFill>
          <a:blip r:embed="rId4" cstate="print"/>
          <a:srcRect/>
          <a:stretch>
            <a:fillRect/>
          </a:stretch>
        </p:blipFill>
        <p:spPr bwMode="auto">
          <a:xfrm>
            <a:off x="2875597" y="3610927"/>
            <a:ext cx="553403" cy="580073"/>
          </a:xfrm>
          <a:prstGeom prst="rect">
            <a:avLst/>
          </a:prstGeom>
          <a:noFill/>
          <a:ln w="9525">
            <a:noFill/>
            <a:miter lim="800000"/>
            <a:headEnd/>
            <a:tailEnd/>
          </a:ln>
        </p:spPr>
      </p:pic>
      <p:sp>
        <p:nvSpPr>
          <p:cNvPr id="15" name="Rectangle 10"/>
          <p:cNvSpPr>
            <a:spLocks noChangeArrowheads="1"/>
          </p:cNvSpPr>
          <p:nvPr/>
        </p:nvSpPr>
        <p:spPr bwMode="auto">
          <a:xfrm>
            <a:off x="5353050" y="5193268"/>
            <a:ext cx="2262158" cy="369332"/>
          </a:xfrm>
          <a:prstGeom prst="rect">
            <a:avLst/>
          </a:prstGeom>
          <a:noFill/>
          <a:ln w="9525">
            <a:noFill/>
            <a:miter lim="800000"/>
            <a:headEnd/>
            <a:tailEnd/>
          </a:ln>
        </p:spPr>
        <p:txBody>
          <a:bodyPr wrap="none">
            <a:spAutoFit/>
          </a:bodyPr>
          <a:lstStyle/>
          <a:p>
            <a:r>
              <a:rPr lang="en-US" dirty="0" smtClean="0">
                <a:solidFill>
                  <a:srgbClr val="ED008C"/>
                </a:solidFill>
              </a:rPr>
              <a:t>Distributive Property</a:t>
            </a:r>
            <a:endParaRPr lang="en-US" dirty="0">
              <a:solidFill>
                <a:srgbClr val="ED008C"/>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1618">
                                            <p:txEl>
                                              <p:pRg st="2" end="2"/>
                                            </p:txEl>
                                          </p:spTgt>
                                        </p:tgtEl>
                                        <p:attrNameLst>
                                          <p:attrName>style.visibility</p:attrName>
                                        </p:attrNameLst>
                                      </p:cBhvr>
                                      <p:to>
                                        <p:strVal val="visible"/>
                                      </p:to>
                                    </p:set>
                                    <p:animEffect transition="in" filter="fade">
                                      <p:cBhvr>
                                        <p:cTn id="7" dur="1000"/>
                                        <p:tgtEl>
                                          <p:spTgt spid="111618">
                                            <p:txEl>
                                              <p:pRg st="2" end="2"/>
                                            </p:txEl>
                                          </p:spTgt>
                                        </p:tgtEl>
                                      </p:cBhvr>
                                    </p:animEffect>
                                    <p:anim calcmode="lin" valueType="num">
                                      <p:cBhvr>
                                        <p:cTn id="8" dur="1000" fill="hold"/>
                                        <p:tgtEl>
                                          <p:spTgt spid="111618">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1618">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1618">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900" decel="100000" fill="hold"/>
                                        <p:tgtEl>
                                          <p:spTgt spid="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11618">
                                            <p:txEl>
                                              <p:pRg st="4" end="4"/>
                                            </p:txEl>
                                          </p:spTgt>
                                        </p:tgtEl>
                                        <p:attrNameLst>
                                          <p:attrName>style.visibility</p:attrName>
                                        </p:attrNameLst>
                                      </p:cBhvr>
                                      <p:to>
                                        <p:strVal val="visible"/>
                                      </p:to>
                                    </p:set>
                                    <p:animEffect transition="in" filter="fade">
                                      <p:cBhvr>
                                        <p:cTn id="21" dur="1000"/>
                                        <p:tgtEl>
                                          <p:spTgt spid="111618">
                                            <p:txEl>
                                              <p:pRg st="4" end="4"/>
                                            </p:txEl>
                                          </p:spTgt>
                                        </p:tgtEl>
                                      </p:cBhvr>
                                    </p:animEffect>
                                    <p:anim calcmode="lin" valueType="num">
                                      <p:cBhvr>
                                        <p:cTn id="22" dur="1000" fill="hold"/>
                                        <p:tgtEl>
                                          <p:spTgt spid="111618">
                                            <p:txEl>
                                              <p:pRg st="4" end="4"/>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11618">
                                            <p:txEl>
                                              <p:pRg st="4" end="4"/>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11618">
                                            <p:txEl>
                                              <p:pRg st="4" end="4"/>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900" decel="100000" fill="hold"/>
                                        <p:tgtEl>
                                          <p:spTgt spid="1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14338"/>
                                        </p:tgtEl>
                                        <p:attrNameLst>
                                          <p:attrName>style.visibility</p:attrName>
                                        </p:attrNameLst>
                                      </p:cBhvr>
                                      <p:to>
                                        <p:strVal val="visible"/>
                                      </p:to>
                                    </p:set>
                                    <p:animEffect transition="in" filter="fade">
                                      <p:cBhvr>
                                        <p:cTn id="33" dur="1000"/>
                                        <p:tgtEl>
                                          <p:spTgt spid="14338"/>
                                        </p:tgtEl>
                                      </p:cBhvr>
                                    </p:animEffect>
                                    <p:anim calcmode="lin" valueType="num">
                                      <p:cBhvr>
                                        <p:cTn id="34" dur="1000" fill="hold"/>
                                        <p:tgtEl>
                                          <p:spTgt spid="14338"/>
                                        </p:tgtEl>
                                        <p:attrNameLst>
                                          <p:attrName>ppt_x</p:attrName>
                                        </p:attrNameLst>
                                      </p:cBhvr>
                                      <p:tavLst>
                                        <p:tav tm="0">
                                          <p:val>
                                            <p:strVal val="#ppt_x"/>
                                          </p:val>
                                        </p:tav>
                                        <p:tav tm="100000">
                                          <p:val>
                                            <p:strVal val="#ppt_x"/>
                                          </p:val>
                                        </p:tav>
                                      </p:tavLst>
                                    </p:anim>
                                    <p:anim calcmode="lin" valueType="num">
                                      <p:cBhvr>
                                        <p:cTn id="35" dur="900" decel="100000" fill="hold"/>
                                        <p:tgtEl>
                                          <p:spTgt spid="1433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4338"/>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111618">
                                            <p:txEl>
                                              <p:pRg st="6" end="6"/>
                                            </p:txEl>
                                          </p:spTgt>
                                        </p:tgtEl>
                                        <p:attrNameLst>
                                          <p:attrName>style.visibility</p:attrName>
                                        </p:attrNameLst>
                                      </p:cBhvr>
                                      <p:to>
                                        <p:strVal val="visible"/>
                                      </p:to>
                                    </p:set>
                                    <p:animEffect transition="in" filter="fade">
                                      <p:cBhvr>
                                        <p:cTn id="41" dur="1000"/>
                                        <p:tgtEl>
                                          <p:spTgt spid="111618">
                                            <p:txEl>
                                              <p:pRg st="6" end="6"/>
                                            </p:txEl>
                                          </p:spTgt>
                                        </p:tgtEl>
                                      </p:cBhvr>
                                    </p:animEffect>
                                    <p:anim calcmode="lin" valueType="num">
                                      <p:cBhvr>
                                        <p:cTn id="42" dur="1000" fill="hold"/>
                                        <p:tgtEl>
                                          <p:spTgt spid="111618">
                                            <p:txEl>
                                              <p:pRg st="6" end="6"/>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11618">
                                            <p:txEl>
                                              <p:pRg st="6" end="6"/>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1618">
                                            <p:txEl>
                                              <p:pRg st="6" end="6"/>
                                            </p:txEl>
                                          </p:spTgt>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fade">
                                      <p:cBhvr>
                                        <p:cTn id="47" dur="1000"/>
                                        <p:tgtEl>
                                          <p:spTgt spid="8">
                                            <p:txEl>
                                              <p:pRg st="0" end="0"/>
                                            </p:txEl>
                                          </p:spTgt>
                                        </p:tgtEl>
                                      </p:cBhvr>
                                    </p:animEffect>
                                    <p:anim calcmode="lin" valueType="num">
                                      <p:cBhvr>
                                        <p:cTn id="4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111618">
                                            <p:txEl>
                                              <p:pRg st="8" end="8"/>
                                            </p:txEl>
                                          </p:spTgt>
                                        </p:tgtEl>
                                        <p:attrNameLst>
                                          <p:attrName>style.visibility</p:attrName>
                                        </p:attrNameLst>
                                      </p:cBhvr>
                                      <p:to>
                                        <p:strVal val="visible"/>
                                      </p:to>
                                    </p:set>
                                    <p:animEffect transition="in" filter="fade">
                                      <p:cBhvr>
                                        <p:cTn id="55" dur="1000"/>
                                        <p:tgtEl>
                                          <p:spTgt spid="111618">
                                            <p:txEl>
                                              <p:pRg st="8" end="8"/>
                                            </p:txEl>
                                          </p:spTgt>
                                        </p:tgtEl>
                                      </p:cBhvr>
                                    </p:animEffect>
                                    <p:anim calcmode="lin" valueType="num">
                                      <p:cBhvr>
                                        <p:cTn id="56" dur="1000" fill="hold"/>
                                        <p:tgtEl>
                                          <p:spTgt spid="111618">
                                            <p:txEl>
                                              <p:pRg st="8" end="8"/>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111618">
                                            <p:txEl>
                                              <p:pRg st="8" end="8"/>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11618">
                                            <p:txEl>
                                              <p:pRg st="8" end="8"/>
                                            </p:txEl>
                                          </p:spTgt>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900" decel="100000" fill="hold"/>
                                        <p:tgtEl>
                                          <p:spTgt spid="1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111618">
                                            <p:txEl>
                                              <p:pRg st="10" end="10"/>
                                            </p:txEl>
                                          </p:spTgt>
                                        </p:tgtEl>
                                        <p:attrNameLst>
                                          <p:attrName>style.visibility</p:attrName>
                                        </p:attrNameLst>
                                      </p:cBhvr>
                                      <p:to>
                                        <p:strVal val="visible"/>
                                      </p:to>
                                    </p:set>
                                    <p:animEffect transition="in" filter="fade">
                                      <p:cBhvr>
                                        <p:cTn id="69" dur="1000"/>
                                        <p:tgtEl>
                                          <p:spTgt spid="111618">
                                            <p:txEl>
                                              <p:pRg st="10" end="10"/>
                                            </p:txEl>
                                          </p:spTgt>
                                        </p:tgtEl>
                                      </p:cBhvr>
                                    </p:animEffect>
                                    <p:anim calcmode="lin" valueType="num">
                                      <p:cBhvr>
                                        <p:cTn id="70" dur="1000" fill="hold"/>
                                        <p:tgtEl>
                                          <p:spTgt spid="111618">
                                            <p:txEl>
                                              <p:pRg st="10" end="10"/>
                                            </p:txEl>
                                          </p:spTgt>
                                        </p:tgtEl>
                                        <p:attrNameLst>
                                          <p:attrName>ppt_x</p:attrName>
                                        </p:attrNameLst>
                                      </p:cBhvr>
                                      <p:tavLst>
                                        <p:tav tm="0">
                                          <p:val>
                                            <p:strVal val="#ppt_x"/>
                                          </p:val>
                                        </p:tav>
                                        <p:tav tm="100000">
                                          <p:val>
                                            <p:strVal val="#ppt_x"/>
                                          </p:val>
                                        </p:tav>
                                      </p:tavLst>
                                    </p:anim>
                                    <p:anim calcmode="lin" valueType="num">
                                      <p:cBhvr>
                                        <p:cTn id="71" dur="900" decel="100000" fill="hold"/>
                                        <p:tgtEl>
                                          <p:spTgt spid="111618">
                                            <p:txEl>
                                              <p:pRg st="10" end="10"/>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11618">
                                            <p:txEl>
                                              <p:pRg st="10" end="10"/>
                                            </p:txEl>
                                          </p:spTgt>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1000"/>
                                        <p:tgtEl>
                                          <p:spTgt spid="9"/>
                                        </p:tgtEl>
                                      </p:cBhvr>
                                    </p:animEffect>
                                    <p:anim calcmode="lin" valueType="num">
                                      <p:cBhvr>
                                        <p:cTn id="76" dur="1000" fill="hold"/>
                                        <p:tgtEl>
                                          <p:spTgt spid="9"/>
                                        </p:tgtEl>
                                        <p:attrNameLst>
                                          <p:attrName>ppt_x</p:attrName>
                                        </p:attrNameLst>
                                      </p:cBhvr>
                                      <p:tavLst>
                                        <p:tav tm="0">
                                          <p:val>
                                            <p:strVal val="#ppt_x"/>
                                          </p:val>
                                        </p:tav>
                                        <p:tav tm="100000">
                                          <p:val>
                                            <p:strVal val="#ppt_x"/>
                                          </p:val>
                                        </p:tav>
                                      </p:tavLst>
                                    </p:anim>
                                    <p:anim calcmode="lin" valueType="num">
                                      <p:cBhvr>
                                        <p:cTn id="77" dur="900" decel="100000" fill="hold"/>
                                        <p:tgtEl>
                                          <p:spTgt spid="9"/>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5"/>
          <p:cNvSpPr>
            <a:spLocks noGrp="1" noChangeArrowheads="1"/>
          </p:cNvSpPr>
          <p:nvPr>
            <p:ph idx="1"/>
          </p:nvPr>
        </p:nvSpPr>
        <p:spPr/>
        <p:txBody>
          <a:bodyPr/>
          <a:lstStyle/>
          <a:p>
            <a:pPr marL="457200" indent="-457200">
              <a:buClr>
                <a:srgbClr val="0074BC"/>
              </a:buClr>
              <a:buSzPct val="90000"/>
              <a:buFont typeface="Webdings" pitchFamily="18" charset="2"/>
              <a:buChar char=""/>
            </a:pPr>
            <a:r>
              <a:rPr lang="en-US" sz="2800" dirty="0"/>
              <a:t>Write equations of lines that are parallel or perpendicular to a given line.</a:t>
            </a:r>
          </a:p>
        </p:txBody>
      </p:sp>
      <p:sp>
        <p:nvSpPr>
          <p:cNvPr id="4" name="Text Box 5"/>
          <p:cNvSpPr txBox="1">
            <a:spLocks noChangeArrowheads="1"/>
          </p:cNvSpPr>
          <p:nvPr/>
        </p:nvSpPr>
        <p:spPr bwMode="auto">
          <a:xfrm>
            <a:off x="455612" y="349249"/>
            <a:ext cx="8311896" cy="704088"/>
          </a:xfrm>
          <a:prstGeom prst="rect">
            <a:avLst/>
          </a:prstGeom>
          <a:noFill/>
          <a:ln w="9525">
            <a:noFill/>
            <a:miter lim="800000"/>
            <a:headEnd/>
            <a:tailEnd/>
          </a:ln>
        </p:spPr>
        <p:txBody>
          <a:bodyPr/>
          <a:lstStyle/>
          <a:p>
            <a:pPr eaLnBrk="0" hangingPunct="0">
              <a:spcBef>
                <a:spcPct val="50000"/>
              </a:spcBef>
            </a:pPr>
            <a:r>
              <a:rPr lang="en-US" sz="4000" dirty="0">
                <a:solidFill>
                  <a:srgbClr val="FFFFFF"/>
                </a:solidFill>
              </a:rPr>
              <a:t>Objectives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5613" y="3198813"/>
            <a:ext cx="8226425" cy="914400"/>
          </a:xfrm>
          <a:prstGeom prst="rect">
            <a:avLst/>
          </a:prstGeom>
          <a:noFill/>
          <a:ln w="9525">
            <a:noFill/>
            <a:miter lim="800000"/>
            <a:headEnd/>
            <a:tailEnd/>
          </a:ln>
        </p:spPr>
        <p:txBody>
          <a:bodyPr/>
          <a:lstStyle/>
          <a:p>
            <a:pPr algn="ctr">
              <a:spcBef>
                <a:spcPct val="50000"/>
              </a:spcBef>
            </a:pPr>
            <a:r>
              <a:rPr lang="en-US" sz="4000" dirty="0">
                <a:solidFill>
                  <a:srgbClr val="005BAA"/>
                </a:solidFill>
              </a:rPr>
              <a:t>The Slope of a Line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p:txBody>
          <a:bodyPr/>
          <a:lstStyle/>
          <a:p>
            <a:pPr>
              <a:buFont typeface="Arial" charset="0"/>
              <a:buNone/>
            </a:pPr>
            <a:r>
              <a:rPr lang="en-US" dirty="0" smtClean="0"/>
              <a:t>The </a:t>
            </a:r>
            <a:r>
              <a:rPr lang="en-US" b="1" dirty="0" smtClean="0"/>
              <a:t>slope </a:t>
            </a:r>
            <a:r>
              <a:rPr lang="en-US" dirty="0" smtClean="0"/>
              <a:t>of a nonvertical line is a measure of the number of units the line rises (or falls) vertically for each unit of horizontal change from left to right. Consider the two points (</a:t>
            </a:r>
            <a:r>
              <a:rPr lang="en-US" i="1" dirty="0" smtClean="0"/>
              <a:t>x</a:t>
            </a:r>
            <a:r>
              <a:rPr lang="en-US" baseline="-25000" dirty="0" smtClean="0"/>
              <a:t>1</a:t>
            </a:r>
            <a:r>
              <a:rPr lang="en-US" dirty="0" smtClean="0"/>
              <a:t>, </a:t>
            </a:r>
            <a:r>
              <a:rPr lang="en-US" i="1" dirty="0" smtClean="0"/>
              <a:t>y</a:t>
            </a:r>
            <a:r>
              <a:rPr lang="en-US" baseline="-25000" dirty="0" smtClean="0"/>
              <a:t>1</a:t>
            </a:r>
            <a:r>
              <a:rPr lang="en-US" dirty="0" smtClean="0"/>
              <a:t>) and (</a:t>
            </a:r>
            <a:r>
              <a:rPr lang="en-US" i="1" dirty="0" smtClean="0"/>
              <a:t>x</a:t>
            </a:r>
            <a:r>
              <a:rPr lang="en-US" baseline="-25000" dirty="0" smtClean="0"/>
              <a:t>2</a:t>
            </a:r>
            <a:r>
              <a:rPr lang="en-US" dirty="0" smtClean="0"/>
              <a:t>, </a:t>
            </a:r>
            <a:r>
              <a:rPr lang="en-US" i="1" dirty="0" smtClean="0"/>
              <a:t>y</a:t>
            </a:r>
            <a:r>
              <a:rPr lang="en-US" baseline="-25000" dirty="0" smtClean="0"/>
              <a:t>2</a:t>
            </a:r>
            <a:r>
              <a:rPr lang="en-US" dirty="0" smtClean="0"/>
              <a:t>) on the line in Figure P.14.</a:t>
            </a:r>
            <a:endParaRPr lang="en-US" sz="1000" dirty="0" smtClean="0"/>
          </a:p>
        </p:txBody>
      </p:sp>
      <p:sp>
        <p:nvSpPr>
          <p:cNvPr id="13315" name="Text Box 5"/>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The Slope of a Line</a:t>
            </a:r>
          </a:p>
        </p:txBody>
      </p:sp>
      <p:sp>
        <p:nvSpPr>
          <p:cNvPr id="13316" name="Rectangle 9"/>
          <p:cNvSpPr>
            <a:spLocks noChangeArrowheads="1"/>
          </p:cNvSpPr>
          <p:nvPr/>
        </p:nvSpPr>
        <p:spPr bwMode="auto">
          <a:xfrm>
            <a:off x="3200400" y="5334000"/>
            <a:ext cx="2362200" cy="366713"/>
          </a:xfrm>
          <a:prstGeom prst="rect">
            <a:avLst/>
          </a:prstGeom>
          <a:noFill/>
          <a:ln w="9525">
            <a:noFill/>
            <a:miter lim="800000"/>
            <a:headEnd/>
            <a:tailEnd/>
          </a:ln>
        </p:spPr>
        <p:txBody>
          <a:bodyPr>
            <a:spAutoFit/>
          </a:bodyPr>
          <a:lstStyle/>
          <a:p>
            <a:pPr>
              <a:spcBef>
                <a:spcPct val="20000"/>
              </a:spcBef>
            </a:pPr>
            <a:r>
              <a:rPr lang="en-US" sz="1400">
                <a:sym typeface="Symbol" pitchFamily="18" charset="2"/>
              </a:rPr>
              <a:t></a:t>
            </a:r>
            <a:r>
              <a:rPr lang="en-US" sz="1400" i="1"/>
              <a:t>y </a:t>
            </a:r>
            <a:r>
              <a:rPr lang="en-US" sz="1400"/>
              <a:t>=</a:t>
            </a:r>
            <a:r>
              <a:rPr lang="en-US" sz="1400" i="1"/>
              <a:t> y</a:t>
            </a:r>
            <a:r>
              <a:rPr lang="en-US" sz="1400" baseline="-25000"/>
              <a:t>2</a:t>
            </a:r>
            <a:r>
              <a:rPr lang="en-US" sz="1400"/>
              <a:t> – </a:t>
            </a:r>
            <a:r>
              <a:rPr lang="en-US" sz="1400" i="1"/>
              <a:t>y</a:t>
            </a:r>
            <a:r>
              <a:rPr lang="en-US" sz="1400" baseline="-25000"/>
              <a:t>1</a:t>
            </a:r>
            <a:r>
              <a:rPr lang="en-US" sz="1400"/>
              <a:t> =</a:t>
            </a:r>
            <a:r>
              <a:rPr lang="en-US" sz="1400" baseline="-25000"/>
              <a:t> </a:t>
            </a:r>
            <a:r>
              <a:rPr lang="en-US" sz="1400"/>
              <a:t>change in </a:t>
            </a:r>
            <a:r>
              <a:rPr lang="en-US" sz="1400" i="1"/>
              <a:t>y</a:t>
            </a:r>
            <a:r>
              <a:rPr lang="en-US"/>
              <a:t> </a:t>
            </a:r>
          </a:p>
        </p:txBody>
      </p:sp>
      <p:sp>
        <p:nvSpPr>
          <p:cNvPr id="13317" name="Rectangle 11"/>
          <p:cNvSpPr>
            <a:spLocks noChangeArrowheads="1"/>
          </p:cNvSpPr>
          <p:nvPr/>
        </p:nvSpPr>
        <p:spPr bwMode="auto">
          <a:xfrm>
            <a:off x="3200400" y="5638800"/>
            <a:ext cx="2362200" cy="366713"/>
          </a:xfrm>
          <a:prstGeom prst="rect">
            <a:avLst/>
          </a:prstGeom>
          <a:noFill/>
          <a:ln w="9525">
            <a:noFill/>
            <a:miter lim="800000"/>
            <a:headEnd/>
            <a:tailEnd/>
          </a:ln>
        </p:spPr>
        <p:txBody>
          <a:bodyPr>
            <a:spAutoFit/>
          </a:bodyPr>
          <a:lstStyle/>
          <a:p>
            <a:pPr>
              <a:spcBef>
                <a:spcPct val="20000"/>
              </a:spcBef>
            </a:pPr>
            <a:r>
              <a:rPr lang="en-US" sz="1400" dirty="0">
                <a:sym typeface="Symbol" pitchFamily="18" charset="2"/>
              </a:rPr>
              <a:t></a:t>
            </a:r>
            <a:r>
              <a:rPr lang="en-US" sz="1400" i="1" dirty="0"/>
              <a:t>x </a:t>
            </a:r>
            <a:r>
              <a:rPr lang="en-US" sz="1400" dirty="0"/>
              <a:t>=</a:t>
            </a:r>
            <a:r>
              <a:rPr lang="en-US" sz="1400" i="1" dirty="0"/>
              <a:t> x</a:t>
            </a:r>
            <a:r>
              <a:rPr lang="en-US" sz="1400" baseline="-25000" dirty="0"/>
              <a:t>2</a:t>
            </a:r>
            <a:r>
              <a:rPr lang="en-US" sz="1400" dirty="0"/>
              <a:t> – </a:t>
            </a:r>
            <a:r>
              <a:rPr lang="en-US" sz="1400" i="1" dirty="0"/>
              <a:t>x</a:t>
            </a:r>
            <a:r>
              <a:rPr lang="en-US" sz="1400" baseline="-25000" dirty="0"/>
              <a:t>1</a:t>
            </a:r>
            <a:r>
              <a:rPr lang="en-US" sz="1400" dirty="0"/>
              <a:t> =</a:t>
            </a:r>
            <a:r>
              <a:rPr lang="en-US" sz="1400" baseline="-25000" dirty="0"/>
              <a:t> </a:t>
            </a:r>
            <a:r>
              <a:rPr lang="en-US" sz="1400" dirty="0"/>
              <a:t>change in </a:t>
            </a:r>
            <a:r>
              <a:rPr lang="en-US" sz="1400" i="1" dirty="0"/>
              <a:t>x</a:t>
            </a:r>
            <a:r>
              <a:rPr lang="en-US" dirty="0"/>
              <a:t> </a:t>
            </a:r>
          </a:p>
        </p:txBody>
      </p:sp>
      <p:sp>
        <p:nvSpPr>
          <p:cNvPr id="13318" name="Rectangle 12"/>
          <p:cNvSpPr>
            <a:spLocks noChangeArrowheads="1"/>
          </p:cNvSpPr>
          <p:nvPr/>
        </p:nvSpPr>
        <p:spPr bwMode="auto">
          <a:xfrm>
            <a:off x="3811664" y="6049963"/>
            <a:ext cx="995209" cy="276999"/>
          </a:xfrm>
          <a:prstGeom prst="rect">
            <a:avLst/>
          </a:prstGeom>
          <a:noFill/>
          <a:ln w="9525">
            <a:noFill/>
            <a:miter lim="800000"/>
            <a:headEnd/>
            <a:tailEnd/>
          </a:ln>
        </p:spPr>
        <p:txBody>
          <a:bodyPr wrap="none">
            <a:spAutoFit/>
          </a:bodyPr>
          <a:lstStyle/>
          <a:p>
            <a:pPr algn="ctr"/>
            <a:r>
              <a:rPr lang="en-US" sz="1200" b="1" dirty="0"/>
              <a:t>Figure </a:t>
            </a:r>
            <a:r>
              <a:rPr lang="en-US" sz="1200" b="1" dirty="0" smtClean="0"/>
              <a:t>P.14</a:t>
            </a:r>
            <a:endParaRPr lang="en-US" sz="1200" b="1" dirty="0"/>
          </a:p>
        </p:txBody>
      </p:sp>
      <p:pic>
        <p:nvPicPr>
          <p:cNvPr id="13319" name="Picture 14"/>
          <p:cNvPicPr>
            <a:picLocks noChangeAspect="1" noChangeArrowheads="1"/>
          </p:cNvPicPr>
          <p:nvPr/>
        </p:nvPicPr>
        <p:blipFill>
          <a:blip r:embed="rId3" cstate="print"/>
          <a:srcRect/>
          <a:stretch>
            <a:fillRect/>
          </a:stretch>
        </p:blipFill>
        <p:spPr bwMode="auto">
          <a:xfrm>
            <a:off x="2765425" y="3124200"/>
            <a:ext cx="3711575" cy="22225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idx="1"/>
          </p:nvPr>
        </p:nvSpPr>
        <p:spPr/>
        <p:txBody>
          <a:bodyPr/>
          <a:lstStyle/>
          <a:p>
            <a:pPr>
              <a:buFont typeface="Arial" charset="0"/>
              <a:buNone/>
            </a:pPr>
            <a:r>
              <a:rPr lang="en-US" dirty="0" smtClean="0"/>
              <a:t>As you move from left to right along this line, a vertical change of</a:t>
            </a:r>
          </a:p>
          <a:p>
            <a:pPr>
              <a:buFont typeface="Arial" charset="0"/>
              <a:buNone/>
            </a:pPr>
            <a:endParaRPr lang="en-US" sz="1800" dirty="0" smtClean="0"/>
          </a:p>
          <a:p>
            <a:pPr>
              <a:buFont typeface="Symbol" pitchFamily="18" charset="2"/>
              <a:buNone/>
            </a:pPr>
            <a:r>
              <a:rPr lang="en-US" dirty="0" smtClean="0">
                <a:sym typeface="Symbol" pitchFamily="18" charset="2"/>
              </a:rPr>
              <a:t>	</a:t>
            </a:r>
            <a:r>
              <a:rPr lang="en-US" i="1" dirty="0" smtClean="0"/>
              <a:t>y </a:t>
            </a:r>
            <a:r>
              <a:rPr lang="en-US" dirty="0" smtClean="0"/>
              <a:t>=</a:t>
            </a:r>
            <a:r>
              <a:rPr lang="en-US" i="1" dirty="0" smtClean="0"/>
              <a:t> y</a:t>
            </a:r>
            <a:r>
              <a:rPr lang="en-US" baseline="-25000" dirty="0" smtClean="0"/>
              <a:t>2</a:t>
            </a:r>
            <a:r>
              <a:rPr lang="en-US" dirty="0" smtClean="0"/>
              <a:t> – </a:t>
            </a:r>
            <a:r>
              <a:rPr lang="en-US" i="1" dirty="0" smtClean="0"/>
              <a:t>y</a:t>
            </a:r>
            <a:r>
              <a:rPr lang="en-US" baseline="-25000" dirty="0" smtClean="0"/>
              <a:t>1</a:t>
            </a:r>
          </a:p>
          <a:p>
            <a:pPr>
              <a:buFont typeface="Symbol" pitchFamily="18" charset="2"/>
              <a:buNone/>
            </a:pPr>
            <a:endParaRPr lang="en-US" sz="1800" dirty="0" smtClean="0"/>
          </a:p>
          <a:p>
            <a:pPr>
              <a:buFont typeface="Symbol" pitchFamily="18" charset="2"/>
              <a:buNone/>
            </a:pPr>
            <a:r>
              <a:rPr lang="en-US" dirty="0" smtClean="0"/>
              <a:t>units corresponds to a horizontal change of</a:t>
            </a:r>
          </a:p>
          <a:p>
            <a:pPr>
              <a:buFont typeface="Symbol" pitchFamily="18" charset="2"/>
              <a:buNone/>
            </a:pPr>
            <a:endParaRPr lang="en-US" sz="1800" dirty="0" smtClean="0">
              <a:sym typeface="Symbol" pitchFamily="18" charset="2"/>
            </a:endParaRPr>
          </a:p>
          <a:p>
            <a:pPr>
              <a:buFont typeface="Symbol" pitchFamily="18" charset="2"/>
              <a:buNone/>
            </a:pPr>
            <a:r>
              <a:rPr lang="en-US" dirty="0" smtClean="0">
                <a:sym typeface="Symbol" pitchFamily="18" charset="2"/>
              </a:rPr>
              <a:t>	</a:t>
            </a:r>
            <a:r>
              <a:rPr lang="en-US" i="1" dirty="0" smtClean="0"/>
              <a:t>x </a:t>
            </a:r>
            <a:r>
              <a:rPr lang="en-US" dirty="0" smtClean="0"/>
              <a:t>=</a:t>
            </a:r>
            <a:r>
              <a:rPr lang="en-US" i="1" dirty="0" smtClean="0"/>
              <a:t> x</a:t>
            </a:r>
            <a:r>
              <a:rPr lang="en-US" baseline="-25000" dirty="0" smtClean="0"/>
              <a:t>2</a:t>
            </a:r>
            <a:r>
              <a:rPr lang="en-US" dirty="0" smtClean="0"/>
              <a:t> – </a:t>
            </a:r>
            <a:r>
              <a:rPr lang="en-US" i="1" dirty="0" smtClean="0"/>
              <a:t>x</a:t>
            </a:r>
            <a:r>
              <a:rPr lang="en-US" baseline="-25000" dirty="0" smtClean="0"/>
              <a:t>1</a:t>
            </a:r>
          </a:p>
          <a:p>
            <a:pPr>
              <a:buFont typeface="Symbol" pitchFamily="18" charset="2"/>
              <a:buNone/>
            </a:pPr>
            <a:endParaRPr lang="en-US" sz="1800" dirty="0" smtClean="0"/>
          </a:p>
          <a:p>
            <a:pPr>
              <a:buFont typeface="Arial" charset="0"/>
              <a:buNone/>
            </a:pPr>
            <a:r>
              <a:rPr lang="en-US" dirty="0" smtClean="0"/>
              <a:t>units. (</a:t>
            </a:r>
            <a:r>
              <a:rPr lang="en-US" dirty="0" smtClean="0">
                <a:sym typeface="Symbol" pitchFamily="18" charset="2"/>
              </a:rPr>
              <a:t></a:t>
            </a:r>
            <a:r>
              <a:rPr lang="en-US" dirty="0" smtClean="0"/>
              <a:t> is the Greek uppercase letter </a:t>
            </a:r>
            <a:r>
              <a:rPr lang="en-US" i="1" dirty="0" smtClean="0"/>
              <a:t>delta</a:t>
            </a:r>
            <a:r>
              <a:rPr lang="en-US" dirty="0" smtClean="0"/>
              <a:t>, and the symbols </a:t>
            </a:r>
            <a:r>
              <a:rPr lang="en-US" dirty="0" smtClean="0">
                <a:sym typeface="Symbol" pitchFamily="18" charset="2"/>
              </a:rPr>
              <a:t></a:t>
            </a:r>
            <a:r>
              <a:rPr lang="en-US" i="1" dirty="0" smtClean="0"/>
              <a:t>y</a:t>
            </a:r>
            <a:r>
              <a:rPr lang="en-US" dirty="0" smtClean="0"/>
              <a:t> and </a:t>
            </a:r>
            <a:r>
              <a:rPr lang="en-US" dirty="0" smtClean="0">
                <a:sym typeface="Symbol" pitchFamily="18" charset="2"/>
              </a:rPr>
              <a:t></a:t>
            </a:r>
            <a:r>
              <a:rPr lang="en-US" i="1" dirty="0" smtClean="0"/>
              <a:t>x</a:t>
            </a:r>
            <a:r>
              <a:rPr lang="en-US" dirty="0" smtClean="0"/>
              <a:t> are read “delta </a:t>
            </a:r>
            <a:r>
              <a:rPr lang="en-US" i="1" dirty="0" smtClean="0"/>
              <a:t>y</a:t>
            </a:r>
            <a:r>
              <a:rPr lang="en-US" dirty="0" smtClean="0"/>
              <a:t>” and “delta </a:t>
            </a:r>
            <a:r>
              <a:rPr lang="en-US" i="1" dirty="0" smtClean="0"/>
              <a:t>x</a:t>
            </a:r>
            <a:r>
              <a:rPr lang="en-US" dirty="0" smtClean="0"/>
              <a:t>.”)</a:t>
            </a:r>
          </a:p>
        </p:txBody>
      </p:sp>
      <p:sp>
        <p:nvSpPr>
          <p:cNvPr id="14339"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The Slope of a Line</a:t>
            </a:r>
          </a:p>
        </p:txBody>
      </p:sp>
      <p:sp>
        <p:nvSpPr>
          <p:cNvPr id="14340" name="Rectangle 4"/>
          <p:cNvSpPr>
            <a:spLocks noChangeArrowheads="1"/>
          </p:cNvSpPr>
          <p:nvPr/>
        </p:nvSpPr>
        <p:spPr bwMode="auto">
          <a:xfrm>
            <a:off x="4667250" y="2590800"/>
            <a:ext cx="1415772" cy="369332"/>
          </a:xfrm>
          <a:prstGeom prst="rect">
            <a:avLst/>
          </a:prstGeom>
          <a:noFill/>
          <a:ln w="9525">
            <a:noFill/>
            <a:miter lim="800000"/>
            <a:headEnd/>
            <a:tailEnd/>
          </a:ln>
        </p:spPr>
        <p:txBody>
          <a:bodyPr wrap="none">
            <a:spAutoFit/>
          </a:bodyPr>
          <a:lstStyle/>
          <a:p>
            <a:pPr>
              <a:spcBef>
                <a:spcPct val="20000"/>
              </a:spcBef>
            </a:pPr>
            <a:r>
              <a:rPr lang="en-US" dirty="0" smtClean="0">
                <a:solidFill>
                  <a:srgbClr val="ED008C"/>
                </a:solidFill>
              </a:rPr>
              <a:t>Change </a:t>
            </a:r>
            <a:r>
              <a:rPr lang="en-US" dirty="0">
                <a:solidFill>
                  <a:srgbClr val="ED008C"/>
                </a:solidFill>
              </a:rPr>
              <a:t>in </a:t>
            </a:r>
            <a:r>
              <a:rPr lang="en-US" i="1" dirty="0">
                <a:solidFill>
                  <a:srgbClr val="ED008C"/>
                </a:solidFill>
              </a:rPr>
              <a:t>y</a:t>
            </a:r>
          </a:p>
        </p:txBody>
      </p:sp>
      <p:sp>
        <p:nvSpPr>
          <p:cNvPr id="14341" name="Rectangle 9"/>
          <p:cNvSpPr>
            <a:spLocks noChangeArrowheads="1"/>
          </p:cNvSpPr>
          <p:nvPr/>
        </p:nvSpPr>
        <p:spPr bwMode="auto">
          <a:xfrm>
            <a:off x="4667250" y="4124325"/>
            <a:ext cx="1415772" cy="369332"/>
          </a:xfrm>
          <a:prstGeom prst="rect">
            <a:avLst/>
          </a:prstGeom>
          <a:noFill/>
          <a:ln w="9525">
            <a:noFill/>
            <a:miter lim="800000"/>
            <a:headEnd/>
            <a:tailEnd/>
          </a:ln>
        </p:spPr>
        <p:txBody>
          <a:bodyPr wrap="none">
            <a:spAutoFit/>
          </a:bodyPr>
          <a:lstStyle/>
          <a:p>
            <a:pPr>
              <a:spcBef>
                <a:spcPct val="20000"/>
              </a:spcBef>
            </a:pPr>
            <a:r>
              <a:rPr lang="en-US" dirty="0" smtClean="0">
                <a:solidFill>
                  <a:srgbClr val="ED008C"/>
                </a:solidFill>
              </a:rPr>
              <a:t>Change </a:t>
            </a:r>
            <a:r>
              <a:rPr lang="en-US" dirty="0">
                <a:solidFill>
                  <a:srgbClr val="ED008C"/>
                </a:solidFill>
              </a:rPr>
              <a:t>in </a:t>
            </a:r>
            <a:r>
              <a:rPr lang="en-US" i="1" dirty="0">
                <a:solidFill>
                  <a:srgbClr val="ED008C"/>
                </a:solidFill>
              </a:rPr>
              <a:t>x</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The Slope of a Line</a:t>
            </a:r>
          </a:p>
        </p:txBody>
      </p:sp>
      <p:pic>
        <p:nvPicPr>
          <p:cNvPr id="2" name="Picture 1"/>
          <p:cNvPicPr>
            <a:picLocks noChangeAspect="1"/>
          </p:cNvPicPr>
          <p:nvPr/>
        </p:nvPicPr>
        <p:blipFill>
          <a:blip r:embed="rId3" cstate="print"/>
          <a:stretch>
            <a:fillRect/>
          </a:stretch>
        </p:blipFill>
        <p:spPr>
          <a:xfrm>
            <a:off x="467158" y="1752600"/>
            <a:ext cx="8449237" cy="2222900"/>
          </a:xfrm>
          <a:prstGeom prst="rect">
            <a:avLst/>
          </a:prstGeom>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p:txBody>
          <a:bodyPr/>
          <a:lstStyle/>
          <a:p>
            <a:pPr>
              <a:buFont typeface="Arial" charset="0"/>
              <a:buNone/>
            </a:pPr>
            <a:r>
              <a:rPr lang="en-US" dirty="0" smtClean="0"/>
              <a:t>Figure P.15 shows four lines: one has a positive slope, one has a slope of zero, one has a negative slope, and one has an “undefined” slope.</a:t>
            </a:r>
          </a:p>
        </p:txBody>
      </p:sp>
      <p:sp>
        <p:nvSpPr>
          <p:cNvPr id="16387"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The Slope of a Line</a:t>
            </a:r>
          </a:p>
        </p:txBody>
      </p:sp>
      <p:pic>
        <p:nvPicPr>
          <p:cNvPr id="16388" name="Picture 6"/>
          <p:cNvPicPr>
            <a:picLocks noChangeAspect="1" noChangeArrowheads="1"/>
          </p:cNvPicPr>
          <p:nvPr/>
        </p:nvPicPr>
        <p:blipFill>
          <a:blip r:embed="rId3" cstate="print"/>
          <a:srcRect/>
          <a:stretch>
            <a:fillRect/>
          </a:stretch>
        </p:blipFill>
        <p:spPr bwMode="auto">
          <a:xfrm>
            <a:off x="533400" y="2811463"/>
            <a:ext cx="1993900" cy="2005012"/>
          </a:xfrm>
          <a:prstGeom prst="rect">
            <a:avLst/>
          </a:prstGeom>
          <a:noFill/>
          <a:ln w="9525">
            <a:noFill/>
            <a:miter lim="800000"/>
            <a:headEnd/>
            <a:tailEnd/>
          </a:ln>
        </p:spPr>
      </p:pic>
      <p:pic>
        <p:nvPicPr>
          <p:cNvPr id="16389" name="Picture 7"/>
          <p:cNvPicPr>
            <a:picLocks noChangeAspect="1" noChangeArrowheads="1"/>
          </p:cNvPicPr>
          <p:nvPr/>
        </p:nvPicPr>
        <p:blipFill>
          <a:blip r:embed="rId4" cstate="print"/>
          <a:srcRect/>
          <a:stretch>
            <a:fillRect/>
          </a:stretch>
        </p:blipFill>
        <p:spPr bwMode="auto">
          <a:xfrm>
            <a:off x="2654300" y="2849563"/>
            <a:ext cx="1966913" cy="1946275"/>
          </a:xfrm>
          <a:prstGeom prst="rect">
            <a:avLst/>
          </a:prstGeom>
          <a:noFill/>
          <a:ln w="9525">
            <a:noFill/>
            <a:miter lim="800000"/>
            <a:headEnd/>
            <a:tailEnd/>
          </a:ln>
        </p:spPr>
      </p:pic>
      <p:pic>
        <p:nvPicPr>
          <p:cNvPr id="16390" name="Picture 9"/>
          <p:cNvPicPr>
            <a:picLocks noChangeAspect="1" noChangeArrowheads="1"/>
          </p:cNvPicPr>
          <p:nvPr/>
        </p:nvPicPr>
        <p:blipFill>
          <a:blip r:embed="rId5" cstate="print"/>
          <a:srcRect/>
          <a:stretch>
            <a:fillRect/>
          </a:stretch>
        </p:blipFill>
        <p:spPr bwMode="auto">
          <a:xfrm>
            <a:off x="4800600" y="2873375"/>
            <a:ext cx="1885950" cy="1916113"/>
          </a:xfrm>
          <a:prstGeom prst="rect">
            <a:avLst/>
          </a:prstGeom>
          <a:noFill/>
          <a:ln w="9525">
            <a:noFill/>
            <a:miter lim="800000"/>
            <a:headEnd/>
            <a:tailEnd/>
          </a:ln>
        </p:spPr>
      </p:pic>
      <p:sp>
        <p:nvSpPr>
          <p:cNvPr id="16391" name="Rectangle 10"/>
          <p:cNvSpPr>
            <a:spLocks noChangeArrowheads="1"/>
          </p:cNvSpPr>
          <p:nvPr/>
        </p:nvSpPr>
        <p:spPr bwMode="auto">
          <a:xfrm>
            <a:off x="533400" y="5021263"/>
            <a:ext cx="1905000" cy="730250"/>
          </a:xfrm>
          <a:prstGeom prst="rect">
            <a:avLst/>
          </a:prstGeom>
          <a:noFill/>
          <a:ln w="9525">
            <a:noFill/>
            <a:miter lim="800000"/>
            <a:headEnd/>
            <a:tailEnd/>
          </a:ln>
        </p:spPr>
        <p:txBody>
          <a:bodyPr>
            <a:spAutoFit/>
          </a:bodyPr>
          <a:lstStyle/>
          <a:p>
            <a:r>
              <a:rPr lang="en-US" sz="1400"/>
              <a:t>If </a:t>
            </a:r>
            <a:r>
              <a:rPr lang="en-US" sz="1400" i="1"/>
              <a:t>m </a:t>
            </a:r>
            <a:r>
              <a:rPr lang="en-US" sz="1400"/>
              <a:t>is positive, then the line rises from left to right.</a:t>
            </a:r>
          </a:p>
        </p:txBody>
      </p:sp>
      <p:sp>
        <p:nvSpPr>
          <p:cNvPr id="16392" name="Rectangle 11"/>
          <p:cNvSpPr>
            <a:spLocks noChangeArrowheads="1"/>
          </p:cNvSpPr>
          <p:nvPr/>
        </p:nvSpPr>
        <p:spPr bwMode="auto">
          <a:xfrm>
            <a:off x="2654300" y="5008563"/>
            <a:ext cx="1905000" cy="517525"/>
          </a:xfrm>
          <a:prstGeom prst="rect">
            <a:avLst/>
          </a:prstGeom>
          <a:noFill/>
          <a:ln w="9525">
            <a:noFill/>
            <a:miter lim="800000"/>
            <a:headEnd/>
            <a:tailEnd/>
          </a:ln>
        </p:spPr>
        <p:txBody>
          <a:bodyPr>
            <a:spAutoFit/>
          </a:bodyPr>
          <a:lstStyle/>
          <a:p>
            <a:r>
              <a:rPr lang="en-US" sz="1400"/>
              <a:t>If </a:t>
            </a:r>
            <a:r>
              <a:rPr lang="en-US" sz="1400" i="1"/>
              <a:t>m</a:t>
            </a:r>
            <a:r>
              <a:rPr lang="en-US" sz="1400"/>
              <a:t> is zero, then the line is horizontal.</a:t>
            </a:r>
          </a:p>
        </p:txBody>
      </p:sp>
      <p:sp>
        <p:nvSpPr>
          <p:cNvPr id="16393" name="Rectangle 12"/>
          <p:cNvSpPr>
            <a:spLocks noChangeArrowheads="1"/>
          </p:cNvSpPr>
          <p:nvPr/>
        </p:nvSpPr>
        <p:spPr bwMode="auto">
          <a:xfrm>
            <a:off x="4724400" y="4983163"/>
            <a:ext cx="1905000" cy="730250"/>
          </a:xfrm>
          <a:prstGeom prst="rect">
            <a:avLst/>
          </a:prstGeom>
          <a:noFill/>
          <a:ln w="9525">
            <a:noFill/>
            <a:miter lim="800000"/>
            <a:headEnd/>
            <a:tailEnd/>
          </a:ln>
        </p:spPr>
        <p:txBody>
          <a:bodyPr>
            <a:spAutoFit/>
          </a:bodyPr>
          <a:lstStyle/>
          <a:p>
            <a:r>
              <a:rPr lang="en-US" sz="1400"/>
              <a:t>If </a:t>
            </a:r>
            <a:r>
              <a:rPr lang="en-US" sz="1400" i="1"/>
              <a:t>m</a:t>
            </a:r>
            <a:r>
              <a:rPr lang="en-US" sz="1400"/>
              <a:t> is negative, then the line falls from left to right.</a:t>
            </a:r>
          </a:p>
        </p:txBody>
      </p:sp>
      <p:sp>
        <p:nvSpPr>
          <p:cNvPr id="16394" name="Rectangle 13"/>
          <p:cNvSpPr>
            <a:spLocks noChangeArrowheads="1"/>
          </p:cNvSpPr>
          <p:nvPr/>
        </p:nvSpPr>
        <p:spPr bwMode="auto">
          <a:xfrm>
            <a:off x="6870700" y="4970463"/>
            <a:ext cx="1968500" cy="517525"/>
          </a:xfrm>
          <a:prstGeom prst="rect">
            <a:avLst/>
          </a:prstGeom>
          <a:noFill/>
          <a:ln w="9525">
            <a:noFill/>
            <a:miter lim="800000"/>
            <a:headEnd/>
            <a:tailEnd/>
          </a:ln>
        </p:spPr>
        <p:txBody>
          <a:bodyPr>
            <a:spAutoFit/>
          </a:bodyPr>
          <a:lstStyle/>
          <a:p>
            <a:r>
              <a:rPr lang="en-US" sz="1400"/>
              <a:t>If </a:t>
            </a:r>
            <a:r>
              <a:rPr lang="en-US" sz="1400" i="1"/>
              <a:t>m</a:t>
            </a:r>
            <a:r>
              <a:rPr lang="en-US" sz="1400"/>
              <a:t> is undefined, then the line is vertical.</a:t>
            </a:r>
          </a:p>
        </p:txBody>
      </p:sp>
      <p:sp>
        <p:nvSpPr>
          <p:cNvPr id="16395" name="Rectangle 14"/>
          <p:cNvSpPr>
            <a:spLocks noChangeArrowheads="1"/>
          </p:cNvSpPr>
          <p:nvPr/>
        </p:nvSpPr>
        <p:spPr bwMode="auto">
          <a:xfrm>
            <a:off x="3960889" y="6011863"/>
            <a:ext cx="995209" cy="276999"/>
          </a:xfrm>
          <a:prstGeom prst="rect">
            <a:avLst/>
          </a:prstGeom>
          <a:noFill/>
          <a:ln w="9525">
            <a:noFill/>
            <a:miter lim="800000"/>
            <a:headEnd/>
            <a:tailEnd/>
          </a:ln>
        </p:spPr>
        <p:txBody>
          <a:bodyPr wrap="none">
            <a:spAutoFit/>
          </a:bodyPr>
          <a:lstStyle/>
          <a:p>
            <a:pPr algn="ctr"/>
            <a:r>
              <a:rPr lang="en-US" sz="1200" b="1" dirty="0"/>
              <a:t>Figure </a:t>
            </a:r>
            <a:r>
              <a:rPr lang="en-US" sz="1200" b="1" dirty="0" smtClean="0"/>
              <a:t>P.15</a:t>
            </a:r>
            <a:endParaRPr lang="en-US" sz="1200" b="1" dirty="0"/>
          </a:p>
        </p:txBody>
      </p:sp>
      <p:pic>
        <p:nvPicPr>
          <p:cNvPr id="16396" name="Picture 15"/>
          <p:cNvPicPr>
            <a:picLocks noChangeAspect="1" noChangeArrowheads="1"/>
          </p:cNvPicPr>
          <p:nvPr/>
        </p:nvPicPr>
        <p:blipFill>
          <a:blip r:embed="rId6" cstate="print"/>
          <a:srcRect/>
          <a:stretch>
            <a:fillRect/>
          </a:stretch>
        </p:blipFill>
        <p:spPr bwMode="auto">
          <a:xfrm>
            <a:off x="6791325" y="2854325"/>
            <a:ext cx="2047875" cy="19796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5cbf3042-b1a0-42e4-a5cb-d755198f9e1c"/>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2.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6.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7.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8.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9.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30.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31.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32.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heme/theme1.xml><?xml version="1.0" encoding="utf-8"?>
<a:theme xmlns:a="http://schemas.openxmlformats.org/drawingml/2006/main" name="sample">
  <a:themeElements>
    <a:clrScheme name="sam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amp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amp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amp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amp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mp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amp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amp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amp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amp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pptE6.tmp</Template>
  <TotalTime>2070</TotalTime>
  <Words>1426</Words>
  <Application>Microsoft Office PowerPoint</Application>
  <PresentationFormat>On-screen Show (4:3)</PresentationFormat>
  <Paragraphs>259</Paragraphs>
  <Slides>39</Slides>
  <Notes>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sample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Example 1 – Finding an Equation of a Line</vt:lpstr>
      <vt:lpstr>Slide 16</vt:lpstr>
      <vt:lpstr>Slide 17</vt:lpstr>
      <vt:lpstr>Slide 18</vt:lpstr>
      <vt:lpstr>Example 2 – Using Slope as a Ratio</vt:lpstr>
      <vt:lpstr>Slide 20</vt:lpstr>
      <vt:lpstr>Example 3 – Using Slope as a Rate of Change</vt:lpstr>
      <vt:lpstr>Slide 22</vt:lpstr>
      <vt:lpstr>Slide 23</vt:lpstr>
      <vt:lpstr>Slide 24</vt:lpstr>
      <vt:lpstr>Slide 25</vt:lpstr>
      <vt:lpstr>Slide 26</vt:lpstr>
      <vt:lpstr>Example 4 – Sketching Lines in the Plane</vt:lpstr>
      <vt:lpstr>Slide 28</vt:lpstr>
      <vt:lpstr>Slide 29</vt:lpstr>
      <vt:lpstr>Slide 30</vt:lpstr>
      <vt:lpstr>Slide 31</vt:lpstr>
      <vt:lpstr>Slide 32</vt:lpstr>
      <vt:lpstr>Slide 33</vt:lpstr>
      <vt:lpstr>Slide 34</vt:lpstr>
      <vt:lpstr>Slide 35</vt:lpstr>
      <vt:lpstr>Example 5 – Finding Parallel and Perpendicular Lines</vt:lpstr>
      <vt:lpstr>Slide 37</vt:lpstr>
      <vt:lpstr>Slide 38</vt:lpstr>
      <vt:lpstr>Slide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ssharma</dc:creator>
  <cp:lastModifiedBy>sabhang</cp:lastModifiedBy>
  <cp:revision>415</cp:revision>
  <dcterms:created xsi:type="dcterms:W3CDTF">2008-11-21T04:28:28Z</dcterms:created>
  <dcterms:modified xsi:type="dcterms:W3CDTF">2016-09-01T07:10:19Z</dcterms:modified>
</cp:coreProperties>
</file>