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40"/>
  </p:notesMasterIdLst>
  <p:sldIdLst>
    <p:sldId id="309" r:id="rId2"/>
    <p:sldId id="310" r:id="rId3"/>
    <p:sldId id="311" r:id="rId4"/>
    <p:sldId id="312" r:id="rId5"/>
    <p:sldId id="300" r:id="rId6"/>
    <p:sldId id="266" r:id="rId7"/>
    <p:sldId id="269" r:id="rId8"/>
    <p:sldId id="270" r:id="rId9"/>
    <p:sldId id="313" r:id="rId10"/>
    <p:sldId id="272" r:id="rId11"/>
    <p:sldId id="274" r:id="rId12"/>
    <p:sldId id="305" r:id="rId13"/>
    <p:sldId id="273" r:id="rId14"/>
    <p:sldId id="276" r:id="rId15"/>
    <p:sldId id="277" r:id="rId16"/>
    <p:sldId id="314" r:id="rId17"/>
    <p:sldId id="280" r:id="rId18"/>
    <p:sldId id="315" r:id="rId19"/>
    <p:sldId id="306" r:id="rId20"/>
    <p:sldId id="278" r:id="rId21"/>
    <p:sldId id="282" r:id="rId22"/>
    <p:sldId id="283" r:id="rId23"/>
    <p:sldId id="284" r:id="rId24"/>
    <p:sldId id="285" r:id="rId25"/>
    <p:sldId id="287" r:id="rId26"/>
    <p:sldId id="307" r:id="rId27"/>
    <p:sldId id="288" r:id="rId28"/>
    <p:sldId id="290" r:id="rId29"/>
    <p:sldId id="291" r:id="rId30"/>
    <p:sldId id="317" r:id="rId31"/>
    <p:sldId id="308" r:id="rId32"/>
    <p:sldId id="292" r:id="rId33"/>
    <p:sldId id="295" r:id="rId34"/>
    <p:sldId id="297" r:id="rId35"/>
    <p:sldId id="299" r:id="rId36"/>
    <p:sldId id="318" r:id="rId37"/>
    <p:sldId id="319" r:id="rId38"/>
    <p:sldId id="320" r:id="rId39"/>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60">
          <p15:clr>
            <a:srgbClr val="A4A3A4"/>
          </p15:clr>
        </p15:guide>
        <p15:guide id="2" pos="7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08C"/>
    <a:srgbClr val="D71921"/>
    <a:srgbClr val="FFFFFF"/>
    <a:srgbClr val="CC0066"/>
    <a:srgbClr val="FF0066"/>
    <a:srgbClr val="FF3399"/>
    <a:srgbClr val="CC0099"/>
    <a:srgbClr val="009BAE"/>
    <a:srgbClr val="0099AC"/>
    <a:srgbClr val="007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4" autoAdjust="0"/>
    <p:restoredTop sz="93342" autoAdjust="0"/>
  </p:normalViewPr>
  <p:slideViewPr>
    <p:cSldViewPr>
      <p:cViewPr varScale="1">
        <p:scale>
          <a:sx n="71" d="100"/>
          <a:sy n="71" d="100"/>
        </p:scale>
        <p:origin x="1254" y="60"/>
      </p:cViewPr>
      <p:guideLst>
        <p:guide orient="horz" pos="960"/>
        <p:guide pos="7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7EA51AD-02B4-439B-8E3B-3B5367F03AE8}" type="slidenum">
              <a:rPr lang="en-US"/>
              <a:pPr>
                <a:defRPr/>
              </a:pPr>
              <a:t>‹#›</a:t>
            </a:fld>
            <a:endParaRPr lang="en-US"/>
          </a:p>
        </p:txBody>
      </p:sp>
    </p:spTree>
    <p:extLst>
      <p:ext uri="{BB962C8B-B14F-4D97-AF65-F5344CB8AC3E}">
        <p14:creationId xmlns:p14="http://schemas.microsoft.com/office/powerpoint/2010/main" val="1263556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AB99156-986E-4706-975C-41D4E378818B}" type="slidenum">
              <a:rPr lang="en-US" smtClean="0">
                <a:solidFill>
                  <a:srgbClr val="000000"/>
                </a:solidFill>
              </a:rPr>
              <a:pPr/>
              <a:t>1</a:t>
            </a:fld>
            <a:endParaRPr lang="en-US" smtClean="0">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6119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C55DEEF-FE02-4630-A4F5-D0E3E193A818}" type="slidenum">
              <a:rPr lang="en-US" smtClean="0">
                <a:solidFill>
                  <a:srgbClr val="000000"/>
                </a:solidFill>
              </a:rPr>
              <a:pPr/>
              <a:t>2</a:t>
            </a:fld>
            <a:endParaRPr lang="en-US"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3220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85F0D4C-0857-4E58-9418-36B84FE9F987}" type="slidenum">
              <a:rPr lang="en-US" smtClean="0">
                <a:solidFill>
                  <a:srgbClr val="000000"/>
                </a:solidFill>
              </a:rPr>
              <a:pPr/>
              <a:t>4</a:t>
            </a:fld>
            <a:endParaRPr lang="en-US" smtClean="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6891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85F0D4C-0857-4E58-9418-36B84FE9F987}" type="slidenum">
              <a:rPr lang="en-US" smtClean="0">
                <a:solidFill>
                  <a:srgbClr val="000000"/>
                </a:solidFill>
              </a:rPr>
              <a:pPr/>
              <a:t>12</a:t>
            </a:fld>
            <a:endParaRPr lang="en-US" smtClean="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5269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85F0D4C-0857-4E58-9418-36B84FE9F987}" type="slidenum">
              <a:rPr lang="en-US" smtClean="0">
                <a:solidFill>
                  <a:srgbClr val="000000"/>
                </a:solidFill>
              </a:rPr>
              <a:pPr/>
              <a:t>19</a:t>
            </a:fld>
            <a:endParaRPr lang="en-US" smtClean="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2084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85F0D4C-0857-4E58-9418-36B84FE9F987}" type="slidenum">
              <a:rPr lang="en-US" smtClean="0">
                <a:solidFill>
                  <a:srgbClr val="000000"/>
                </a:solidFill>
              </a:rPr>
              <a:pPr/>
              <a:t>26</a:t>
            </a:fld>
            <a:endParaRPr lang="en-US" smtClean="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9211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85F0D4C-0857-4E58-9418-36B84FE9F987}" type="slidenum">
              <a:rPr lang="en-US" smtClean="0">
                <a:solidFill>
                  <a:srgbClr val="000000"/>
                </a:solidFill>
              </a:rPr>
              <a:pPr/>
              <a:t>31</a:t>
            </a:fld>
            <a:endParaRPr lang="en-US" smtClean="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7300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760" y="152400"/>
            <a:ext cx="8763000" cy="114300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Font typeface="Arial" pitchFamily="34" charse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userDrawn="1">
            <p:ph type="dt" sz="half" idx="10"/>
          </p:nvPr>
        </p:nvSpPr>
        <p:spPr/>
        <p:txBody>
          <a:bodyPr/>
          <a:lstStyle>
            <a:lvl1pPr>
              <a:defRPr>
                <a:solidFill>
                  <a:srgbClr val="000000"/>
                </a:solidFill>
              </a:defRPr>
            </a:lvl1pPr>
          </a:lstStyle>
          <a:p>
            <a:pPr>
              <a:defRPr/>
            </a:pPr>
            <a:endParaRPr lang="en-US"/>
          </a:p>
        </p:txBody>
      </p:sp>
      <p:sp>
        <p:nvSpPr>
          <p:cNvPr id="5" name="Rectangle 4"/>
          <p:cNvSpPr>
            <a:spLocks noGrp="1" noChangeArrowheads="1"/>
          </p:cNvSpPr>
          <p:nvPr userDrawn="1">
            <p:ph type="ftr" sz="quarter" idx="11"/>
          </p:nvPr>
        </p:nvSpPr>
        <p:spPr/>
        <p:txBody>
          <a:bodyPr/>
          <a:lstStyle>
            <a:lvl1pPr>
              <a:defRPr>
                <a:solidFill>
                  <a:srgbClr val="000000"/>
                </a:solidFill>
              </a:defRPr>
            </a:lvl1pPr>
          </a:lstStyle>
          <a:p>
            <a:pPr>
              <a:defRPr/>
            </a:pPr>
            <a:endParaRPr lang="en-US"/>
          </a:p>
        </p:txBody>
      </p:sp>
      <p:sp>
        <p:nvSpPr>
          <p:cNvPr id="6" name="Rectangle 6"/>
          <p:cNvSpPr>
            <a:spLocks noGrp="1" noChangeArrowheads="1"/>
          </p:cNvSpPr>
          <p:nvPr userDrawn="1">
            <p:ph type="sldNum" sz="quarter" idx="12"/>
          </p:nvPr>
        </p:nvSpPr>
        <p:spPr/>
        <p:txBody>
          <a:bodyPr/>
          <a:lstStyle>
            <a:lvl1pPr>
              <a:defRPr>
                <a:solidFill>
                  <a:srgbClr val="000000"/>
                </a:solidFill>
              </a:defRPr>
            </a:lvl1pPr>
          </a:lstStyle>
          <a:p>
            <a:pPr>
              <a:defRPr/>
            </a:pPr>
            <a:fld id="{A3D9D192-9581-4107-895F-75DC002D95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9738" y="168275"/>
            <a:ext cx="8247062" cy="6384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userDrawn="1">
            <p:ph type="dt" sz="half" idx="10"/>
          </p:nvPr>
        </p:nvSpPr>
        <p:spPr/>
        <p:txBody>
          <a:bodyPr/>
          <a:lstStyle>
            <a:lvl1pPr>
              <a:defRPr>
                <a:solidFill>
                  <a:srgbClr val="000000"/>
                </a:solidFill>
              </a:defRPr>
            </a:lvl1pPr>
          </a:lstStyle>
          <a:p>
            <a:pPr>
              <a:defRPr/>
            </a:pPr>
            <a:endParaRPr lang="en-US"/>
          </a:p>
        </p:txBody>
      </p:sp>
      <p:sp>
        <p:nvSpPr>
          <p:cNvPr id="4" name="Rectangle 4"/>
          <p:cNvSpPr>
            <a:spLocks noGrp="1" noChangeArrowheads="1"/>
          </p:cNvSpPr>
          <p:nvPr userDrawn="1">
            <p:ph type="ftr" sz="quarter" idx="11"/>
          </p:nvPr>
        </p:nvSpPr>
        <p:spPr/>
        <p:txBody>
          <a:bodyPr/>
          <a:lstStyle>
            <a:lvl1pPr>
              <a:defRPr>
                <a:solidFill>
                  <a:srgbClr val="000000"/>
                </a:solidFill>
              </a:defRPr>
            </a:lvl1pPr>
          </a:lstStyle>
          <a:p>
            <a:pPr>
              <a:defRPr/>
            </a:pPr>
            <a:endParaRPr lang="en-US"/>
          </a:p>
        </p:txBody>
      </p:sp>
      <p:sp>
        <p:nvSpPr>
          <p:cNvPr id="5" name="Rectangle 6"/>
          <p:cNvSpPr>
            <a:spLocks noGrp="1" noChangeArrowheads="1"/>
          </p:cNvSpPr>
          <p:nvPr userDrawn="1">
            <p:ph type="sldNum" sz="quarter" idx="12"/>
          </p:nvPr>
        </p:nvSpPr>
        <p:spPr/>
        <p:txBody>
          <a:bodyPr/>
          <a:lstStyle>
            <a:lvl1pPr>
              <a:defRPr>
                <a:solidFill>
                  <a:srgbClr val="000000"/>
                </a:solidFill>
              </a:defRPr>
            </a:lvl1pPr>
          </a:lstStyle>
          <a:p>
            <a:pPr>
              <a:defRPr/>
            </a:pPr>
            <a:fld id="{3D8999C8-A6B6-4990-8A22-F37AA33020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457200" y="1462088"/>
            <a:ext cx="8229600" cy="509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854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85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endParaRPr lang="en-US"/>
          </a:p>
        </p:txBody>
      </p:sp>
      <p:sp>
        <p:nvSpPr>
          <p:cNvPr id="108551" name="Text Box 7"/>
          <p:cNvSpPr txBox="1">
            <a:spLocks noChangeArrowheads="1"/>
          </p:cNvSpPr>
          <p:nvPr/>
        </p:nvSpPr>
        <p:spPr bwMode="auto">
          <a:xfrm>
            <a:off x="8496300" y="6388100"/>
            <a:ext cx="647700" cy="366713"/>
          </a:xfrm>
          <a:prstGeom prst="rect">
            <a:avLst/>
          </a:prstGeom>
          <a:noFill/>
          <a:ln w="9525">
            <a:noFill/>
            <a:miter lim="800000"/>
            <a:headEnd/>
            <a:tailEnd/>
          </a:ln>
          <a:effectLst/>
        </p:spPr>
        <p:txBody>
          <a:bodyPr>
            <a:spAutoFit/>
          </a:bodyPr>
          <a:lstStyle/>
          <a:p>
            <a:pPr>
              <a:spcBef>
                <a:spcPct val="50000"/>
              </a:spcBef>
              <a:defRPr/>
            </a:pPr>
            <a:fld id="{F2B3C401-D644-4953-954C-4752E6D79788}" type="slidenum">
              <a:rPr lang="en-US"/>
              <a:pPr>
                <a:spcBef>
                  <a:spcPct val="50000"/>
                </a:spcBef>
                <a:defRPr/>
              </a:pPr>
              <a:t>‹#›</a:t>
            </a:fld>
            <a:endParaRPr lang="en-US" dirty="0"/>
          </a:p>
        </p:txBody>
      </p:sp>
      <p:sp>
        <p:nvSpPr>
          <p:cNvPr id="1032" name="Rectangle 5"/>
          <p:cNvSpPr>
            <a:spLocks noGrp="1" noChangeArrowheads="1"/>
          </p:cNvSpPr>
          <p:nvPr>
            <p:ph type="title"/>
          </p:nvPr>
        </p:nvSpPr>
        <p:spPr bwMode="auto">
          <a:xfrm>
            <a:off x="381000" y="106363"/>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9" name="Picture 8"/>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226800" y="367200"/>
            <a:ext cx="8838000" cy="727200"/>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21.wmf"/><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342112"/>
          </a:xfrm>
          <a:prstGeom prst="rect">
            <a:avLst/>
          </a:prstGeom>
        </p:spPr>
      </p:pic>
      <p:sp>
        <p:nvSpPr>
          <p:cNvPr id="6" name="Round Diagonal Corner Rectangle 5"/>
          <p:cNvSpPr/>
          <p:nvPr/>
        </p:nvSpPr>
        <p:spPr>
          <a:xfrm>
            <a:off x="47625" y="57150"/>
            <a:ext cx="9048750" cy="6210300"/>
          </a:xfrm>
          <a:prstGeom prst="round2Diag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2" name="Text Box 2"/>
          <p:cNvSpPr txBox="1">
            <a:spLocks noChangeArrowheads="1"/>
          </p:cNvSpPr>
          <p:nvPr/>
        </p:nvSpPr>
        <p:spPr bwMode="auto">
          <a:xfrm>
            <a:off x="2133600" y="6248400"/>
            <a:ext cx="5486400" cy="366713"/>
          </a:xfrm>
          <a:prstGeom prst="rect">
            <a:avLst/>
          </a:prstGeom>
          <a:noFill/>
          <a:ln w="9525">
            <a:noFill/>
            <a:miter lim="800000"/>
            <a:headEnd/>
            <a:tailEnd/>
          </a:ln>
        </p:spPr>
        <p:txBody>
          <a:bodyPr>
            <a:spAutoFit/>
          </a:bodyPr>
          <a:lstStyle/>
          <a:p>
            <a:pPr algn="ctr" eaLnBrk="0" hangingPunct="0">
              <a:spcBef>
                <a:spcPct val="50000"/>
              </a:spcBef>
            </a:pPr>
            <a:r>
              <a:rPr lang="en-US" sz="1400">
                <a:solidFill>
                  <a:srgbClr val="000000"/>
                </a:solidFill>
              </a:rPr>
              <a:t>Copyright © Cengage Learning. All rights reserved.</a:t>
            </a:r>
            <a:r>
              <a:rPr lang="en-US">
                <a:solidFill>
                  <a:srgbClr val="000000"/>
                </a:solidFill>
              </a:rPr>
              <a:t> </a:t>
            </a:r>
          </a:p>
        </p:txBody>
      </p:sp>
      <p:sp>
        <p:nvSpPr>
          <p:cNvPr id="4103" name="Text Box 4"/>
          <p:cNvSpPr txBox="1">
            <a:spLocks noChangeArrowheads="1"/>
          </p:cNvSpPr>
          <p:nvPr/>
        </p:nvSpPr>
        <p:spPr bwMode="auto">
          <a:xfrm>
            <a:off x="1524000" y="-12700"/>
            <a:ext cx="536575" cy="1231900"/>
          </a:xfrm>
          <a:prstGeom prst="rect">
            <a:avLst/>
          </a:prstGeom>
          <a:noFill/>
          <a:ln w="9525">
            <a:noFill/>
            <a:miter lim="800000"/>
            <a:headEnd/>
            <a:tailEnd/>
          </a:ln>
        </p:spPr>
        <p:txBody>
          <a:bodyPr tIns="0" bIns="0" anchor="ctr">
            <a:spAutoFit/>
          </a:bodyPr>
          <a:lstStyle/>
          <a:p>
            <a:pPr algn="ctr">
              <a:spcBef>
                <a:spcPct val="50000"/>
              </a:spcBef>
            </a:pPr>
            <a:r>
              <a:rPr lang="en-US" sz="8000" b="1" dirty="0">
                <a:solidFill>
                  <a:srgbClr val="EC008C"/>
                </a:solidFill>
              </a:rPr>
              <a:t>P</a:t>
            </a:r>
          </a:p>
        </p:txBody>
      </p:sp>
      <p:sp>
        <p:nvSpPr>
          <p:cNvPr id="4104" name="TextBox 7"/>
          <p:cNvSpPr txBox="1">
            <a:spLocks noChangeArrowheads="1"/>
          </p:cNvSpPr>
          <p:nvPr/>
        </p:nvSpPr>
        <p:spPr bwMode="auto">
          <a:xfrm>
            <a:off x="2362200" y="215900"/>
            <a:ext cx="6096000" cy="708025"/>
          </a:xfrm>
          <a:prstGeom prst="rect">
            <a:avLst/>
          </a:prstGeom>
          <a:noFill/>
          <a:ln w="9525">
            <a:noFill/>
            <a:miter lim="800000"/>
            <a:headEnd/>
            <a:tailEnd/>
          </a:ln>
        </p:spPr>
        <p:txBody>
          <a:bodyPr>
            <a:spAutoFit/>
          </a:bodyPr>
          <a:lstStyle/>
          <a:p>
            <a:r>
              <a:rPr lang="en-US" sz="4000" b="1" dirty="0">
                <a:solidFill>
                  <a:srgbClr val="005BAA"/>
                </a:solidFill>
              </a:rPr>
              <a:t>Preparation for Calculus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334" y="925139"/>
            <a:ext cx="8367333" cy="5007721"/>
          </a:xfrm>
          <a:prstGeom prst="rect">
            <a:avLst/>
          </a:prstGeom>
        </p:spPr>
      </p:pic>
    </p:spTree>
    <p:custDataLst>
      <p:tags r:id="rId1"/>
    </p:custDataLst>
    <p:extLst>
      <p:ext uri="{BB962C8B-B14F-4D97-AF65-F5344CB8AC3E}">
        <p14:creationId xmlns:p14="http://schemas.microsoft.com/office/powerpoint/2010/main" val="3259767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cstate="print"/>
          <a:srcRect/>
          <a:stretch>
            <a:fillRect/>
          </a:stretch>
        </p:blipFill>
        <p:spPr bwMode="auto">
          <a:xfrm>
            <a:off x="5329238" y="3633788"/>
            <a:ext cx="2660650" cy="2855912"/>
          </a:xfrm>
          <a:prstGeom prst="rect">
            <a:avLst/>
          </a:prstGeom>
          <a:noFill/>
          <a:ln w="9525">
            <a:noFill/>
            <a:miter lim="800000"/>
            <a:headEnd/>
            <a:tailEnd/>
          </a:ln>
        </p:spPr>
      </p:pic>
      <p:sp>
        <p:nvSpPr>
          <p:cNvPr id="17411" name="Rectangle 2"/>
          <p:cNvSpPr>
            <a:spLocks noGrp="1" noChangeArrowheads="1"/>
          </p:cNvSpPr>
          <p:nvPr>
            <p:ph idx="1"/>
          </p:nvPr>
        </p:nvSpPr>
        <p:spPr>
          <a:xfrm>
            <a:off x="457200" y="1463040"/>
            <a:ext cx="8229600" cy="5256212"/>
          </a:xfrm>
        </p:spPr>
        <p:txBody>
          <a:bodyPr/>
          <a:lstStyle/>
          <a:p>
            <a:pPr eaLnBrk="1" hangingPunct="1">
              <a:buFont typeface="Arial" charset="0"/>
              <a:buNone/>
            </a:pPr>
            <a:r>
              <a:rPr lang="en-US" dirty="0" smtClean="0"/>
              <a:t>One disadvantage of point plotting is that to get a good idea about the shape of a graph, you may need to plot many points. </a:t>
            </a:r>
          </a:p>
          <a:p>
            <a:pPr eaLnBrk="1" hangingPunct="1">
              <a:buFont typeface="Arial" charset="0"/>
              <a:buNone/>
            </a:pPr>
            <a:endParaRPr lang="en-US" sz="1600" dirty="0" smtClean="0"/>
          </a:p>
          <a:p>
            <a:pPr eaLnBrk="1" hangingPunct="1">
              <a:buFont typeface="Arial" charset="0"/>
              <a:buNone/>
            </a:pPr>
            <a:r>
              <a:rPr lang="en-US" dirty="0" smtClean="0"/>
              <a:t>With only a few points, you could badly misrepresent the graph. For instance, to sketch the graph of</a:t>
            </a:r>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r>
              <a:rPr lang="en-US" dirty="0" smtClean="0"/>
              <a:t>you plot five points:      </a:t>
            </a:r>
          </a:p>
          <a:p>
            <a:pPr eaLnBrk="1" hangingPunct="1">
              <a:buFont typeface="Arial" charset="0"/>
              <a:buNone/>
            </a:pPr>
            <a:r>
              <a:rPr lang="en-US" dirty="0" smtClean="0"/>
              <a:t>(–3, –3), (–1, –1), (0, 0), (1, 1), </a:t>
            </a:r>
            <a:br>
              <a:rPr lang="en-US" dirty="0" smtClean="0"/>
            </a:br>
            <a:r>
              <a:rPr lang="en-US" dirty="0" smtClean="0"/>
              <a:t>and (3, 3) as shown in </a:t>
            </a:r>
            <a:br>
              <a:rPr lang="en-US" dirty="0" smtClean="0"/>
            </a:br>
            <a:r>
              <a:rPr lang="en-US" dirty="0" smtClean="0"/>
              <a:t>Figure P.3(a).</a:t>
            </a:r>
          </a:p>
        </p:txBody>
      </p:sp>
      <p:sp>
        <p:nvSpPr>
          <p:cNvPr id="17412"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The Graph of an Equation</a:t>
            </a:r>
          </a:p>
        </p:txBody>
      </p:sp>
      <p:pic>
        <p:nvPicPr>
          <p:cNvPr id="17413" name="Picture 4"/>
          <p:cNvPicPr>
            <a:picLocks noChangeAspect="1" noChangeArrowheads="1"/>
          </p:cNvPicPr>
          <p:nvPr/>
        </p:nvPicPr>
        <p:blipFill>
          <a:blip r:embed="rId4" cstate="print"/>
          <a:srcRect/>
          <a:stretch>
            <a:fillRect/>
          </a:stretch>
        </p:blipFill>
        <p:spPr bwMode="auto">
          <a:xfrm>
            <a:off x="1143000" y="3843338"/>
            <a:ext cx="3217863" cy="576262"/>
          </a:xfrm>
          <a:prstGeom prst="rect">
            <a:avLst/>
          </a:prstGeom>
          <a:noFill/>
          <a:ln w="9525">
            <a:noFill/>
            <a:miter lim="800000"/>
            <a:headEnd/>
            <a:tailEnd/>
          </a:ln>
        </p:spPr>
      </p:pic>
      <p:sp>
        <p:nvSpPr>
          <p:cNvPr id="17414" name="Rectangle 6"/>
          <p:cNvSpPr>
            <a:spLocks noChangeArrowheads="1"/>
          </p:cNvSpPr>
          <p:nvPr/>
        </p:nvSpPr>
        <p:spPr bwMode="auto">
          <a:xfrm>
            <a:off x="6036843" y="6405563"/>
            <a:ext cx="1097801"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P.3(a</a:t>
            </a:r>
            <a:r>
              <a:rPr lang="en-US" sz="1200" b="1" dirty="0"/>
              <a:t>)</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p:txBody>
          <a:bodyPr/>
          <a:lstStyle/>
          <a:p>
            <a:pPr eaLnBrk="1" hangingPunct="1">
              <a:buFont typeface="Arial" charset="0"/>
              <a:buNone/>
            </a:pPr>
            <a:r>
              <a:rPr lang="en-US" dirty="0" smtClean="0"/>
              <a:t>From these five points, you might conclude that the graph</a:t>
            </a:r>
            <a:br>
              <a:rPr lang="en-US" dirty="0" smtClean="0"/>
            </a:br>
            <a:r>
              <a:rPr lang="en-US" dirty="0" smtClean="0"/>
              <a:t>is a line. </a:t>
            </a:r>
          </a:p>
          <a:p>
            <a:pPr eaLnBrk="1" hangingPunct="1">
              <a:buFont typeface="Arial" charset="0"/>
              <a:buNone/>
            </a:pPr>
            <a:endParaRPr lang="en-US" dirty="0" smtClean="0"/>
          </a:p>
          <a:p>
            <a:pPr eaLnBrk="1" hangingPunct="1">
              <a:buFont typeface="Arial" charset="0"/>
              <a:buNone/>
            </a:pPr>
            <a:r>
              <a:rPr lang="en-US" dirty="0" smtClean="0"/>
              <a:t>This, however, is not correct. </a:t>
            </a:r>
          </a:p>
          <a:p>
            <a:pPr eaLnBrk="1" hangingPunct="1">
              <a:buFont typeface="Arial" charset="0"/>
              <a:buNone/>
            </a:pPr>
            <a:r>
              <a:rPr lang="en-US" dirty="0" smtClean="0"/>
              <a:t>By plotting several more points, </a:t>
            </a:r>
          </a:p>
          <a:p>
            <a:pPr eaLnBrk="1" hangingPunct="1">
              <a:buFont typeface="Arial" charset="0"/>
              <a:buNone/>
            </a:pPr>
            <a:r>
              <a:rPr lang="en-US" dirty="0" smtClean="0"/>
              <a:t>you can see that the graph is </a:t>
            </a:r>
          </a:p>
          <a:p>
            <a:pPr eaLnBrk="1" hangingPunct="1">
              <a:buFont typeface="Arial" charset="0"/>
              <a:buNone/>
            </a:pPr>
            <a:r>
              <a:rPr lang="en-US" dirty="0" smtClean="0"/>
              <a:t>more complicated, as shown </a:t>
            </a:r>
          </a:p>
          <a:p>
            <a:pPr eaLnBrk="1" hangingPunct="1">
              <a:buFont typeface="Arial" charset="0"/>
              <a:buNone/>
            </a:pPr>
            <a:r>
              <a:rPr lang="en-US" dirty="0" smtClean="0"/>
              <a:t>in Figure P.3(b).</a:t>
            </a:r>
          </a:p>
        </p:txBody>
      </p:sp>
      <p:sp>
        <p:nvSpPr>
          <p:cNvPr id="18435"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The Graph of an Equation</a:t>
            </a:r>
          </a:p>
        </p:txBody>
      </p:sp>
      <p:sp>
        <p:nvSpPr>
          <p:cNvPr id="18437" name="Rectangle 5"/>
          <p:cNvSpPr>
            <a:spLocks noChangeArrowheads="1"/>
          </p:cNvSpPr>
          <p:nvPr/>
        </p:nvSpPr>
        <p:spPr bwMode="auto">
          <a:xfrm>
            <a:off x="5906622" y="5973763"/>
            <a:ext cx="1107419"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P.3(b</a:t>
            </a:r>
            <a:r>
              <a:rPr lang="en-US" sz="1200" b="1" dirty="0"/>
              <a:t>)</a:t>
            </a:r>
          </a:p>
        </p:txBody>
      </p:sp>
      <p:pic>
        <p:nvPicPr>
          <p:cNvPr id="4098" name="Picture 2"/>
          <p:cNvPicPr>
            <a:picLocks noChangeAspect="1" noChangeArrowheads="1"/>
          </p:cNvPicPr>
          <p:nvPr/>
        </p:nvPicPr>
        <p:blipFill>
          <a:blip r:embed="rId3" cstate="print"/>
          <a:srcRect/>
          <a:stretch>
            <a:fillRect/>
          </a:stretch>
        </p:blipFill>
        <p:spPr bwMode="auto">
          <a:xfrm>
            <a:off x="4922329" y="2362200"/>
            <a:ext cx="3688271" cy="343490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Intercepts of a Graph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p:txBody>
          <a:bodyPr/>
          <a:lstStyle/>
          <a:p>
            <a:pPr eaLnBrk="1" hangingPunct="1">
              <a:buFont typeface="Arial" charset="0"/>
              <a:buNone/>
            </a:pPr>
            <a:r>
              <a:rPr lang="en-US" dirty="0" smtClean="0"/>
              <a:t>Two types of solution points that are especially useful in graphing an equation are those having zero as their </a:t>
            </a:r>
            <a:r>
              <a:rPr lang="en-US" i="1" dirty="0" smtClean="0"/>
              <a:t>x</a:t>
            </a:r>
            <a:r>
              <a:rPr lang="en-US" dirty="0" smtClean="0"/>
              <a:t>- or     </a:t>
            </a:r>
            <a:r>
              <a:rPr lang="en-US" i="1" dirty="0" smtClean="0"/>
              <a:t>y</a:t>
            </a:r>
            <a:r>
              <a:rPr lang="en-US" dirty="0" smtClean="0"/>
              <a:t>-coordinate. </a:t>
            </a:r>
          </a:p>
          <a:p>
            <a:pPr eaLnBrk="1" hangingPunct="1">
              <a:buFont typeface="Arial" charset="0"/>
              <a:buNone/>
            </a:pPr>
            <a:endParaRPr lang="en-US" dirty="0" smtClean="0"/>
          </a:p>
          <a:p>
            <a:pPr eaLnBrk="1" hangingPunct="1">
              <a:buFont typeface="Arial" charset="0"/>
              <a:buNone/>
            </a:pPr>
            <a:r>
              <a:rPr lang="en-US" dirty="0" smtClean="0"/>
              <a:t>Such points are called </a:t>
            </a:r>
            <a:r>
              <a:rPr lang="en-US" b="1" dirty="0" smtClean="0"/>
              <a:t>intercepts </a:t>
            </a:r>
            <a:r>
              <a:rPr lang="en-US" dirty="0" smtClean="0"/>
              <a:t>because they are the points at which the graph intersects the </a:t>
            </a:r>
            <a:r>
              <a:rPr lang="en-US" i="1" dirty="0" smtClean="0"/>
              <a:t>x</a:t>
            </a:r>
            <a:r>
              <a:rPr lang="en-US" dirty="0" smtClean="0"/>
              <a:t>- or </a:t>
            </a:r>
            <a:r>
              <a:rPr lang="en-US" i="1" dirty="0" smtClean="0"/>
              <a:t>y</a:t>
            </a:r>
            <a:r>
              <a:rPr lang="en-US" dirty="0" smtClean="0"/>
              <a:t>-axis. </a:t>
            </a:r>
          </a:p>
          <a:p>
            <a:pPr eaLnBrk="1" hangingPunct="1">
              <a:buFont typeface="Arial" charset="0"/>
              <a:buNone/>
            </a:pPr>
            <a:endParaRPr lang="en-US" dirty="0" smtClean="0"/>
          </a:p>
          <a:p>
            <a:pPr eaLnBrk="1" hangingPunct="1">
              <a:buFont typeface="Arial" charset="0"/>
              <a:buNone/>
            </a:pPr>
            <a:r>
              <a:rPr lang="en-US" dirty="0" smtClean="0"/>
              <a:t>The point (</a:t>
            </a:r>
            <a:r>
              <a:rPr lang="en-US" i="1" dirty="0" smtClean="0"/>
              <a:t>a</a:t>
            </a:r>
            <a:r>
              <a:rPr lang="en-US" dirty="0" smtClean="0"/>
              <a:t>, 0) is an </a:t>
            </a:r>
            <a:r>
              <a:rPr lang="en-US" b="1" i="1" dirty="0" smtClean="0"/>
              <a:t>x</a:t>
            </a:r>
            <a:r>
              <a:rPr lang="en-US" b="1" dirty="0" smtClean="0"/>
              <a:t>-intercept </a:t>
            </a:r>
            <a:r>
              <a:rPr lang="en-US" dirty="0" smtClean="0"/>
              <a:t>of the graph of an equation when it is a solution point of the equation. </a:t>
            </a:r>
          </a:p>
          <a:p>
            <a:pPr eaLnBrk="1" hangingPunct="1">
              <a:buFont typeface="Arial" charset="0"/>
              <a:buNone/>
            </a:pPr>
            <a:endParaRPr lang="en-US" dirty="0" smtClean="0"/>
          </a:p>
          <a:p>
            <a:pPr eaLnBrk="1" hangingPunct="1">
              <a:buFont typeface="Arial" charset="0"/>
              <a:buNone/>
            </a:pPr>
            <a:r>
              <a:rPr lang="en-US" dirty="0" smtClean="0"/>
              <a:t>To find the </a:t>
            </a:r>
            <a:r>
              <a:rPr lang="en-US" i="1" dirty="0" smtClean="0"/>
              <a:t>x</a:t>
            </a:r>
            <a:r>
              <a:rPr lang="en-US" dirty="0" smtClean="0"/>
              <a:t>-intercepts of a graph, let </a:t>
            </a:r>
            <a:r>
              <a:rPr lang="en-US" i="1" dirty="0" smtClean="0"/>
              <a:t>y </a:t>
            </a:r>
            <a:r>
              <a:rPr lang="en-US" dirty="0" smtClean="0"/>
              <a:t>be zero and solve the equation for </a:t>
            </a:r>
            <a:r>
              <a:rPr lang="en-US" i="1" dirty="0" smtClean="0"/>
              <a:t>x</a:t>
            </a:r>
            <a:r>
              <a:rPr lang="en-US" dirty="0" smtClean="0"/>
              <a:t>.</a:t>
            </a:r>
          </a:p>
        </p:txBody>
      </p:sp>
      <p:sp>
        <p:nvSpPr>
          <p:cNvPr id="20483"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Intercepts of a Graph</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p:txBody>
          <a:bodyPr/>
          <a:lstStyle/>
          <a:p>
            <a:pPr eaLnBrk="1" hangingPunct="1">
              <a:buFont typeface="Arial" charset="0"/>
              <a:buNone/>
            </a:pPr>
            <a:r>
              <a:rPr lang="en-US" dirty="0" smtClean="0"/>
              <a:t>The point (0, </a:t>
            </a:r>
            <a:r>
              <a:rPr lang="en-US" i="1" dirty="0" smtClean="0"/>
              <a:t>b</a:t>
            </a:r>
            <a:r>
              <a:rPr lang="en-US" dirty="0" smtClean="0"/>
              <a:t>) is a </a:t>
            </a:r>
            <a:r>
              <a:rPr lang="en-US" b="1" i="1" dirty="0" smtClean="0"/>
              <a:t>y</a:t>
            </a:r>
            <a:r>
              <a:rPr lang="en-US" b="1" dirty="0" smtClean="0"/>
              <a:t>-intercept </a:t>
            </a:r>
            <a:r>
              <a:rPr lang="en-US" dirty="0" smtClean="0"/>
              <a:t>of the graph of an equation when it is a solution point of the equation. To find the </a:t>
            </a:r>
            <a:r>
              <a:rPr lang="en-US" i="1" dirty="0" smtClean="0"/>
              <a:t>y</a:t>
            </a:r>
            <a:r>
              <a:rPr lang="en-US" dirty="0" smtClean="0"/>
              <a:t>-intercepts of a graph, let </a:t>
            </a:r>
            <a:r>
              <a:rPr lang="en-US" i="1" dirty="0" smtClean="0"/>
              <a:t>x </a:t>
            </a:r>
            <a:r>
              <a:rPr lang="en-US" dirty="0" smtClean="0"/>
              <a:t>be zero and solve the equation for </a:t>
            </a:r>
            <a:r>
              <a:rPr lang="en-US" i="1" dirty="0" smtClean="0"/>
              <a:t>y</a:t>
            </a:r>
            <a:r>
              <a:rPr lang="en-US" dirty="0" smtClean="0"/>
              <a:t>. </a:t>
            </a:r>
            <a:br>
              <a:rPr lang="en-US" dirty="0" smtClean="0"/>
            </a:br>
            <a:r>
              <a:rPr lang="en-US" sz="1400" dirty="0" smtClean="0"/>
              <a:t/>
            </a:r>
            <a:br>
              <a:rPr lang="en-US" sz="1400" dirty="0" smtClean="0"/>
            </a:br>
            <a:r>
              <a:rPr lang="en-US" dirty="0" smtClean="0"/>
              <a:t>It is possible for a graph to have no intercepts, or it might have several. For instance, consider the four graphs shown in Figure P.5.</a:t>
            </a:r>
          </a:p>
          <a:p>
            <a:pPr eaLnBrk="1" hangingPunct="1">
              <a:buFont typeface="Arial" charset="0"/>
              <a:buNone/>
            </a:pPr>
            <a:endParaRPr lang="en-US" dirty="0" smtClean="0"/>
          </a:p>
        </p:txBody>
      </p:sp>
      <p:sp>
        <p:nvSpPr>
          <p:cNvPr id="21507"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Intercepts of a Graph</a:t>
            </a:r>
          </a:p>
        </p:txBody>
      </p:sp>
      <p:pic>
        <p:nvPicPr>
          <p:cNvPr id="21508" name="Picture 4"/>
          <p:cNvPicPr>
            <a:picLocks noChangeAspect="1" noChangeArrowheads="1"/>
          </p:cNvPicPr>
          <p:nvPr/>
        </p:nvPicPr>
        <p:blipFill>
          <a:blip r:embed="rId3" cstate="print"/>
          <a:srcRect/>
          <a:stretch>
            <a:fillRect/>
          </a:stretch>
        </p:blipFill>
        <p:spPr bwMode="auto">
          <a:xfrm>
            <a:off x="768350" y="4332288"/>
            <a:ext cx="1517650" cy="1550987"/>
          </a:xfrm>
          <a:prstGeom prst="rect">
            <a:avLst/>
          </a:prstGeom>
          <a:noFill/>
          <a:ln w="9525">
            <a:noFill/>
            <a:miter lim="800000"/>
            <a:headEnd/>
            <a:tailEnd/>
          </a:ln>
        </p:spPr>
      </p:pic>
      <p:pic>
        <p:nvPicPr>
          <p:cNvPr id="21509" name="Picture 5"/>
          <p:cNvPicPr>
            <a:picLocks noChangeAspect="1" noChangeArrowheads="1"/>
          </p:cNvPicPr>
          <p:nvPr/>
        </p:nvPicPr>
        <p:blipFill>
          <a:blip r:embed="rId4" cstate="print"/>
          <a:srcRect/>
          <a:stretch>
            <a:fillRect/>
          </a:stretch>
        </p:blipFill>
        <p:spPr bwMode="auto">
          <a:xfrm>
            <a:off x="2797175" y="4419600"/>
            <a:ext cx="1498600" cy="1504950"/>
          </a:xfrm>
          <a:prstGeom prst="rect">
            <a:avLst/>
          </a:prstGeom>
          <a:noFill/>
          <a:ln w="9525">
            <a:noFill/>
            <a:miter lim="800000"/>
            <a:headEnd/>
            <a:tailEnd/>
          </a:ln>
        </p:spPr>
      </p:pic>
      <p:pic>
        <p:nvPicPr>
          <p:cNvPr id="21510" name="Picture 6"/>
          <p:cNvPicPr>
            <a:picLocks noChangeAspect="1" noChangeArrowheads="1"/>
          </p:cNvPicPr>
          <p:nvPr/>
        </p:nvPicPr>
        <p:blipFill>
          <a:blip r:embed="rId5" cstate="print"/>
          <a:srcRect/>
          <a:stretch>
            <a:fillRect/>
          </a:stretch>
        </p:blipFill>
        <p:spPr bwMode="auto">
          <a:xfrm>
            <a:off x="4843463" y="4360863"/>
            <a:ext cx="1462087" cy="1522412"/>
          </a:xfrm>
          <a:prstGeom prst="rect">
            <a:avLst/>
          </a:prstGeom>
          <a:noFill/>
          <a:ln w="9525">
            <a:noFill/>
            <a:miter lim="800000"/>
            <a:headEnd/>
            <a:tailEnd/>
          </a:ln>
        </p:spPr>
      </p:pic>
      <p:pic>
        <p:nvPicPr>
          <p:cNvPr id="21511" name="Picture 7"/>
          <p:cNvPicPr>
            <a:picLocks noChangeAspect="1" noChangeArrowheads="1"/>
          </p:cNvPicPr>
          <p:nvPr/>
        </p:nvPicPr>
        <p:blipFill>
          <a:blip r:embed="rId6" cstate="print"/>
          <a:srcRect/>
          <a:stretch>
            <a:fillRect/>
          </a:stretch>
        </p:blipFill>
        <p:spPr bwMode="auto">
          <a:xfrm>
            <a:off x="6781800" y="4341813"/>
            <a:ext cx="1508125" cy="1508125"/>
          </a:xfrm>
          <a:prstGeom prst="rect">
            <a:avLst/>
          </a:prstGeom>
          <a:noFill/>
          <a:ln w="9525">
            <a:noFill/>
            <a:miter lim="800000"/>
            <a:headEnd/>
            <a:tailEnd/>
          </a:ln>
        </p:spPr>
      </p:pic>
      <p:sp>
        <p:nvSpPr>
          <p:cNvPr id="21512" name="Rectangle 8"/>
          <p:cNvSpPr>
            <a:spLocks noChangeArrowheads="1"/>
          </p:cNvSpPr>
          <p:nvPr/>
        </p:nvSpPr>
        <p:spPr bwMode="auto">
          <a:xfrm>
            <a:off x="762000" y="5949950"/>
            <a:ext cx="1524000" cy="517525"/>
          </a:xfrm>
          <a:prstGeom prst="rect">
            <a:avLst/>
          </a:prstGeom>
          <a:noFill/>
          <a:ln w="9525">
            <a:noFill/>
            <a:miter lim="800000"/>
            <a:headEnd/>
            <a:tailEnd/>
          </a:ln>
        </p:spPr>
        <p:txBody>
          <a:bodyPr>
            <a:spAutoFit/>
          </a:bodyPr>
          <a:lstStyle/>
          <a:p>
            <a:r>
              <a:rPr lang="en-US" sz="1400"/>
              <a:t>No </a:t>
            </a:r>
            <a:r>
              <a:rPr lang="en-US" sz="1400" i="1"/>
              <a:t>x</a:t>
            </a:r>
            <a:r>
              <a:rPr lang="en-US" sz="1400"/>
              <a:t>-intercepts</a:t>
            </a:r>
          </a:p>
          <a:p>
            <a:r>
              <a:rPr lang="en-US" sz="1400"/>
              <a:t>One </a:t>
            </a:r>
            <a:r>
              <a:rPr lang="en-US" sz="1400" i="1"/>
              <a:t>y</a:t>
            </a:r>
            <a:r>
              <a:rPr lang="en-US" sz="1400"/>
              <a:t>-intercept</a:t>
            </a:r>
          </a:p>
        </p:txBody>
      </p:sp>
      <p:sp>
        <p:nvSpPr>
          <p:cNvPr id="21513" name="Rectangle 9"/>
          <p:cNvSpPr>
            <a:spLocks noChangeArrowheads="1"/>
          </p:cNvSpPr>
          <p:nvPr/>
        </p:nvSpPr>
        <p:spPr bwMode="auto">
          <a:xfrm>
            <a:off x="2695575" y="5959475"/>
            <a:ext cx="1676400" cy="517525"/>
          </a:xfrm>
          <a:prstGeom prst="rect">
            <a:avLst/>
          </a:prstGeom>
          <a:noFill/>
          <a:ln w="9525">
            <a:noFill/>
            <a:miter lim="800000"/>
            <a:headEnd/>
            <a:tailEnd/>
          </a:ln>
        </p:spPr>
        <p:txBody>
          <a:bodyPr>
            <a:spAutoFit/>
          </a:bodyPr>
          <a:lstStyle/>
          <a:p>
            <a:r>
              <a:rPr lang="en-US" sz="1400"/>
              <a:t>Three </a:t>
            </a:r>
            <a:r>
              <a:rPr lang="en-US" sz="1400" i="1"/>
              <a:t>x</a:t>
            </a:r>
            <a:r>
              <a:rPr lang="en-US" sz="1400"/>
              <a:t>-intercepts</a:t>
            </a:r>
          </a:p>
          <a:p>
            <a:r>
              <a:rPr lang="en-US" sz="1400"/>
              <a:t>One </a:t>
            </a:r>
            <a:r>
              <a:rPr lang="en-US" sz="1400" i="1"/>
              <a:t>y</a:t>
            </a:r>
            <a:r>
              <a:rPr lang="en-US" sz="1400"/>
              <a:t>-intercept</a:t>
            </a:r>
          </a:p>
        </p:txBody>
      </p:sp>
      <p:sp>
        <p:nvSpPr>
          <p:cNvPr id="21514" name="Rectangle 10"/>
          <p:cNvSpPr>
            <a:spLocks noChangeArrowheads="1"/>
          </p:cNvSpPr>
          <p:nvPr/>
        </p:nvSpPr>
        <p:spPr bwMode="auto">
          <a:xfrm>
            <a:off x="4810125" y="5945188"/>
            <a:ext cx="1524000" cy="517525"/>
          </a:xfrm>
          <a:prstGeom prst="rect">
            <a:avLst/>
          </a:prstGeom>
          <a:noFill/>
          <a:ln w="9525">
            <a:noFill/>
            <a:miter lim="800000"/>
            <a:headEnd/>
            <a:tailEnd/>
          </a:ln>
        </p:spPr>
        <p:txBody>
          <a:bodyPr>
            <a:spAutoFit/>
          </a:bodyPr>
          <a:lstStyle/>
          <a:p>
            <a:r>
              <a:rPr lang="en-US" sz="1400"/>
              <a:t>One </a:t>
            </a:r>
            <a:r>
              <a:rPr lang="en-US" sz="1400" i="1"/>
              <a:t>x</a:t>
            </a:r>
            <a:r>
              <a:rPr lang="en-US" sz="1400"/>
              <a:t>-intercept</a:t>
            </a:r>
          </a:p>
          <a:p>
            <a:r>
              <a:rPr lang="en-US" sz="1400"/>
              <a:t>Two </a:t>
            </a:r>
            <a:r>
              <a:rPr lang="en-US" sz="1400" i="1"/>
              <a:t>y</a:t>
            </a:r>
            <a:r>
              <a:rPr lang="en-US" sz="1400"/>
              <a:t>-intercepts</a:t>
            </a:r>
          </a:p>
        </p:txBody>
      </p:sp>
      <p:sp>
        <p:nvSpPr>
          <p:cNvPr id="21515" name="Rectangle 11"/>
          <p:cNvSpPr>
            <a:spLocks noChangeArrowheads="1"/>
          </p:cNvSpPr>
          <p:nvPr/>
        </p:nvSpPr>
        <p:spPr bwMode="auto">
          <a:xfrm>
            <a:off x="6994525" y="5949950"/>
            <a:ext cx="1228725" cy="304800"/>
          </a:xfrm>
          <a:prstGeom prst="rect">
            <a:avLst/>
          </a:prstGeom>
          <a:noFill/>
          <a:ln w="9525">
            <a:noFill/>
            <a:miter lim="800000"/>
            <a:headEnd/>
            <a:tailEnd/>
          </a:ln>
        </p:spPr>
        <p:txBody>
          <a:bodyPr wrap="none">
            <a:spAutoFit/>
          </a:bodyPr>
          <a:lstStyle/>
          <a:p>
            <a:r>
              <a:rPr lang="en-US" sz="1400"/>
              <a:t>No intercepts</a:t>
            </a:r>
          </a:p>
        </p:txBody>
      </p:sp>
      <p:sp>
        <p:nvSpPr>
          <p:cNvPr id="21516" name="Rectangle 12"/>
          <p:cNvSpPr>
            <a:spLocks noChangeArrowheads="1"/>
          </p:cNvSpPr>
          <p:nvPr/>
        </p:nvSpPr>
        <p:spPr bwMode="auto">
          <a:xfrm>
            <a:off x="4115288" y="6507162"/>
            <a:ext cx="910250"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P.5</a:t>
            </a:r>
            <a:endParaRPr lang="en-US" sz="1200" b="1"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idx="1"/>
          </p:nvPr>
        </p:nvSpPr>
        <p:spPr>
          <a:xfrm>
            <a:off x="457200" y="1463040"/>
            <a:ext cx="8229600" cy="5259387"/>
          </a:xfrm>
        </p:spPr>
        <p:txBody>
          <a:bodyPr/>
          <a:lstStyle/>
          <a:p>
            <a:pPr eaLnBrk="1" hangingPunct="1">
              <a:buFont typeface="Arial" charset="0"/>
              <a:buNone/>
            </a:pPr>
            <a:r>
              <a:rPr lang="en-US" dirty="0" smtClean="0"/>
              <a:t>Find the </a:t>
            </a:r>
            <a:r>
              <a:rPr lang="en-US" i="1" dirty="0" smtClean="0"/>
              <a:t>x</a:t>
            </a:r>
            <a:r>
              <a:rPr lang="en-US" dirty="0" smtClean="0"/>
              <a:t>- and </a:t>
            </a:r>
            <a:r>
              <a:rPr lang="en-US" i="1" dirty="0" smtClean="0"/>
              <a:t>y</a:t>
            </a:r>
            <a:r>
              <a:rPr lang="en-US" dirty="0" smtClean="0"/>
              <a:t>-intercepts of the graph of </a:t>
            </a:r>
            <a:r>
              <a:rPr lang="en-US" i="1" dirty="0" smtClean="0"/>
              <a:t>y </a:t>
            </a:r>
            <a:r>
              <a:rPr lang="en-US" dirty="0" smtClean="0"/>
              <a:t>= </a:t>
            </a:r>
            <a:r>
              <a:rPr lang="en-US" i="1" dirty="0" smtClean="0"/>
              <a:t>x</a:t>
            </a:r>
            <a:r>
              <a:rPr lang="en-US" baseline="30000" dirty="0" smtClean="0"/>
              <a:t>3</a:t>
            </a:r>
            <a:r>
              <a:rPr lang="en-US" dirty="0" smtClean="0"/>
              <a:t> – 4</a:t>
            </a:r>
            <a:r>
              <a:rPr lang="en-US" i="1" dirty="0" smtClean="0"/>
              <a:t>x</a:t>
            </a:r>
            <a:r>
              <a:rPr lang="en-US" dirty="0" smtClean="0"/>
              <a:t>.</a:t>
            </a:r>
          </a:p>
          <a:p>
            <a:pPr eaLnBrk="1" hangingPunct="1">
              <a:buFont typeface="Arial" charset="0"/>
              <a:buNone/>
            </a:pPr>
            <a:endParaRPr lang="en-US" dirty="0" smtClean="0"/>
          </a:p>
          <a:p>
            <a:pPr eaLnBrk="1" hangingPunct="1"/>
            <a:r>
              <a:rPr lang="en-US" dirty="0" smtClean="0">
                <a:solidFill>
                  <a:srgbClr val="0074BC"/>
                </a:solidFill>
              </a:rPr>
              <a:t>Algebraic Solution</a:t>
            </a:r>
            <a:r>
              <a:rPr lang="en-US" dirty="0">
                <a:solidFill>
                  <a:srgbClr val="0074BC"/>
                </a:solidFill>
              </a:rPr>
              <a:t>:</a:t>
            </a:r>
          </a:p>
          <a:p>
            <a:pPr eaLnBrk="1" hangingPunct="1">
              <a:buFont typeface="Arial" charset="0"/>
              <a:buNone/>
            </a:pPr>
            <a:r>
              <a:rPr lang="en-US" dirty="0" smtClean="0"/>
              <a:t>To find the </a:t>
            </a:r>
            <a:r>
              <a:rPr lang="en-US" i="1" dirty="0" smtClean="0"/>
              <a:t>x-</a:t>
            </a:r>
            <a:r>
              <a:rPr lang="en-US" dirty="0" smtClean="0"/>
              <a:t>intercepts, let </a:t>
            </a:r>
            <a:r>
              <a:rPr lang="en-US" i="1" dirty="0" smtClean="0"/>
              <a:t>y </a:t>
            </a:r>
            <a:r>
              <a:rPr lang="en-US" dirty="0" smtClean="0"/>
              <a:t>be zero and solve for </a:t>
            </a:r>
            <a:r>
              <a:rPr lang="en-US" i="1" dirty="0" smtClean="0"/>
              <a:t>x</a:t>
            </a:r>
            <a:r>
              <a:rPr lang="en-US" dirty="0" smtClean="0"/>
              <a:t>.</a:t>
            </a:r>
          </a:p>
          <a:p>
            <a:pPr eaLnBrk="1" hangingPunct="1">
              <a:buFont typeface="Arial" charset="0"/>
              <a:buNone/>
            </a:pPr>
            <a:endParaRPr lang="en-US" sz="1200" dirty="0" smtClean="0"/>
          </a:p>
          <a:p>
            <a:pPr eaLnBrk="1" hangingPunct="1">
              <a:buFont typeface="Arial" charset="0"/>
              <a:buNone/>
            </a:pPr>
            <a:r>
              <a:rPr lang="en-US" i="1" dirty="0" smtClean="0"/>
              <a:t>               </a:t>
            </a:r>
            <a:r>
              <a:rPr lang="en-US" sz="400" i="1" dirty="0" smtClean="0"/>
              <a:t>  </a:t>
            </a:r>
            <a:r>
              <a:rPr lang="en-US" i="1" dirty="0" smtClean="0"/>
              <a:t> </a:t>
            </a:r>
            <a:endParaRPr lang="en-US" dirty="0" smtClean="0"/>
          </a:p>
          <a:p>
            <a:pPr eaLnBrk="1" hangingPunct="1">
              <a:buFont typeface="Arial" charset="0"/>
              <a:buNone/>
            </a:pPr>
            <a:endParaRPr lang="en-US" sz="1200" dirty="0" smtClean="0"/>
          </a:p>
          <a:p>
            <a:pPr eaLnBrk="1" hangingPunct="1">
              <a:buFont typeface="Arial" charset="0"/>
              <a:buNone/>
            </a:pPr>
            <a:endParaRPr lang="en-US" dirty="0" smtClean="0"/>
          </a:p>
          <a:p>
            <a:pPr eaLnBrk="1" hangingPunct="1">
              <a:buFont typeface="Arial" charset="0"/>
              <a:buNone/>
            </a:pPr>
            <a:r>
              <a:rPr lang="en-US" sz="1200" dirty="0" smtClean="0"/>
              <a:t> </a:t>
            </a:r>
          </a:p>
        </p:txBody>
      </p:sp>
      <p:sp>
        <p:nvSpPr>
          <p:cNvPr id="22531"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3600" dirty="0">
                <a:solidFill>
                  <a:schemeClr val="bg1"/>
                </a:solidFill>
              </a:rPr>
              <a:t>Example 2 – </a:t>
            </a:r>
            <a:r>
              <a:rPr lang="en-US" sz="3600" i="1" dirty="0">
                <a:solidFill>
                  <a:schemeClr val="bg1"/>
                </a:solidFill>
              </a:rPr>
              <a:t>Finding x</a:t>
            </a:r>
            <a:r>
              <a:rPr lang="en-US" sz="3600" dirty="0">
                <a:solidFill>
                  <a:schemeClr val="bg1"/>
                </a:solidFill>
              </a:rPr>
              <a:t>-</a:t>
            </a:r>
            <a:r>
              <a:rPr lang="en-US" sz="3600" i="1" dirty="0">
                <a:solidFill>
                  <a:schemeClr val="bg1"/>
                </a:solidFill>
              </a:rPr>
              <a:t> and y</a:t>
            </a:r>
            <a:r>
              <a:rPr lang="en-US" sz="3600" dirty="0">
                <a:solidFill>
                  <a:schemeClr val="bg1"/>
                </a:solidFill>
              </a:rPr>
              <a:t>-</a:t>
            </a:r>
            <a:r>
              <a:rPr lang="en-US" sz="3600" i="1" dirty="0">
                <a:solidFill>
                  <a:schemeClr val="bg1"/>
                </a:solidFill>
              </a:rPr>
              <a:t>intercepts</a:t>
            </a:r>
            <a:r>
              <a:rPr lang="en-US" sz="4000" i="1" dirty="0">
                <a:solidFill>
                  <a:schemeClr val="bg1"/>
                </a:solidFill>
              </a:rPr>
              <a:t> </a:t>
            </a:r>
          </a:p>
        </p:txBody>
      </p:sp>
      <p:sp>
        <p:nvSpPr>
          <p:cNvPr id="92164" name="Rectangle 4"/>
          <p:cNvSpPr>
            <a:spLocks noChangeArrowheads="1"/>
          </p:cNvSpPr>
          <p:nvPr/>
        </p:nvSpPr>
        <p:spPr bwMode="auto">
          <a:xfrm>
            <a:off x="6553200" y="3438109"/>
            <a:ext cx="1568450" cy="366713"/>
          </a:xfrm>
          <a:prstGeom prst="rect">
            <a:avLst/>
          </a:prstGeom>
          <a:noFill/>
          <a:ln w="9525">
            <a:noFill/>
            <a:miter lim="800000"/>
            <a:headEnd/>
            <a:tailEnd/>
          </a:ln>
        </p:spPr>
        <p:txBody>
          <a:bodyPr wrap="none">
            <a:spAutoFit/>
          </a:bodyPr>
          <a:lstStyle/>
          <a:p>
            <a:r>
              <a:rPr lang="en-US">
                <a:solidFill>
                  <a:srgbClr val="ED008C"/>
                </a:solidFill>
              </a:rPr>
              <a:t>Let </a:t>
            </a:r>
            <a:r>
              <a:rPr lang="en-US" i="1">
                <a:solidFill>
                  <a:srgbClr val="ED008C"/>
                </a:solidFill>
              </a:rPr>
              <a:t>y </a:t>
            </a:r>
            <a:r>
              <a:rPr lang="en-US">
                <a:solidFill>
                  <a:srgbClr val="ED008C"/>
                </a:solidFill>
              </a:rPr>
              <a:t>be zero.</a:t>
            </a:r>
          </a:p>
        </p:txBody>
      </p:sp>
      <p:sp>
        <p:nvSpPr>
          <p:cNvPr id="92165" name="Rectangle 5"/>
          <p:cNvSpPr>
            <a:spLocks noChangeArrowheads="1"/>
          </p:cNvSpPr>
          <p:nvPr/>
        </p:nvSpPr>
        <p:spPr bwMode="auto">
          <a:xfrm>
            <a:off x="6564312" y="4066759"/>
            <a:ext cx="895350" cy="366713"/>
          </a:xfrm>
          <a:prstGeom prst="rect">
            <a:avLst/>
          </a:prstGeom>
          <a:noFill/>
          <a:ln w="9525">
            <a:noFill/>
            <a:miter lim="800000"/>
            <a:headEnd/>
            <a:tailEnd/>
          </a:ln>
        </p:spPr>
        <p:txBody>
          <a:bodyPr wrap="none">
            <a:spAutoFit/>
          </a:bodyPr>
          <a:lstStyle/>
          <a:p>
            <a:r>
              <a:rPr lang="en-US">
                <a:solidFill>
                  <a:srgbClr val="ED008C"/>
                </a:solidFill>
              </a:rPr>
              <a:t>Factor.</a:t>
            </a:r>
          </a:p>
        </p:txBody>
      </p:sp>
      <p:sp>
        <p:nvSpPr>
          <p:cNvPr id="92166" name="Rectangle 6"/>
          <p:cNvSpPr>
            <a:spLocks noChangeArrowheads="1"/>
          </p:cNvSpPr>
          <p:nvPr/>
        </p:nvSpPr>
        <p:spPr bwMode="auto">
          <a:xfrm>
            <a:off x="6545840" y="4614447"/>
            <a:ext cx="1771650" cy="646331"/>
          </a:xfrm>
          <a:prstGeom prst="rect">
            <a:avLst/>
          </a:prstGeom>
          <a:noFill/>
          <a:ln w="9525">
            <a:noFill/>
            <a:miter lim="800000"/>
            <a:headEnd/>
            <a:tailEnd/>
          </a:ln>
        </p:spPr>
        <p:txBody>
          <a:bodyPr wrap="square">
            <a:spAutoFit/>
          </a:bodyPr>
          <a:lstStyle/>
          <a:p>
            <a:r>
              <a:rPr lang="en-IN" dirty="0" smtClean="0">
                <a:solidFill>
                  <a:srgbClr val="ED008C"/>
                </a:solidFill>
              </a:rPr>
              <a:t>Set </a:t>
            </a:r>
            <a:r>
              <a:rPr lang="en-IN" dirty="0">
                <a:solidFill>
                  <a:srgbClr val="ED008C"/>
                </a:solidFill>
              </a:rPr>
              <a:t>first </a:t>
            </a:r>
            <a:r>
              <a:rPr lang="en-IN" dirty="0" smtClean="0">
                <a:solidFill>
                  <a:srgbClr val="ED008C"/>
                </a:solidFill>
              </a:rPr>
              <a:t>factor </a:t>
            </a:r>
            <a:br>
              <a:rPr lang="en-IN" dirty="0" smtClean="0">
                <a:solidFill>
                  <a:srgbClr val="ED008C"/>
                </a:solidFill>
              </a:rPr>
            </a:br>
            <a:r>
              <a:rPr lang="en-IN" dirty="0" smtClean="0">
                <a:solidFill>
                  <a:srgbClr val="ED008C"/>
                </a:solidFill>
              </a:rPr>
              <a:t>equal </a:t>
            </a:r>
            <a:r>
              <a:rPr lang="en-IN" dirty="0">
                <a:solidFill>
                  <a:srgbClr val="ED008C"/>
                </a:solidFill>
              </a:rPr>
              <a:t>to zero.</a:t>
            </a:r>
            <a:endParaRPr lang="en-US" dirty="0">
              <a:solidFill>
                <a:srgbClr val="ED008C"/>
              </a:solidFill>
            </a:endParaRPr>
          </a:p>
        </p:txBody>
      </p:sp>
      <p:pic>
        <p:nvPicPr>
          <p:cNvPr id="2" name="Picture 1"/>
          <p:cNvPicPr>
            <a:picLocks noChangeAspect="1"/>
          </p:cNvPicPr>
          <p:nvPr/>
        </p:nvPicPr>
        <p:blipFill rotWithShape="1">
          <a:blip r:embed="rId3"/>
          <a:srcRect l="24976" t="80816"/>
          <a:stretch/>
        </p:blipFill>
        <p:spPr>
          <a:xfrm>
            <a:off x="2100492" y="6139374"/>
            <a:ext cx="4120200" cy="532473"/>
          </a:xfrm>
          <a:prstGeom prst="rect">
            <a:avLst/>
          </a:prstGeom>
        </p:spPr>
      </p:pic>
      <p:pic>
        <p:nvPicPr>
          <p:cNvPr id="9" name="Picture 8"/>
          <p:cNvPicPr>
            <a:picLocks noChangeAspect="1"/>
          </p:cNvPicPr>
          <p:nvPr/>
        </p:nvPicPr>
        <p:blipFill rotWithShape="1">
          <a:blip r:embed="rId3"/>
          <a:srcRect l="17551" t="-675" r="40337" b="83539"/>
          <a:stretch/>
        </p:blipFill>
        <p:spPr>
          <a:xfrm>
            <a:off x="1677573" y="3319047"/>
            <a:ext cx="2312741" cy="475622"/>
          </a:xfrm>
          <a:prstGeom prst="rect">
            <a:avLst/>
          </a:prstGeom>
        </p:spPr>
      </p:pic>
      <p:pic>
        <p:nvPicPr>
          <p:cNvPr id="10" name="Picture 9"/>
          <p:cNvPicPr>
            <a:picLocks noChangeAspect="1"/>
          </p:cNvPicPr>
          <p:nvPr/>
        </p:nvPicPr>
        <p:blipFill rotWithShape="1">
          <a:blip r:embed="rId3"/>
          <a:srcRect l="24976" t="58853" b="20579"/>
          <a:stretch/>
        </p:blipFill>
        <p:spPr>
          <a:xfrm>
            <a:off x="2057400" y="5452647"/>
            <a:ext cx="4120200" cy="570875"/>
          </a:xfrm>
          <a:prstGeom prst="rect">
            <a:avLst/>
          </a:prstGeom>
        </p:spPr>
      </p:pic>
      <p:pic>
        <p:nvPicPr>
          <p:cNvPr id="11" name="Picture 10"/>
          <p:cNvPicPr>
            <a:picLocks noChangeAspect="1"/>
          </p:cNvPicPr>
          <p:nvPr/>
        </p:nvPicPr>
        <p:blipFill rotWithShape="1">
          <a:blip r:embed="rId3"/>
          <a:srcRect l="34201" t="34826" r="40337" b="47838"/>
          <a:stretch/>
        </p:blipFill>
        <p:spPr>
          <a:xfrm>
            <a:off x="2590800" y="4666673"/>
            <a:ext cx="1398341" cy="481174"/>
          </a:xfrm>
          <a:prstGeom prst="rect">
            <a:avLst/>
          </a:prstGeom>
        </p:spPr>
      </p:pic>
      <p:pic>
        <p:nvPicPr>
          <p:cNvPr id="12" name="Picture 11"/>
          <p:cNvPicPr>
            <a:picLocks noChangeAspect="1"/>
          </p:cNvPicPr>
          <p:nvPr/>
        </p:nvPicPr>
        <p:blipFill rotWithShape="1">
          <a:blip r:embed="rId3"/>
          <a:srcRect l="-487" t="15608" r="40337" b="65065"/>
          <a:stretch/>
        </p:blipFill>
        <p:spPr>
          <a:xfrm>
            <a:off x="673118" y="3928647"/>
            <a:ext cx="3303341" cy="536421"/>
          </a:xfrm>
          <a:prstGeom prst="rect">
            <a:avLst/>
          </a:prstGeom>
        </p:spPr>
      </p:pic>
      <p:sp>
        <p:nvSpPr>
          <p:cNvPr id="3" name="Rectangle 2"/>
          <p:cNvSpPr/>
          <p:nvPr/>
        </p:nvSpPr>
        <p:spPr>
          <a:xfrm>
            <a:off x="6541222" y="5320814"/>
            <a:ext cx="2057400" cy="646331"/>
          </a:xfrm>
          <a:prstGeom prst="rect">
            <a:avLst/>
          </a:prstGeom>
        </p:spPr>
        <p:txBody>
          <a:bodyPr wrap="square">
            <a:spAutoFit/>
          </a:bodyPr>
          <a:lstStyle/>
          <a:p>
            <a:r>
              <a:rPr lang="en-IN" dirty="0" smtClean="0">
                <a:solidFill>
                  <a:srgbClr val="ED008C"/>
                </a:solidFill>
                <a:latin typeface="TimesLTStd-Roman"/>
              </a:rPr>
              <a:t>Set second factor</a:t>
            </a:r>
          </a:p>
          <a:p>
            <a:r>
              <a:rPr lang="en-IN" dirty="0" smtClean="0">
                <a:solidFill>
                  <a:srgbClr val="ED008C"/>
                </a:solidFill>
                <a:latin typeface="TimesLTStd-Roman"/>
              </a:rPr>
              <a:t>equal to zero.</a:t>
            </a:r>
            <a:endParaRPr lang="en-IN" dirty="0"/>
          </a:p>
        </p:txBody>
      </p:sp>
      <p:sp>
        <p:nvSpPr>
          <p:cNvPr id="4" name="Rectangle 3"/>
          <p:cNvSpPr/>
          <p:nvPr/>
        </p:nvSpPr>
        <p:spPr>
          <a:xfrm>
            <a:off x="6553200" y="6059269"/>
            <a:ext cx="1828800" cy="646331"/>
          </a:xfrm>
          <a:prstGeom prst="rect">
            <a:avLst/>
          </a:prstGeom>
        </p:spPr>
        <p:txBody>
          <a:bodyPr wrap="square">
            <a:spAutoFit/>
          </a:bodyPr>
          <a:lstStyle/>
          <a:p>
            <a:r>
              <a:rPr lang="en-IN" dirty="0">
                <a:solidFill>
                  <a:srgbClr val="ED008C"/>
                </a:solidFill>
                <a:latin typeface="TimesLTStd-Roman"/>
              </a:rPr>
              <a:t>Set third factor</a:t>
            </a:r>
          </a:p>
          <a:p>
            <a:r>
              <a:rPr lang="en-IN" dirty="0">
                <a:solidFill>
                  <a:srgbClr val="ED008C"/>
                </a:solidFill>
                <a:latin typeface="TimesLTStd-Roman"/>
              </a:rPr>
              <a:t>equal to zero.</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2162">
                                            <p:txEl>
                                              <p:pRg st="2" end="2"/>
                                            </p:txEl>
                                          </p:spTgt>
                                        </p:tgtEl>
                                        <p:attrNameLst>
                                          <p:attrName>style.visibility</p:attrName>
                                        </p:attrNameLst>
                                      </p:cBhvr>
                                      <p:to>
                                        <p:strVal val="visible"/>
                                      </p:to>
                                    </p:set>
                                    <p:animEffect transition="in" filter="fade">
                                      <p:cBhvr>
                                        <p:cTn id="7" dur="1000"/>
                                        <p:tgtEl>
                                          <p:spTgt spid="92162">
                                            <p:txEl>
                                              <p:pRg st="2" end="2"/>
                                            </p:txEl>
                                          </p:spTgt>
                                        </p:tgtEl>
                                      </p:cBhvr>
                                    </p:animEffect>
                                    <p:anim calcmode="lin" valueType="num">
                                      <p:cBhvr>
                                        <p:cTn id="8" dur="1000" fill="hold"/>
                                        <p:tgtEl>
                                          <p:spTgt spid="92162">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2162">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162">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2162">
                                            <p:txEl>
                                              <p:pRg st="3" end="3"/>
                                            </p:txEl>
                                          </p:spTgt>
                                        </p:tgtEl>
                                        <p:attrNameLst>
                                          <p:attrName>style.visibility</p:attrName>
                                        </p:attrNameLst>
                                      </p:cBhvr>
                                      <p:to>
                                        <p:strVal val="visible"/>
                                      </p:to>
                                    </p:set>
                                    <p:animEffect transition="in" filter="fade">
                                      <p:cBhvr>
                                        <p:cTn id="13" dur="1000"/>
                                        <p:tgtEl>
                                          <p:spTgt spid="92162">
                                            <p:txEl>
                                              <p:pRg st="3" end="3"/>
                                            </p:txEl>
                                          </p:spTgt>
                                        </p:tgtEl>
                                      </p:cBhvr>
                                    </p:animEffect>
                                    <p:anim calcmode="lin" valueType="num">
                                      <p:cBhvr>
                                        <p:cTn id="14" dur="1000" fill="hold"/>
                                        <p:tgtEl>
                                          <p:spTgt spid="92162">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92162">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2162">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92164"/>
                                        </p:tgtEl>
                                        <p:attrNameLst>
                                          <p:attrName>style.visibility</p:attrName>
                                        </p:attrNameLst>
                                      </p:cBhvr>
                                      <p:to>
                                        <p:strVal val="visible"/>
                                      </p:to>
                                    </p:set>
                                    <p:animEffect transition="in" filter="fade">
                                      <p:cBhvr>
                                        <p:cTn id="25" dur="1000"/>
                                        <p:tgtEl>
                                          <p:spTgt spid="92164"/>
                                        </p:tgtEl>
                                      </p:cBhvr>
                                    </p:animEffect>
                                    <p:anim calcmode="lin" valueType="num">
                                      <p:cBhvr>
                                        <p:cTn id="26" dur="1000" fill="hold"/>
                                        <p:tgtEl>
                                          <p:spTgt spid="92164"/>
                                        </p:tgtEl>
                                        <p:attrNameLst>
                                          <p:attrName>ppt_x</p:attrName>
                                        </p:attrNameLst>
                                      </p:cBhvr>
                                      <p:tavLst>
                                        <p:tav tm="0">
                                          <p:val>
                                            <p:strVal val="#ppt_x"/>
                                          </p:val>
                                        </p:tav>
                                        <p:tav tm="100000">
                                          <p:val>
                                            <p:strVal val="#ppt_x"/>
                                          </p:val>
                                        </p:tav>
                                      </p:tavLst>
                                    </p:anim>
                                    <p:anim calcmode="lin" valueType="num">
                                      <p:cBhvr>
                                        <p:cTn id="27" dur="900" decel="100000" fill="hold"/>
                                        <p:tgtEl>
                                          <p:spTgt spid="9216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2164"/>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92165"/>
                                        </p:tgtEl>
                                        <p:attrNameLst>
                                          <p:attrName>style.visibility</p:attrName>
                                        </p:attrNameLst>
                                      </p:cBhvr>
                                      <p:to>
                                        <p:strVal val="visible"/>
                                      </p:to>
                                    </p:set>
                                    <p:animEffect transition="in" filter="fade">
                                      <p:cBhvr>
                                        <p:cTn id="39" dur="1000"/>
                                        <p:tgtEl>
                                          <p:spTgt spid="92165"/>
                                        </p:tgtEl>
                                      </p:cBhvr>
                                    </p:animEffect>
                                    <p:anim calcmode="lin" valueType="num">
                                      <p:cBhvr>
                                        <p:cTn id="40" dur="1000" fill="hold"/>
                                        <p:tgtEl>
                                          <p:spTgt spid="92165"/>
                                        </p:tgtEl>
                                        <p:attrNameLst>
                                          <p:attrName>ppt_x</p:attrName>
                                        </p:attrNameLst>
                                      </p:cBhvr>
                                      <p:tavLst>
                                        <p:tav tm="0">
                                          <p:val>
                                            <p:strVal val="#ppt_x"/>
                                          </p:val>
                                        </p:tav>
                                        <p:tav tm="100000">
                                          <p:val>
                                            <p:strVal val="#ppt_x"/>
                                          </p:val>
                                        </p:tav>
                                      </p:tavLst>
                                    </p:anim>
                                    <p:anim calcmode="lin" valueType="num">
                                      <p:cBhvr>
                                        <p:cTn id="41" dur="900" decel="100000" fill="hold"/>
                                        <p:tgtEl>
                                          <p:spTgt spid="9216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2165"/>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900" decel="100000" fill="hold"/>
                                        <p:tgtEl>
                                          <p:spTgt spid="1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92166"/>
                                        </p:tgtEl>
                                        <p:attrNameLst>
                                          <p:attrName>style.visibility</p:attrName>
                                        </p:attrNameLst>
                                      </p:cBhvr>
                                      <p:to>
                                        <p:strVal val="visible"/>
                                      </p:to>
                                    </p:set>
                                    <p:animEffect transition="in" filter="fade">
                                      <p:cBhvr>
                                        <p:cTn id="53" dur="1000"/>
                                        <p:tgtEl>
                                          <p:spTgt spid="92166"/>
                                        </p:tgtEl>
                                      </p:cBhvr>
                                    </p:animEffect>
                                    <p:anim calcmode="lin" valueType="num">
                                      <p:cBhvr>
                                        <p:cTn id="54" dur="1000" fill="hold"/>
                                        <p:tgtEl>
                                          <p:spTgt spid="92166"/>
                                        </p:tgtEl>
                                        <p:attrNameLst>
                                          <p:attrName>ppt_x</p:attrName>
                                        </p:attrNameLst>
                                      </p:cBhvr>
                                      <p:tavLst>
                                        <p:tav tm="0">
                                          <p:val>
                                            <p:strVal val="#ppt_x"/>
                                          </p:val>
                                        </p:tav>
                                        <p:tav tm="100000">
                                          <p:val>
                                            <p:strVal val="#ppt_x"/>
                                          </p:val>
                                        </p:tav>
                                      </p:tavLst>
                                    </p:anim>
                                    <p:anim calcmode="lin" valueType="num">
                                      <p:cBhvr>
                                        <p:cTn id="55" dur="900" decel="100000" fill="hold"/>
                                        <p:tgtEl>
                                          <p:spTgt spid="9216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92166"/>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900" decel="100000" fill="hold"/>
                                        <p:tgtEl>
                                          <p:spTgt spid="3"/>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900" decel="100000" fill="hold"/>
                                        <p:tgtEl>
                                          <p:spTgt spid="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79" presetID="37" presetClass="entr" presetSubtype="0"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1000"/>
                                        <p:tgtEl>
                                          <p:spTgt spid="4"/>
                                        </p:tgtEl>
                                      </p:cBhvr>
                                    </p:animEffect>
                                    <p:anim calcmode="lin" valueType="num">
                                      <p:cBhvr>
                                        <p:cTn id="82" dur="1000" fill="hold"/>
                                        <p:tgtEl>
                                          <p:spTgt spid="4"/>
                                        </p:tgtEl>
                                        <p:attrNameLst>
                                          <p:attrName>ppt_x</p:attrName>
                                        </p:attrNameLst>
                                      </p:cBhvr>
                                      <p:tavLst>
                                        <p:tav tm="0">
                                          <p:val>
                                            <p:strVal val="#ppt_x"/>
                                          </p:val>
                                        </p:tav>
                                        <p:tav tm="100000">
                                          <p:val>
                                            <p:strVal val="#ppt_x"/>
                                          </p:val>
                                        </p:tav>
                                      </p:tavLst>
                                    </p:anim>
                                    <p:anim calcmode="lin" valueType="num">
                                      <p:cBhvr>
                                        <p:cTn id="83" dur="900" decel="100000" fill="hold"/>
                                        <p:tgtEl>
                                          <p:spTgt spid="4"/>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p:bldP spid="92165" grpId="0"/>
      <p:bldP spid="92166"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idx="1"/>
          </p:nvPr>
        </p:nvSpPr>
        <p:spPr>
          <a:xfrm>
            <a:off x="457200" y="1463040"/>
            <a:ext cx="8229600" cy="5259387"/>
          </a:xfrm>
        </p:spPr>
        <p:txBody>
          <a:bodyPr/>
          <a:lstStyle/>
          <a:p>
            <a:pPr eaLnBrk="1" hangingPunct="1">
              <a:buFont typeface="Arial" charset="0"/>
              <a:buNone/>
            </a:pPr>
            <a:r>
              <a:rPr lang="en-US" dirty="0" smtClean="0"/>
              <a:t>Because this equation has three solutions, you can conclude that the graph has three </a:t>
            </a:r>
            <a:r>
              <a:rPr lang="en-US" i="1" dirty="0" smtClean="0"/>
              <a:t>x-</a:t>
            </a:r>
            <a:r>
              <a:rPr lang="en-US" dirty="0" smtClean="0"/>
              <a:t>intercepts:</a:t>
            </a:r>
          </a:p>
          <a:p>
            <a:pPr eaLnBrk="1" hangingPunct="1">
              <a:buFont typeface="Arial" charset="0"/>
              <a:buNone/>
            </a:pPr>
            <a:endParaRPr lang="en-US" dirty="0" smtClean="0"/>
          </a:p>
          <a:p>
            <a:pPr eaLnBrk="1" hangingPunct="1">
              <a:buFont typeface="Arial" charset="0"/>
              <a:buNone/>
            </a:pPr>
            <a:r>
              <a:rPr lang="en-US" dirty="0" smtClean="0"/>
              <a:t>       (0, 0),  (2, 0),  and  (–2, 0).</a:t>
            </a:r>
          </a:p>
          <a:p>
            <a:pPr eaLnBrk="1" hangingPunct="1">
              <a:buFont typeface="Arial" charset="0"/>
              <a:buNone/>
            </a:pPr>
            <a:endParaRPr lang="en-US" dirty="0"/>
          </a:p>
          <a:p>
            <a:pPr eaLnBrk="1" hangingPunct="1"/>
            <a:r>
              <a:rPr lang="en-US" dirty="0"/>
              <a:t>To find the </a:t>
            </a:r>
            <a:r>
              <a:rPr lang="en-US" i="1" dirty="0"/>
              <a:t>y</a:t>
            </a:r>
            <a:r>
              <a:rPr lang="en-US" dirty="0"/>
              <a:t>-intercepts, let </a:t>
            </a:r>
            <a:r>
              <a:rPr lang="en-US" i="1" dirty="0"/>
              <a:t>x </a:t>
            </a:r>
            <a:r>
              <a:rPr lang="en-US" dirty="0"/>
              <a:t>be zero. Doing this produces </a:t>
            </a:r>
            <a:br>
              <a:rPr lang="en-US" dirty="0"/>
            </a:br>
            <a:r>
              <a:rPr lang="en-US" i="1" dirty="0"/>
              <a:t>y </a:t>
            </a:r>
            <a:r>
              <a:rPr lang="en-US" dirty="0"/>
              <a:t>= 0. So, the </a:t>
            </a:r>
            <a:r>
              <a:rPr lang="en-US" i="1" dirty="0"/>
              <a:t>y</a:t>
            </a:r>
            <a:r>
              <a:rPr lang="en-US" dirty="0"/>
              <a:t>-intercept </a:t>
            </a:r>
            <a:r>
              <a:rPr lang="en-US" dirty="0" smtClean="0"/>
              <a:t>is</a:t>
            </a:r>
          </a:p>
          <a:p>
            <a:pPr eaLnBrk="1" hangingPunct="1"/>
            <a:endParaRPr lang="en-US" dirty="0"/>
          </a:p>
          <a:p>
            <a:pPr eaLnBrk="1" hangingPunct="1"/>
            <a:r>
              <a:rPr lang="en-US" dirty="0"/>
              <a:t> </a:t>
            </a:r>
            <a:r>
              <a:rPr lang="en-US" dirty="0" smtClean="0"/>
              <a:t>      (</a:t>
            </a:r>
            <a:r>
              <a:rPr lang="en-US" dirty="0"/>
              <a:t>0, 0).</a:t>
            </a:r>
          </a:p>
          <a:p>
            <a:pPr eaLnBrk="1" hangingPunct="1">
              <a:buFont typeface="Arial" charset="0"/>
              <a:buNone/>
            </a:pPr>
            <a:endParaRPr lang="en-US" dirty="0" smtClean="0"/>
          </a:p>
        </p:txBody>
      </p:sp>
      <p:sp>
        <p:nvSpPr>
          <p:cNvPr id="22531" name="Text Box 3"/>
          <p:cNvSpPr txBox="1">
            <a:spLocks noChangeArrowheads="1"/>
          </p:cNvSpPr>
          <p:nvPr/>
        </p:nvSpPr>
        <p:spPr bwMode="auto">
          <a:xfrm>
            <a:off x="455613" y="346075"/>
            <a:ext cx="8310562" cy="707886"/>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2 – </a:t>
            </a:r>
            <a:r>
              <a:rPr lang="en-US" sz="4000" i="1" dirty="0">
                <a:solidFill>
                  <a:schemeClr val="bg1"/>
                </a:solidFill>
              </a:rPr>
              <a:t>Solution</a:t>
            </a:r>
          </a:p>
        </p:txBody>
      </p:sp>
      <p:sp>
        <p:nvSpPr>
          <p:cNvPr id="92167" name="Rectangle 7"/>
          <p:cNvSpPr>
            <a:spLocks noChangeArrowheads="1"/>
          </p:cNvSpPr>
          <p:nvPr/>
        </p:nvSpPr>
        <p:spPr bwMode="auto">
          <a:xfrm>
            <a:off x="5867400" y="2819400"/>
            <a:ext cx="1365250" cy="366712"/>
          </a:xfrm>
          <a:prstGeom prst="rect">
            <a:avLst/>
          </a:prstGeom>
          <a:noFill/>
          <a:ln w="9525">
            <a:noFill/>
            <a:miter lim="800000"/>
            <a:headEnd/>
            <a:tailEnd/>
          </a:ln>
        </p:spPr>
        <p:txBody>
          <a:bodyPr wrap="none">
            <a:spAutoFit/>
          </a:bodyPr>
          <a:lstStyle/>
          <a:p>
            <a:r>
              <a:rPr lang="en-US" i="1" dirty="0">
                <a:solidFill>
                  <a:srgbClr val="ED008C"/>
                </a:solidFill>
              </a:rPr>
              <a:t>x</a:t>
            </a:r>
            <a:r>
              <a:rPr lang="en-US" dirty="0">
                <a:solidFill>
                  <a:srgbClr val="ED008C"/>
                </a:solidFill>
              </a:rPr>
              <a:t>-intercepts</a:t>
            </a:r>
          </a:p>
        </p:txBody>
      </p:sp>
      <p:sp>
        <p:nvSpPr>
          <p:cNvPr id="8" name="Text Box 8"/>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rgbClr val="FFFFFF"/>
                </a:solidFill>
              </a:rPr>
              <a:t>cont’d</a:t>
            </a:r>
          </a:p>
        </p:txBody>
      </p:sp>
      <p:sp>
        <p:nvSpPr>
          <p:cNvPr id="9" name="Rectangle 4"/>
          <p:cNvSpPr>
            <a:spLocks noChangeArrowheads="1"/>
          </p:cNvSpPr>
          <p:nvPr/>
        </p:nvSpPr>
        <p:spPr bwMode="auto">
          <a:xfrm>
            <a:off x="5867400" y="4953000"/>
            <a:ext cx="1365250" cy="366713"/>
          </a:xfrm>
          <a:prstGeom prst="rect">
            <a:avLst/>
          </a:prstGeom>
          <a:noFill/>
          <a:ln w="9525">
            <a:noFill/>
            <a:miter lim="800000"/>
            <a:headEnd/>
            <a:tailEnd/>
          </a:ln>
        </p:spPr>
        <p:txBody>
          <a:bodyPr wrap="none">
            <a:spAutoFit/>
          </a:bodyPr>
          <a:lstStyle/>
          <a:p>
            <a:r>
              <a:rPr lang="en-US" i="1" dirty="0">
                <a:solidFill>
                  <a:srgbClr val="ED008C"/>
                </a:solidFill>
              </a:rPr>
              <a:t>y</a:t>
            </a:r>
            <a:r>
              <a:rPr lang="en-US" dirty="0">
                <a:solidFill>
                  <a:srgbClr val="ED008C"/>
                </a:solidFill>
              </a:rPr>
              <a:t>-intercepts</a:t>
            </a:r>
          </a:p>
        </p:txBody>
      </p:sp>
    </p:spTree>
    <p:custDataLst>
      <p:tags r:id="rId1"/>
    </p:custDataLst>
    <p:extLst>
      <p:ext uri="{BB962C8B-B14F-4D97-AF65-F5344CB8AC3E}">
        <p14:creationId xmlns:p14="http://schemas.microsoft.com/office/powerpoint/2010/main" val="174616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2162">
                                            <p:txEl>
                                              <p:pRg st="4" end="4"/>
                                            </p:txEl>
                                          </p:spTgt>
                                        </p:tgtEl>
                                        <p:attrNameLst>
                                          <p:attrName>style.visibility</p:attrName>
                                        </p:attrNameLst>
                                      </p:cBhvr>
                                      <p:to>
                                        <p:strVal val="visible"/>
                                      </p:to>
                                    </p:set>
                                    <p:animEffect transition="in" filter="fade">
                                      <p:cBhvr>
                                        <p:cTn id="7" dur="1000"/>
                                        <p:tgtEl>
                                          <p:spTgt spid="92162">
                                            <p:txEl>
                                              <p:pRg st="4" end="4"/>
                                            </p:txEl>
                                          </p:spTgt>
                                        </p:tgtEl>
                                      </p:cBhvr>
                                    </p:animEffect>
                                    <p:anim calcmode="lin" valueType="num">
                                      <p:cBhvr>
                                        <p:cTn id="8" dur="1000" fill="hold"/>
                                        <p:tgtEl>
                                          <p:spTgt spid="92162">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2162">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162">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2162">
                                            <p:txEl>
                                              <p:pRg st="6" end="6"/>
                                            </p:txEl>
                                          </p:spTgt>
                                        </p:tgtEl>
                                        <p:attrNameLst>
                                          <p:attrName>style.visibility</p:attrName>
                                        </p:attrNameLst>
                                      </p:cBhvr>
                                      <p:to>
                                        <p:strVal val="visible"/>
                                      </p:to>
                                    </p:set>
                                    <p:animEffect transition="in" filter="fade">
                                      <p:cBhvr>
                                        <p:cTn id="13" dur="1000"/>
                                        <p:tgtEl>
                                          <p:spTgt spid="92162">
                                            <p:txEl>
                                              <p:pRg st="6" end="6"/>
                                            </p:txEl>
                                          </p:spTgt>
                                        </p:tgtEl>
                                      </p:cBhvr>
                                    </p:animEffect>
                                    <p:anim calcmode="lin" valueType="num">
                                      <p:cBhvr>
                                        <p:cTn id="14" dur="1000" fill="hold"/>
                                        <p:tgtEl>
                                          <p:spTgt spid="92162">
                                            <p:txEl>
                                              <p:pRg st="6" end="6"/>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92162">
                                            <p:txEl>
                                              <p:pRg st="6" end="6"/>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2162">
                                            <p:txEl>
                                              <p:pRg st="6" end="6"/>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p:txBody>
          <a:bodyPr/>
          <a:lstStyle/>
          <a:p>
            <a:pPr eaLnBrk="1" hangingPunct="1"/>
            <a:r>
              <a:rPr lang="en-IN" dirty="0">
                <a:solidFill>
                  <a:srgbClr val="0074BC"/>
                </a:solidFill>
              </a:rPr>
              <a:t>Graphical</a:t>
            </a:r>
            <a:r>
              <a:rPr lang="en-US" dirty="0">
                <a:solidFill>
                  <a:srgbClr val="0074BC"/>
                </a:solidFill>
              </a:rPr>
              <a:t> Solution:</a:t>
            </a:r>
          </a:p>
          <a:p>
            <a:r>
              <a:rPr lang="en-IN" dirty="0"/>
              <a:t>The graph of </a:t>
            </a:r>
            <a:r>
              <a:rPr lang="en-IN" i="1" dirty="0"/>
              <a:t>y </a:t>
            </a:r>
            <a:r>
              <a:rPr lang="en-IN" dirty="0"/>
              <a:t>= </a:t>
            </a:r>
            <a:r>
              <a:rPr lang="en-IN" i="1" dirty="0"/>
              <a:t>x</a:t>
            </a:r>
            <a:r>
              <a:rPr lang="en-IN" baseline="30000" dirty="0"/>
              <a:t>3</a:t>
            </a:r>
            <a:r>
              <a:rPr lang="en-IN" dirty="0"/>
              <a:t> </a:t>
            </a:r>
            <a:r>
              <a:rPr lang="en-US" dirty="0"/>
              <a:t>–</a:t>
            </a:r>
            <a:r>
              <a:rPr lang="en-IN" dirty="0" smtClean="0"/>
              <a:t> </a:t>
            </a:r>
            <a:r>
              <a:rPr lang="en-IN" dirty="0"/>
              <a:t>4</a:t>
            </a:r>
            <a:r>
              <a:rPr lang="en-IN" i="1" dirty="0"/>
              <a:t>x </a:t>
            </a:r>
            <a:r>
              <a:rPr lang="en-IN" dirty="0"/>
              <a:t>has the </a:t>
            </a:r>
            <a:r>
              <a:rPr lang="en-IN" i="1" dirty="0"/>
              <a:t>x</a:t>
            </a:r>
            <a:r>
              <a:rPr lang="en-IN" dirty="0"/>
              <a:t>-intercepts </a:t>
            </a:r>
            <a:r>
              <a:rPr lang="en-IN" dirty="0" smtClean="0"/>
              <a:t>(</a:t>
            </a:r>
            <a:r>
              <a:rPr lang="en-US" dirty="0"/>
              <a:t>–</a:t>
            </a:r>
            <a:r>
              <a:rPr lang="en-IN" dirty="0" smtClean="0"/>
              <a:t>2</a:t>
            </a:r>
            <a:r>
              <a:rPr lang="en-IN" dirty="0"/>
              <a:t>, 0),</a:t>
            </a:r>
          </a:p>
          <a:p>
            <a:r>
              <a:rPr lang="en-IN" dirty="0"/>
              <a:t>(0, 0), and (2, 0) and the </a:t>
            </a:r>
            <a:r>
              <a:rPr lang="en-IN" i="1" dirty="0"/>
              <a:t>y</a:t>
            </a:r>
            <a:r>
              <a:rPr lang="en-IN" dirty="0"/>
              <a:t>-intercept (0, 0), as shown in</a:t>
            </a:r>
          </a:p>
          <a:p>
            <a:r>
              <a:rPr lang="en-IN" dirty="0"/>
              <a:t>Figure P.6.</a:t>
            </a:r>
            <a:endParaRPr lang="en-US" dirty="0" smtClean="0"/>
          </a:p>
        </p:txBody>
      </p:sp>
      <p:sp>
        <p:nvSpPr>
          <p:cNvPr id="23555"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2 – </a:t>
            </a:r>
            <a:r>
              <a:rPr lang="en-US" sz="4000" i="1" dirty="0">
                <a:solidFill>
                  <a:schemeClr val="bg1"/>
                </a:solidFill>
              </a:rPr>
              <a:t>Solution </a:t>
            </a:r>
          </a:p>
        </p:txBody>
      </p:sp>
      <p:sp>
        <p:nvSpPr>
          <p:cNvPr id="23558" name="Rectangle 6"/>
          <p:cNvSpPr>
            <a:spLocks noChangeArrowheads="1"/>
          </p:cNvSpPr>
          <p:nvPr/>
        </p:nvSpPr>
        <p:spPr bwMode="auto">
          <a:xfrm>
            <a:off x="3373438" y="5971401"/>
            <a:ext cx="2056973" cy="307777"/>
          </a:xfrm>
          <a:prstGeom prst="rect">
            <a:avLst/>
          </a:prstGeom>
          <a:noFill/>
          <a:ln w="9525">
            <a:noFill/>
            <a:miter lim="800000"/>
            <a:headEnd/>
            <a:tailEnd/>
          </a:ln>
        </p:spPr>
        <p:txBody>
          <a:bodyPr wrap="none">
            <a:spAutoFit/>
          </a:bodyPr>
          <a:lstStyle/>
          <a:p>
            <a:r>
              <a:rPr lang="en-US" sz="1400" dirty="0"/>
              <a:t>Intercepts of </a:t>
            </a:r>
            <a:r>
              <a:rPr lang="en-IN" sz="1400" i="1" dirty="0" smtClean="0"/>
              <a:t>y </a:t>
            </a:r>
            <a:r>
              <a:rPr lang="en-IN" sz="1400" dirty="0"/>
              <a:t>= </a:t>
            </a:r>
            <a:r>
              <a:rPr lang="en-IN" sz="1400" i="1" dirty="0"/>
              <a:t>x</a:t>
            </a:r>
            <a:r>
              <a:rPr lang="en-IN" sz="1400" baseline="30000" dirty="0"/>
              <a:t>3</a:t>
            </a:r>
            <a:r>
              <a:rPr lang="en-IN" sz="1400" dirty="0"/>
              <a:t> </a:t>
            </a:r>
            <a:r>
              <a:rPr lang="en-US" sz="1400" dirty="0"/>
              <a:t>–</a:t>
            </a:r>
            <a:r>
              <a:rPr lang="en-IN" sz="1400" dirty="0"/>
              <a:t> 4</a:t>
            </a:r>
            <a:r>
              <a:rPr lang="en-IN" sz="1400" i="1" dirty="0"/>
              <a:t>x</a:t>
            </a:r>
            <a:endParaRPr lang="en-US" sz="1400" dirty="0"/>
          </a:p>
        </p:txBody>
      </p:sp>
      <p:sp>
        <p:nvSpPr>
          <p:cNvPr id="23559" name="Rectangle 7"/>
          <p:cNvSpPr>
            <a:spLocks noChangeArrowheads="1"/>
          </p:cNvSpPr>
          <p:nvPr/>
        </p:nvSpPr>
        <p:spPr bwMode="auto">
          <a:xfrm>
            <a:off x="3807313" y="6276201"/>
            <a:ext cx="910250"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P.6</a:t>
            </a:r>
            <a:endParaRPr lang="en-US" sz="1200" b="1" dirty="0"/>
          </a:p>
        </p:txBody>
      </p:sp>
      <p:sp>
        <p:nvSpPr>
          <p:cNvPr id="23560" name="Text Box 8"/>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rgbClr val="FFFFFF"/>
                </a:solidFill>
              </a:rPr>
              <a:t>cont’d</a:t>
            </a:r>
          </a:p>
        </p:txBody>
      </p:sp>
      <p:pic>
        <p:nvPicPr>
          <p:cNvPr id="5122" name="Picture 2"/>
          <p:cNvPicPr>
            <a:picLocks noChangeAspect="1" noChangeArrowheads="1"/>
          </p:cNvPicPr>
          <p:nvPr/>
        </p:nvPicPr>
        <p:blipFill>
          <a:blip r:embed="rId3" cstate="print"/>
          <a:srcRect/>
          <a:stretch>
            <a:fillRect/>
          </a:stretch>
        </p:blipFill>
        <p:spPr bwMode="auto">
          <a:xfrm>
            <a:off x="2820375" y="2971800"/>
            <a:ext cx="3023711" cy="2933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p:txBody>
          <a:bodyPr/>
          <a:lstStyle/>
          <a:p>
            <a:r>
              <a:rPr lang="en-IN" dirty="0"/>
              <a:t>Use the </a:t>
            </a:r>
            <a:r>
              <a:rPr lang="en-IN" i="1" dirty="0"/>
              <a:t>zero </a:t>
            </a:r>
            <a:r>
              <a:rPr lang="en-IN" dirty="0"/>
              <a:t>or </a:t>
            </a:r>
            <a:r>
              <a:rPr lang="en-IN" i="1" dirty="0" smtClean="0"/>
              <a:t>root </a:t>
            </a:r>
            <a:r>
              <a:rPr lang="en-IN" dirty="0" smtClean="0"/>
              <a:t>feature </a:t>
            </a:r>
            <a:r>
              <a:rPr lang="en-IN" dirty="0"/>
              <a:t>of a </a:t>
            </a:r>
            <a:r>
              <a:rPr lang="en-IN" dirty="0" smtClean="0"/>
              <a:t>graphing utility </a:t>
            </a:r>
            <a:r>
              <a:rPr lang="en-IN" dirty="0"/>
              <a:t>to verify </a:t>
            </a:r>
            <a:r>
              <a:rPr lang="en-IN" dirty="0" smtClean="0"/>
              <a:t>these intercepts. (</a:t>
            </a:r>
            <a:r>
              <a:rPr lang="en-IN" dirty="0"/>
              <a:t>See Figure P.7.)</a:t>
            </a:r>
            <a:endParaRPr lang="en-US" dirty="0" smtClean="0"/>
          </a:p>
        </p:txBody>
      </p:sp>
      <p:sp>
        <p:nvSpPr>
          <p:cNvPr id="23555"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2 – </a:t>
            </a:r>
            <a:r>
              <a:rPr lang="en-US" sz="4000" i="1" dirty="0">
                <a:solidFill>
                  <a:schemeClr val="bg1"/>
                </a:solidFill>
              </a:rPr>
              <a:t>Solution </a:t>
            </a:r>
          </a:p>
        </p:txBody>
      </p:sp>
      <p:sp>
        <p:nvSpPr>
          <p:cNvPr id="23560" name="Text Box 8"/>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rgbClr val="FFFFFF"/>
                </a:solidFill>
              </a:rPr>
              <a:t>cont’d</a:t>
            </a:r>
          </a:p>
        </p:txBody>
      </p:sp>
      <p:pic>
        <p:nvPicPr>
          <p:cNvPr id="3" name="Picture 2"/>
          <p:cNvPicPr>
            <a:picLocks noChangeAspect="1"/>
          </p:cNvPicPr>
          <p:nvPr/>
        </p:nvPicPr>
        <p:blipFill>
          <a:blip r:embed="rId3"/>
          <a:stretch>
            <a:fillRect/>
          </a:stretch>
        </p:blipFill>
        <p:spPr>
          <a:xfrm>
            <a:off x="2133600" y="2530364"/>
            <a:ext cx="4149360" cy="2954560"/>
          </a:xfrm>
          <a:prstGeom prst="rect">
            <a:avLst/>
          </a:prstGeom>
        </p:spPr>
      </p:pic>
      <p:sp>
        <p:nvSpPr>
          <p:cNvPr id="10" name="Rectangle 7"/>
          <p:cNvSpPr>
            <a:spLocks noChangeArrowheads="1"/>
          </p:cNvSpPr>
          <p:nvPr/>
        </p:nvSpPr>
        <p:spPr bwMode="auto">
          <a:xfrm>
            <a:off x="3810001" y="5590401"/>
            <a:ext cx="910249"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P.7</a:t>
            </a:r>
            <a:endParaRPr lang="en-US" sz="1200" b="1" dirty="0"/>
          </a:p>
        </p:txBody>
      </p:sp>
    </p:spTree>
    <p:custDataLst>
      <p:tags r:id="rId1"/>
    </p:custDataLst>
    <p:extLst>
      <p:ext uri="{BB962C8B-B14F-4D97-AF65-F5344CB8AC3E}">
        <p14:creationId xmlns:p14="http://schemas.microsoft.com/office/powerpoint/2010/main" val="1028135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Symmetry of a Graph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57" y="2355872"/>
            <a:ext cx="8760343" cy="1838278"/>
          </a:xfrm>
          <a:prstGeom prst="rect">
            <a:avLst/>
          </a:prstGeom>
        </p:spPr>
      </p:pic>
      <p:sp>
        <p:nvSpPr>
          <p:cNvPr id="6147" name="Text Box 5"/>
          <p:cNvSpPr txBox="1">
            <a:spLocks noChangeArrowheads="1"/>
          </p:cNvSpPr>
          <p:nvPr/>
        </p:nvSpPr>
        <p:spPr bwMode="auto">
          <a:xfrm>
            <a:off x="2133600" y="6248400"/>
            <a:ext cx="5486400" cy="366713"/>
          </a:xfrm>
          <a:prstGeom prst="rect">
            <a:avLst/>
          </a:prstGeom>
          <a:noFill/>
          <a:ln w="9525">
            <a:noFill/>
            <a:miter lim="800000"/>
            <a:headEnd/>
            <a:tailEnd/>
          </a:ln>
        </p:spPr>
        <p:txBody>
          <a:bodyPr>
            <a:spAutoFit/>
          </a:bodyPr>
          <a:lstStyle/>
          <a:p>
            <a:pPr algn="ctr" eaLnBrk="0" hangingPunct="0">
              <a:spcBef>
                <a:spcPct val="50000"/>
              </a:spcBef>
            </a:pPr>
            <a:r>
              <a:rPr lang="en-US" sz="1400">
                <a:solidFill>
                  <a:srgbClr val="000000"/>
                </a:solidFill>
              </a:rPr>
              <a:t>Copyright © Cengage Learning. All rights reserved.</a:t>
            </a:r>
            <a:r>
              <a:rPr lang="en-US">
                <a:solidFill>
                  <a:srgbClr val="000000"/>
                </a:solidFill>
              </a:rPr>
              <a:t> </a:t>
            </a:r>
          </a:p>
        </p:txBody>
      </p:sp>
      <p:sp>
        <p:nvSpPr>
          <p:cNvPr id="6148" name="Text Box 38"/>
          <p:cNvSpPr txBox="1">
            <a:spLocks noChangeArrowheads="1"/>
          </p:cNvSpPr>
          <p:nvPr/>
        </p:nvSpPr>
        <p:spPr bwMode="auto">
          <a:xfrm>
            <a:off x="2740025" y="2921000"/>
            <a:ext cx="4664075" cy="708025"/>
          </a:xfrm>
          <a:prstGeom prst="rect">
            <a:avLst/>
          </a:prstGeom>
          <a:noFill/>
          <a:ln w="9525" algn="ctr">
            <a:noFill/>
            <a:miter lim="800000"/>
            <a:headEnd/>
            <a:tailEnd/>
          </a:ln>
        </p:spPr>
        <p:txBody>
          <a:bodyPr wrap="none" anchor="ctr">
            <a:spAutoFit/>
          </a:bodyPr>
          <a:lstStyle/>
          <a:p>
            <a:pPr algn="ctr"/>
            <a:r>
              <a:rPr lang="en-US" sz="4000" dirty="0">
                <a:solidFill>
                  <a:srgbClr val="0074BC"/>
                </a:solidFill>
              </a:rPr>
              <a:t>Graphs and Models</a:t>
            </a:r>
          </a:p>
        </p:txBody>
      </p:sp>
      <p:sp>
        <p:nvSpPr>
          <p:cNvPr id="6150" name="Text Box 31"/>
          <p:cNvSpPr txBox="1">
            <a:spLocks noChangeArrowheads="1"/>
          </p:cNvSpPr>
          <p:nvPr/>
        </p:nvSpPr>
        <p:spPr bwMode="auto">
          <a:xfrm>
            <a:off x="522288" y="2922658"/>
            <a:ext cx="888000" cy="707886"/>
          </a:xfrm>
          <a:prstGeom prst="rect">
            <a:avLst/>
          </a:prstGeom>
          <a:noFill/>
          <a:ln w="9525" algn="ctr">
            <a:noFill/>
            <a:miter lim="800000"/>
            <a:headEnd/>
            <a:tailEnd/>
          </a:ln>
        </p:spPr>
        <p:txBody>
          <a:bodyPr wrap="none" anchor="ctr">
            <a:spAutoFit/>
          </a:bodyPr>
          <a:lstStyle/>
          <a:p>
            <a:r>
              <a:rPr lang="en-US" sz="4000" b="1" dirty="0">
                <a:solidFill>
                  <a:schemeClr val="bg1"/>
                </a:solidFill>
              </a:rPr>
              <a:t>P</a:t>
            </a:r>
            <a:r>
              <a:rPr lang="en-US" sz="4000" b="1" dirty="0" smtClean="0">
                <a:solidFill>
                  <a:schemeClr val="bg1"/>
                </a:solidFill>
              </a:rPr>
              <a:t>.1</a:t>
            </a:r>
            <a:endParaRPr lang="en-US" sz="4000" b="1" dirty="0">
              <a:solidFill>
                <a:schemeClr val="bg1"/>
              </a:solidFill>
            </a:endParaRPr>
          </a:p>
        </p:txBody>
      </p:sp>
    </p:spTree>
    <p:extLst>
      <p:ext uri="{BB962C8B-B14F-4D97-AF65-F5344CB8AC3E}">
        <p14:creationId xmlns:p14="http://schemas.microsoft.com/office/powerpoint/2010/main" val="679147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p:txBody>
          <a:bodyPr/>
          <a:lstStyle/>
          <a:p>
            <a:pPr eaLnBrk="1" hangingPunct="1">
              <a:buFont typeface="Arial" charset="0"/>
              <a:buNone/>
            </a:pPr>
            <a:r>
              <a:rPr lang="en-US" dirty="0" smtClean="0"/>
              <a:t>Knowing the symmetry of a graph before attempting to sketch it is useful because you need only half as many points to sketch the graph. The three types of symmetry can be used to help sketch the graphs of equations (see Figure P.8).</a:t>
            </a:r>
          </a:p>
          <a:p>
            <a:pPr eaLnBrk="1" hangingPunct="1">
              <a:buFont typeface="Arial" charset="0"/>
              <a:buNone/>
            </a:pPr>
            <a:endParaRPr lang="en-US" dirty="0" smtClean="0"/>
          </a:p>
        </p:txBody>
      </p:sp>
      <p:sp>
        <p:nvSpPr>
          <p:cNvPr id="25603"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Symmetry of a Graph</a:t>
            </a:r>
          </a:p>
        </p:txBody>
      </p:sp>
      <p:pic>
        <p:nvPicPr>
          <p:cNvPr id="25604" name="Picture 4"/>
          <p:cNvPicPr>
            <a:picLocks noChangeAspect="1" noChangeArrowheads="1"/>
          </p:cNvPicPr>
          <p:nvPr/>
        </p:nvPicPr>
        <p:blipFill>
          <a:blip r:embed="rId3" cstate="print"/>
          <a:srcRect/>
          <a:stretch>
            <a:fillRect/>
          </a:stretch>
        </p:blipFill>
        <p:spPr bwMode="auto">
          <a:xfrm>
            <a:off x="685800" y="3611563"/>
            <a:ext cx="2413000" cy="2408237"/>
          </a:xfrm>
          <a:prstGeom prst="rect">
            <a:avLst/>
          </a:prstGeom>
          <a:noFill/>
          <a:ln w="9525">
            <a:noFill/>
            <a:miter lim="800000"/>
            <a:headEnd/>
            <a:tailEnd/>
          </a:ln>
        </p:spPr>
      </p:pic>
      <p:pic>
        <p:nvPicPr>
          <p:cNvPr id="25605" name="Picture 5"/>
          <p:cNvPicPr>
            <a:picLocks noChangeAspect="1" noChangeArrowheads="1"/>
          </p:cNvPicPr>
          <p:nvPr/>
        </p:nvPicPr>
        <p:blipFill>
          <a:blip r:embed="rId4" cstate="print"/>
          <a:srcRect/>
          <a:stretch>
            <a:fillRect/>
          </a:stretch>
        </p:blipFill>
        <p:spPr bwMode="auto">
          <a:xfrm>
            <a:off x="3441700" y="3554413"/>
            <a:ext cx="2349500" cy="2451100"/>
          </a:xfrm>
          <a:prstGeom prst="rect">
            <a:avLst/>
          </a:prstGeom>
          <a:noFill/>
          <a:ln w="9525">
            <a:noFill/>
            <a:miter lim="800000"/>
            <a:headEnd/>
            <a:tailEnd/>
          </a:ln>
        </p:spPr>
      </p:pic>
      <p:pic>
        <p:nvPicPr>
          <p:cNvPr id="25606" name="Picture 6"/>
          <p:cNvPicPr>
            <a:picLocks noChangeAspect="1" noChangeArrowheads="1"/>
          </p:cNvPicPr>
          <p:nvPr/>
        </p:nvPicPr>
        <p:blipFill>
          <a:blip r:embed="rId5" cstate="print"/>
          <a:srcRect/>
          <a:stretch>
            <a:fillRect/>
          </a:stretch>
        </p:blipFill>
        <p:spPr bwMode="auto">
          <a:xfrm>
            <a:off x="6008688" y="3640138"/>
            <a:ext cx="2449512" cy="2389187"/>
          </a:xfrm>
          <a:prstGeom prst="rect">
            <a:avLst/>
          </a:prstGeom>
          <a:noFill/>
          <a:ln w="9525">
            <a:noFill/>
            <a:miter lim="800000"/>
            <a:headEnd/>
            <a:tailEnd/>
          </a:ln>
        </p:spPr>
      </p:pic>
      <p:sp>
        <p:nvSpPr>
          <p:cNvPr id="25607" name="Rectangle 7"/>
          <p:cNvSpPr>
            <a:spLocks noChangeArrowheads="1"/>
          </p:cNvSpPr>
          <p:nvPr/>
        </p:nvSpPr>
        <p:spPr bwMode="auto">
          <a:xfrm>
            <a:off x="4124325" y="6096000"/>
            <a:ext cx="910249" cy="276999"/>
          </a:xfrm>
          <a:prstGeom prst="rect">
            <a:avLst/>
          </a:prstGeom>
          <a:noFill/>
          <a:ln w="9525">
            <a:noFill/>
            <a:miter lim="800000"/>
            <a:headEnd/>
            <a:tailEnd/>
          </a:ln>
        </p:spPr>
        <p:txBody>
          <a:bodyPr wrap="none">
            <a:spAutoFit/>
          </a:bodyPr>
          <a:lstStyle/>
          <a:p>
            <a:r>
              <a:rPr lang="en-US" sz="1200" b="1" dirty="0"/>
              <a:t>Figure </a:t>
            </a:r>
            <a:r>
              <a:rPr lang="en-US" sz="1200" b="1" dirty="0" smtClean="0"/>
              <a:t>P.8</a:t>
            </a:r>
            <a:endParaRPr lang="en-US" sz="1200" b="1"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p:txBody>
          <a:bodyPr/>
          <a:lstStyle/>
          <a:p>
            <a:pPr eaLnBrk="1" hangingPunct="1">
              <a:buFont typeface="Arial" charset="0"/>
              <a:buNone/>
              <a:tabLst>
                <a:tab pos="350838" algn="l"/>
              </a:tabLst>
            </a:pPr>
            <a:r>
              <a:rPr lang="en-US" b="1" dirty="0" smtClean="0"/>
              <a:t>1. </a:t>
            </a:r>
            <a:r>
              <a:rPr lang="en-US" dirty="0" smtClean="0"/>
              <a:t>A graph is </a:t>
            </a:r>
            <a:r>
              <a:rPr lang="en-US" b="1" dirty="0" smtClean="0"/>
              <a:t>symmetric with respect to the </a:t>
            </a:r>
            <a:r>
              <a:rPr lang="en-US" b="1" i="1" dirty="0" smtClean="0"/>
              <a:t>y</a:t>
            </a:r>
            <a:r>
              <a:rPr lang="en-US" b="1" dirty="0" smtClean="0"/>
              <a:t>-axis </a:t>
            </a:r>
            <a:r>
              <a:rPr lang="en-US" dirty="0" smtClean="0"/>
              <a:t>if, 	whenever (</a:t>
            </a:r>
            <a:r>
              <a:rPr lang="en-US" i="1" dirty="0" smtClean="0"/>
              <a:t>x</a:t>
            </a:r>
            <a:r>
              <a:rPr lang="en-US" dirty="0" smtClean="0"/>
              <a:t>, </a:t>
            </a:r>
            <a:r>
              <a:rPr lang="en-US" i="1" dirty="0" smtClean="0"/>
              <a:t>y</a:t>
            </a:r>
            <a:r>
              <a:rPr lang="en-US" dirty="0" smtClean="0"/>
              <a:t>) is a point on the graph, then (–</a:t>
            </a:r>
            <a:r>
              <a:rPr lang="en-US" i="1" dirty="0" smtClean="0"/>
              <a:t>x</a:t>
            </a:r>
            <a:r>
              <a:rPr lang="en-US" dirty="0" smtClean="0"/>
              <a:t>, </a:t>
            </a:r>
            <a:r>
              <a:rPr lang="en-US" i="1" dirty="0" smtClean="0"/>
              <a:t>y</a:t>
            </a:r>
            <a:r>
              <a:rPr lang="en-US" dirty="0" smtClean="0"/>
              <a:t>) is 	also a point on the graph. This means that the portion of 	the graph to the left of the </a:t>
            </a:r>
            <a:r>
              <a:rPr lang="en-US" i="1" dirty="0" smtClean="0"/>
              <a:t>y</a:t>
            </a:r>
            <a:r>
              <a:rPr lang="en-US" dirty="0" smtClean="0"/>
              <a:t>-axis is a mirror image of the 	portion to the right of the </a:t>
            </a:r>
            <a:r>
              <a:rPr lang="en-US" i="1" dirty="0" smtClean="0"/>
              <a:t>y</a:t>
            </a:r>
            <a:r>
              <a:rPr lang="en-US" dirty="0" smtClean="0"/>
              <a:t>-axis.</a:t>
            </a:r>
          </a:p>
          <a:p>
            <a:pPr eaLnBrk="1" hangingPunct="1">
              <a:buFont typeface="Arial" charset="0"/>
              <a:buNone/>
              <a:tabLst>
                <a:tab pos="350838" algn="l"/>
              </a:tabLst>
            </a:pPr>
            <a:endParaRPr lang="en-US" dirty="0" smtClean="0"/>
          </a:p>
          <a:p>
            <a:pPr eaLnBrk="1" hangingPunct="1">
              <a:buFont typeface="Arial" charset="0"/>
              <a:buNone/>
              <a:tabLst>
                <a:tab pos="350838" algn="l"/>
              </a:tabLst>
            </a:pPr>
            <a:r>
              <a:rPr lang="en-US" b="1" dirty="0" smtClean="0"/>
              <a:t>2. </a:t>
            </a:r>
            <a:r>
              <a:rPr lang="en-US" dirty="0" smtClean="0"/>
              <a:t>A graph is </a:t>
            </a:r>
            <a:r>
              <a:rPr lang="en-US" b="1" dirty="0" smtClean="0"/>
              <a:t>symmetric with respect to the </a:t>
            </a:r>
            <a:r>
              <a:rPr lang="en-US" b="1" i="1" dirty="0" smtClean="0"/>
              <a:t>x</a:t>
            </a:r>
            <a:r>
              <a:rPr lang="en-US" b="1" dirty="0" smtClean="0"/>
              <a:t>-axis </a:t>
            </a:r>
            <a:r>
              <a:rPr lang="en-US" dirty="0" smtClean="0"/>
              <a:t>if, 	whenever (</a:t>
            </a:r>
            <a:r>
              <a:rPr lang="en-US" i="1" dirty="0" smtClean="0"/>
              <a:t>x</a:t>
            </a:r>
            <a:r>
              <a:rPr lang="en-US" dirty="0" smtClean="0"/>
              <a:t>, </a:t>
            </a:r>
            <a:r>
              <a:rPr lang="en-US" i="1" dirty="0" smtClean="0"/>
              <a:t>y</a:t>
            </a:r>
            <a:r>
              <a:rPr lang="en-US" dirty="0" smtClean="0"/>
              <a:t>) is a point on the graph, then (</a:t>
            </a:r>
            <a:r>
              <a:rPr lang="en-US" i="1" dirty="0" smtClean="0"/>
              <a:t>x</a:t>
            </a:r>
            <a:r>
              <a:rPr lang="en-US" dirty="0" smtClean="0"/>
              <a:t>, –</a:t>
            </a:r>
            <a:r>
              <a:rPr lang="en-US" i="1" dirty="0" smtClean="0"/>
              <a:t>y</a:t>
            </a:r>
            <a:r>
              <a:rPr lang="en-US" dirty="0" smtClean="0"/>
              <a:t>) is 	also a point on the graph. This means that the portion of 	the graph above the </a:t>
            </a:r>
            <a:r>
              <a:rPr lang="en-US" i="1" dirty="0" smtClean="0"/>
              <a:t>x</a:t>
            </a:r>
            <a:r>
              <a:rPr lang="en-US" dirty="0" smtClean="0"/>
              <a:t>-axis is a mirror image of the 	portion below the </a:t>
            </a:r>
            <a:r>
              <a:rPr lang="en-US" i="1" dirty="0" smtClean="0"/>
              <a:t>x</a:t>
            </a:r>
            <a:r>
              <a:rPr lang="en-US" dirty="0" smtClean="0"/>
              <a:t>-axis.</a:t>
            </a:r>
          </a:p>
        </p:txBody>
      </p:sp>
      <p:sp>
        <p:nvSpPr>
          <p:cNvPr id="26627"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Symmetry of a Graph</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p:txBody>
          <a:bodyPr/>
          <a:lstStyle/>
          <a:p>
            <a:pPr eaLnBrk="1" hangingPunct="1">
              <a:buFont typeface="Arial" charset="0"/>
              <a:buNone/>
              <a:tabLst>
                <a:tab pos="350838" algn="l"/>
              </a:tabLst>
            </a:pPr>
            <a:r>
              <a:rPr lang="en-US" b="1" dirty="0" smtClean="0"/>
              <a:t>3. </a:t>
            </a:r>
            <a:r>
              <a:rPr lang="en-US" dirty="0" smtClean="0"/>
              <a:t>A graph is </a:t>
            </a:r>
            <a:r>
              <a:rPr lang="en-US" b="1" dirty="0" smtClean="0"/>
              <a:t>symmetric with respect to the origin </a:t>
            </a:r>
            <a:r>
              <a:rPr lang="en-US" dirty="0" smtClean="0"/>
              <a:t>if, 	whenever (</a:t>
            </a:r>
            <a:r>
              <a:rPr lang="en-US" i="1" dirty="0" smtClean="0"/>
              <a:t>x</a:t>
            </a:r>
            <a:r>
              <a:rPr lang="en-US" dirty="0" smtClean="0"/>
              <a:t>, </a:t>
            </a:r>
            <a:r>
              <a:rPr lang="en-US" i="1" dirty="0" smtClean="0"/>
              <a:t>y</a:t>
            </a:r>
            <a:r>
              <a:rPr lang="en-US" dirty="0" smtClean="0"/>
              <a:t>) is a point on the graph, then (–</a:t>
            </a:r>
            <a:r>
              <a:rPr lang="en-US" i="1" dirty="0" smtClean="0"/>
              <a:t>x</a:t>
            </a:r>
            <a:r>
              <a:rPr lang="en-US" dirty="0" smtClean="0"/>
              <a:t>, –</a:t>
            </a:r>
            <a:r>
              <a:rPr lang="en-US" i="1" dirty="0" smtClean="0"/>
              <a:t>y</a:t>
            </a:r>
            <a:r>
              <a:rPr lang="en-US" dirty="0" smtClean="0"/>
              <a:t>) is 	also a point on the graph. This means that the graph is    </a:t>
            </a:r>
            <a:br>
              <a:rPr lang="en-US" dirty="0" smtClean="0"/>
            </a:br>
            <a:r>
              <a:rPr lang="en-US" dirty="0" smtClean="0"/>
              <a:t>    unchanged by a rotation of 180</a:t>
            </a:r>
            <a:r>
              <a:rPr lang="en-US" b="1" dirty="0" smtClean="0">
                <a:sym typeface="Symbol" pitchFamily="18" charset="2"/>
              </a:rPr>
              <a:t></a:t>
            </a:r>
            <a:r>
              <a:rPr lang="en-US" dirty="0" smtClean="0"/>
              <a:t> about the origin.</a:t>
            </a:r>
          </a:p>
          <a:p>
            <a:pPr eaLnBrk="1" hangingPunct="1">
              <a:buFont typeface="Arial" charset="0"/>
              <a:buNone/>
              <a:tabLst>
                <a:tab pos="350838" algn="l"/>
              </a:tabLst>
            </a:pPr>
            <a:endParaRPr lang="en-US" dirty="0" smtClean="0"/>
          </a:p>
        </p:txBody>
      </p:sp>
      <p:sp>
        <p:nvSpPr>
          <p:cNvPr id="27651"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Symmetry of a Graph</a:t>
            </a:r>
          </a:p>
        </p:txBody>
      </p:sp>
      <p:pic>
        <p:nvPicPr>
          <p:cNvPr id="2" name="Picture 1"/>
          <p:cNvPicPr>
            <a:picLocks noChangeAspect="1"/>
          </p:cNvPicPr>
          <p:nvPr/>
        </p:nvPicPr>
        <p:blipFill>
          <a:blip r:embed="rId3"/>
          <a:stretch>
            <a:fillRect/>
          </a:stretch>
        </p:blipFill>
        <p:spPr>
          <a:xfrm>
            <a:off x="449099" y="3429000"/>
            <a:ext cx="8237701" cy="2604277"/>
          </a:xfrm>
          <a:prstGeom prst="rect">
            <a:avLst/>
          </a:prstGeom>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p:txBody>
          <a:bodyPr/>
          <a:lstStyle/>
          <a:p>
            <a:pPr eaLnBrk="1" hangingPunct="1">
              <a:buFont typeface="Arial" charset="0"/>
              <a:buNone/>
            </a:pPr>
            <a:r>
              <a:rPr lang="en-US" dirty="0" smtClean="0"/>
              <a:t>The graph of a polynomial has symmetry with respect to the </a:t>
            </a:r>
            <a:r>
              <a:rPr lang="en-US" i="1" dirty="0" smtClean="0"/>
              <a:t>y</a:t>
            </a:r>
            <a:r>
              <a:rPr lang="en-US" dirty="0" smtClean="0"/>
              <a:t>-axis when each term has an even exponent (or is a constant). </a:t>
            </a:r>
          </a:p>
          <a:p>
            <a:pPr eaLnBrk="1" hangingPunct="1">
              <a:buFont typeface="Arial" charset="0"/>
              <a:buNone/>
            </a:pPr>
            <a:endParaRPr lang="en-US" dirty="0" smtClean="0"/>
          </a:p>
          <a:p>
            <a:pPr eaLnBrk="1" hangingPunct="1">
              <a:buFont typeface="Arial" charset="0"/>
              <a:buNone/>
            </a:pPr>
            <a:r>
              <a:rPr lang="en-US" dirty="0" smtClean="0"/>
              <a:t>For instance, the graph of </a:t>
            </a:r>
            <a:r>
              <a:rPr lang="en-US" i="1" dirty="0" smtClean="0"/>
              <a:t>y </a:t>
            </a:r>
            <a:r>
              <a:rPr lang="en-US" dirty="0" smtClean="0"/>
              <a:t>= 2</a:t>
            </a:r>
            <a:r>
              <a:rPr lang="en-US" i="1" dirty="0" smtClean="0"/>
              <a:t>x</a:t>
            </a:r>
            <a:r>
              <a:rPr lang="en-US" baseline="30000" dirty="0" smtClean="0"/>
              <a:t>4</a:t>
            </a:r>
            <a:r>
              <a:rPr lang="en-US" dirty="0" smtClean="0"/>
              <a:t> – </a:t>
            </a:r>
            <a:r>
              <a:rPr lang="en-US" i="1" dirty="0" smtClean="0"/>
              <a:t>x</a:t>
            </a:r>
            <a:r>
              <a:rPr lang="en-US" baseline="30000" dirty="0" smtClean="0"/>
              <a:t>2</a:t>
            </a:r>
            <a:r>
              <a:rPr lang="en-US" dirty="0" smtClean="0"/>
              <a:t> + 2 has symmetry with respect to the </a:t>
            </a:r>
            <a:r>
              <a:rPr lang="en-US" i="1" dirty="0" smtClean="0"/>
              <a:t>y</a:t>
            </a:r>
            <a:r>
              <a:rPr lang="en-US" dirty="0" smtClean="0"/>
              <a:t>-axis. </a:t>
            </a:r>
          </a:p>
          <a:p>
            <a:pPr eaLnBrk="1" hangingPunct="1">
              <a:buFont typeface="Arial" charset="0"/>
              <a:buNone/>
            </a:pPr>
            <a:endParaRPr lang="en-US" dirty="0" smtClean="0"/>
          </a:p>
          <a:p>
            <a:pPr eaLnBrk="1" hangingPunct="1">
              <a:buFont typeface="Arial" charset="0"/>
              <a:buNone/>
            </a:pPr>
            <a:r>
              <a:rPr lang="en-US" dirty="0" smtClean="0"/>
              <a:t>Similarly, the graph of a polynomial has symmetry with respect to the origin when each term has an odd exponent, as illustrated in Example 3.</a:t>
            </a:r>
          </a:p>
        </p:txBody>
      </p:sp>
      <p:sp>
        <p:nvSpPr>
          <p:cNvPr id="28675"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Symmetry of a Graph</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idx="1"/>
          </p:nvPr>
        </p:nvSpPr>
        <p:spPr>
          <a:xfrm>
            <a:off x="457200" y="1463040"/>
            <a:ext cx="8229600" cy="5259387"/>
          </a:xfrm>
        </p:spPr>
        <p:txBody>
          <a:bodyPr/>
          <a:lstStyle/>
          <a:p>
            <a:r>
              <a:rPr lang="en-US" dirty="0" smtClean="0"/>
              <a:t>Test the graph of </a:t>
            </a:r>
            <a:r>
              <a:rPr lang="en-US" i="1" dirty="0" smtClean="0"/>
              <a:t>y </a:t>
            </a:r>
            <a:r>
              <a:rPr lang="en-US" dirty="0" smtClean="0"/>
              <a:t>= 2</a:t>
            </a:r>
            <a:r>
              <a:rPr lang="en-US" i="1" dirty="0" smtClean="0"/>
              <a:t>x</a:t>
            </a:r>
            <a:r>
              <a:rPr lang="en-US" baseline="30000" dirty="0" smtClean="0"/>
              <a:t>3</a:t>
            </a:r>
            <a:r>
              <a:rPr lang="en-US" dirty="0" smtClean="0"/>
              <a:t> – </a:t>
            </a:r>
            <a:r>
              <a:rPr lang="en-US" i="1" dirty="0" smtClean="0"/>
              <a:t>x </a:t>
            </a:r>
            <a:r>
              <a:rPr lang="en-US" dirty="0" smtClean="0"/>
              <a:t>for symmetry with respect to (a) the </a:t>
            </a:r>
            <a:r>
              <a:rPr lang="en-US" i="1" dirty="0" smtClean="0"/>
              <a:t>y</a:t>
            </a:r>
            <a:r>
              <a:rPr lang="en-US" dirty="0" smtClean="0"/>
              <a:t>-axis and (b) the origin.</a:t>
            </a:r>
          </a:p>
          <a:p>
            <a:pPr eaLnBrk="1" hangingPunct="1">
              <a:buFont typeface="Arial" charset="0"/>
              <a:buNone/>
            </a:pPr>
            <a:endParaRPr lang="en-US" sz="1400" dirty="0" smtClean="0"/>
          </a:p>
          <a:p>
            <a:pPr eaLnBrk="1" hangingPunct="1"/>
            <a:r>
              <a:rPr lang="el-GR" dirty="0">
                <a:solidFill>
                  <a:srgbClr val="0074BC"/>
                </a:solidFill>
              </a:rPr>
              <a:t>Solution</a:t>
            </a:r>
            <a:r>
              <a:rPr lang="en-US" dirty="0">
                <a:solidFill>
                  <a:srgbClr val="0074BC"/>
                </a:solidFill>
              </a:rPr>
              <a:t>:</a:t>
            </a:r>
          </a:p>
          <a:p>
            <a:pPr eaLnBrk="1" hangingPunct="1">
              <a:buFont typeface="Arial" charset="0"/>
              <a:buNone/>
            </a:pPr>
            <a:r>
              <a:rPr lang="en-US" b="1" dirty="0" smtClean="0"/>
              <a:t>a.  </a:t>
            </a:r>
            <a:r>
              <a:rPr lang="en-US" i="1" dirty="0" smtClean="0"/>
              <a:t>y </a:t>
            </a:r>
            <a:r>
              <a:rPr lang="en-US" dirty="0" smtClean="0"/>
              <a:t>= 2</a:t>
            </a:r>
            <a:r>
              <a:rPr lang="en-US" i="1" dirty="0" smtClean="0"/>
              <a:t>x</a:t>
            </a:r>
            <a:r>
              <a:rPr lang="en-US" baseline="30000" dirty="0" smtClean="0"/>
              <a:t>3</a:t>
            </a:r>
            <a:r>
              <a:rPr lang="en-US" dirty="0" smtClean="0"/>
              <a:t> – </a:t>
            </a:r>
            <a:r>
              <a:rPr lang="en-US" i="1" dirty="0" smtClean="0"/>
              <a:t>x</a:t>
            </a:r>
          </a:p>
          <a:p>
            <a:pPr eaLnBrk="1" hangingPunct="1">
              <a:buFont typeface="Arial" charset="0"/>
              <a:buNone/>
            </a:pPr>
            <a:endParaRPr lang="en-US" sz="1000" i="1" dirty="0" smtClean="0"/>
          </a:p>
          <a:p>
            <a:pPr eaLnBrk="1" hangingPunct="1">
              <a:buFont typeface="Arial" charset="0"/>
              <a:buNone/>
            </a:pPr>
            <a:r>
              <a:rPr lang="en-US" sz="1000" i="1" dirty="0" smtClean="0"/>
              <a:t>            </a:t>
            </a:r>
            <a:r>
              <a:rPr lang="en-US" i="1" dirty="0" smtClean="0"/>
              <a:t>y </a:t>
            </a:r>
            <a:r>
              <a:rPr lang="en-US" dirty="0" smtClean="0"/>
              <a:t>= 2</a:t>
            </a:r>
            <a:r>
              <a:rPr lang="en-US" kern="1200" dirty="0">
                <a:latin typeface="Arial" charset="0"/>
              </a:rPr>
              <a:t>(</a:t>
            </a:r>
            <a:r>
              <a:rPr lang="en-US" kern="1200" dirty="0">
                <a:solidFill>
                  <a:srgbClr val="ED008C"/>
                </a:solidFill>
                <a:latin typeface="Arial" charset="0"/>
              </a:rPr>
              <a:t>–</a:t>
            </a:r>
            <a:r>
              <a:rPr lang="en-US" i="1" kern="1200" dirty="0">
                <a:solidFill>
                  <a:srgbClr val="ED008C"/>
                </a:solidFill>
                <a:latin typeface="Arial" charset="0"/>
              </a:rPr>
              <a:t>x</a:t>
            </a:r>
            <a:r>
              <a:rPr lang="en-US" baseline="30000" dirty="0" smtClean="0"/>
              <a:t>3</a:t>
            </a:r>
            <a:r>
              <a:rPr lang="en-US" dirty="0" smtClean="0"/>
              <a:t>) – (</a:t>
            </a:r>
            <a:r>
              <a:rPr lang="en-US" kern="1200" dirty="0">
                <a:solidFill>
                  <a:srgbClr val="ED008C"/>
                </a:solidFill>
                <a:latin typeface="Arial" charset="0"/>
              </a:rPr>
              <a:t>–</a:t>
            </a:r>
            <a:r>
              <a:rPr lang="en-US" i="1" kern="1200" dirty="0">
                <a:solidFill>
                  <a:srgbClr val="ED008C"/>
                </a:solidFill>
                <a:latin typeface="Arial" charset="0"/>
              </a:rPr>
              <a:t>x</a:t>
            </a:r>
            <a:r>
              <a:rPr lang="en-US" dirty="0" smtClean="0"/>
              <a:t>)</a:t>
            </a:r>
          </a:p>
          <a:p>
            <a:pPr eaLnBrk="1" hangingPunct="1">
              <a:buFont typeface="Arial" charset="0"/>
              <a:buNone/>
            </a:pPr>
            <a:endParaRPr lang="en-US" sz="1000" dirty="0" smtClean="0"/>
          </a:p>
          <a:p>
            <a:pPr eaLnBrk="1" hangingPunct="1">
              <a:buFont typeface="Arial" charset="0"/>
              <a:buNone/>
            </a:pPr>
            <a:r>
              <a:rPr lang="en-US" sz="1000" i="1" dirty="0" smtClean="0"/>
              <a:t>            </a:t>
            </a:r>
            <a:r>
              <a:rPr lang="en-US" i="1" dirty="0" smtClean="0"/>
              <a:t>y </a:t>
            </a:r>
            <a:r>
              <a:rPr lang="en-US" dirty="0" smtClean="0"/>
              <a:t>= –2</a:t>
            </a:r>
            <a:r>
              <a:rPr lang="en-US" i="1" dirty="0" smtClean="0"/>
              <a:t>x</a:t>
            </a:r>
            <a:r>
              <a:rPr lang="en-US" baseline="30000" dirty="0" smtClean="0"/>
              <a:t>3</a:t>
            </a:r>
            <a:r>
              <a:rPr lang="en-US" dirty="0" smtClean="0"/>
              <a:t> + </a:t>
            </a:r>
            <a:r>
              <a:rPr lang="en-US" i="1" dirty="0" smtClean="0"/>
              <a:t>x</a:t>
            </a:r>
          </a:p>
          <a:p>
            <a:pPr eaLnBrk="1" hangingPunct="1">
              <a:buFont typeface="Arial" charset="0"/>
              <a:buNone/>
            </a:pPr>
            <a:endParaRPr lang="en-US" i="1" dirty="0" smtClean="0"/>
          </a:p>
          <a:p>
            <a:pPr marL="465138"/>
            <a:r>
              <a:rPr lang="en-US" dirty="0" smtClean="0"/>
              <a:t>Because replacing </a:t>
            </a:r>
            <a:r>
              <a:rPr lang="en-US" i="1" dirty="0" smtClean="0"/>
              <a:t>x</a:t>
            </a:r>
            <a:r>
              <a:rPr lang="en-US" dirty="0" smtClean="0"/>
              <a:t> by –</a:t>
            </a:r>
            <a:r>
              <a:rPr lang="en-US" i="1" dirty="0" smtClean="0"/>
              <a:t>x </a:t>
            </a:r>
            <a:r>
              <a:rPr lang="en-US" dirty="0" smtClean="0"/>
              <a:t>does </a:t>
            </a:r>
            <a:r>
              <a:rPr lang="en-US" i="1" dirty="0" smtClean="0"/>
              <a:t>not</a:t>
            </a:r>
            <a:r>
              <a:rPr lang="en-US" dirty="0" smtClean="0"/>
              <a:t> yield an equivalent equation, you can conclude that the graph of </a:t>
            </a:r>
            <a:r>
              <a:rPr lang="en-US" i="1" dirty="0" smtClean="0"/>
              <a:t>y </a:t>
            </a:r>
            <a:r>
              <a:rPr lang="en-US" dirty="0" smtClean="0"/>
              <a:t>= 2</a:t>
            </a:r>
            <a:r>
              <a:rPr lang="en-US" i="1" dirty="0" smtClean="0"/>
              <a:t>x</a:t>
            </a:r>
            <a:r>
              <a:rPr lang="en-US" baseline="30000" dirty="0" smtClean="0"/>
              <a:t>3</a:t>
            </a:r>
            <a:r>
              <a:rPr lang="en-US" dirty="0" smtClean="0"/>
              <a:t> – </a:t>
            </a:r>
            <a:r>
              <a:rPr lang="en-US" i="1" dirty="0" smtClean="0"/>
              <a:t>x </a:t>
            </a:r>
            <a:r>
              <a:rPr lang="en-US" dirty="0" smtClean="0"/>
              <a:t>is </a:t>
            </a:r>
            <a:r>
              <a:rPr lang="en-US" i="1" dirty="0" smtClean="0"/>
              <a:t>not</a:t>
            </a:r>
            <a:r>
              <a:rPr lang="en-US" dirty="0" smtClean="0"/>
              <a:t> symmetric with respect to the </a:t>
            </a:r>
            <a:r>
              <a:rPr lang="en-US" i="1" dirty="0" smtClean="0"/>
              <a:t>y</a:t>
            </a:r>
            <a:r>
              <a:rPr lang="en-US" dirty="0" smtClean="0"/>
              <a:t>-axis.</a:t>
            </a:r>
          </a:p>
        </p:txBody>
      </p:sp>
      <p:sp>
        <p:nvSpPr>
          <p:cNvPr id="29699"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3 – </a:t>
            </a:r>
            <a:r>
              <a:rPr lang="en-US" sz="4000" i="1" dirty="0">
                <a:solidFill>
                  <a:schemeClr val="bg1"/>
                </a:solidFill>
              </a:rPr>
              <a:t>Testing for Symmetry</a:t>
            </a:r>
          </a:p>
        </p:txBody>
      </p:sp>
      <p:sp>
        <p:nvSpPr>
          <p:cNvPr id="100356" name="Rectangle 4"/>
          <p:cNvSpPr>
            <a:spLocks noChangeArrowheads="1"/>
          </p:cNvSpPr>
          <p:nvPr/>
        </p:nvSpPr>
        <p:spPr bwMode="auto">
          <a:xfrm>
            <a:off x="4502150" y="3026681"/>
            <a:ext cx="2520950" cy="366712"/>
          </a:xfrm>
          <a:prstGeom prst="rect">
            <a:avLst/>
          </a:prstGeom>
          <a:noFill/>
          <a:ln w="9525">
            <a:noFill/>
            <a:miter lim="800000"/>
            <a:headEnd/>
            <a:tailEnd/>
          </a:ln>
        </p:spPr>
        <p:txBody>
          <a:bodyPr wrap="none">
            <a:spAutoFit/>
          </a:bodyPr>
          <a:lstStyle/>
          <a:p>
            <a:r>
              <a:rPr lang="en-US" dirty="0">
                <a:solidFill>
                  <a:srgbClr val="ED008C"/>
                </a:solidFill>
              </a:rPr>
              <a:t>Write original equation.</a:t>
            </a:r>
          </a:p>
        </p:txBody>
      </p:sp>
      <p:sp>
        <p:nvSpPr>
          <p:cNvPr id="100357" name="Rectangle 5"/>
          <p:cNvSpPr>
            <a:spLocks noChangeArrowheads="1"/>
          </p:cNvSpPr>
          <p:nvPr/>
        </p:nvSpPr>
        <p:spPr bwMode="auto">
          <a:xfrm>
            <a:off x="4508500" y="3668031"/>
            <a:ext cx="1873250" cy="366712"/>
          </a:xfrm>
          <a:prstGeom prst="rect">
            <a:avLst/>
          </a:prstGeom>
          <a:noFill/>
          <a:ln w="9525">
            <a:noFill/>
            <a:miter lim="800000"/>
            <a:headEnd/>
            <a:tailEnd/>
          </a:ln>
        </p:spPr>
        <p:txBody>
          <a:bodyPr wrap="none">
            <a:spAutoFit/>
          </a:bodyPr>
          <a:lstStyle/>
          <a:p>
            <a:r>
              <a:rPr lang="en-US" dirty="0">
                <a:solidFill>
                  <a:srgbClr val="ED008C"/>
                </a:solidFill>
              </a:rPr>
              <a:t>Replace </a:t>
            </a:r>
            <a:r>
              <a:rPr lang="en-US" i="1" dirty="0">
                <a:solidFill>
                  <a:srgbClr val="ED008C"/>
                </a:solidFill>
              </a:rPr>
              <a:t>x </a:t>
            </a:r>
            <a:r>
              <a:rPr lang="en-US" dirty="0">
                <a:solidFill>
                  <a:srgbClr val="ED008C"/>
                </a:solidFill>
              </a:rPr>
              <a:t>by –</a:t>
            </a:r>
            <a:r>
              <a:rPr lang="en-US" i="1" dirty="0">
                <a:solidFill>
                  <a:srgbClr val="ED008C"/>
                </a:solidFill>
              </a:rPr>
              <a:t>x.</a:t>
            </a:r>
            <a:endParaRPr lang="en-US" dirty="0">
              <a:solidFill>
                <a:srgbClr val="ED008C"/>
              </a:solidFill>
            </a:endParaRPr>
          </a:p>
        </p:txBody>
      </p:sp>
      <p:sp>
        <p:nvSpPr>
          <p:cNvPr id="100358" name="Rectangle 6"/>
          <p:cNvSpPr>
            <a:spLocks noChangeArrowheads="1"/>
          </p:cNvSpPr>
          <p:nvPr/>
        </p:nvSpPr>
        <p:spPr bwMode="auto">
          <a:xfrm>
            <a:off x="4495800" y="4263343"/>
            <a:ext cx="4273550" cy="366713"/>
          </a:xfrm>
          <a:prstGeom prst="rect">
            <a:avLst/>
          </a:prstGeom>
          <a:noFill/>
          <a:ln w="9525">
            <a:noFill/>
            <a:miter lim="800000"/>
            <a:headEnd/>
            <a:tailEnd/>
          </a:ln>
        </p:spPr>
        <p:txBody>
          <a:bodyPr wrap="none">
            <a:spAutoFit/>
          </a:bodyPr>
          <a:lstStyle/>
          <a:p>
            <a:r>
              <a:rPr lang="en-US">
                <a:solidFill>
                  <a:srgbClr val="ED008C"/>
                </a:solidFill>
              </a:rPr>
              <a:t>Simplify. It is not an equivalent equation.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0354">
                                            <p:txEl>
                                              <p:pRg st="2" end="2"/>
                                            </p:txEl>
                                          </p:spTgt>
                                        </p:tgtEl>
                                        <p:attrNameLst>
                                          <p:attrName>style.visibility</p:attrName>
                                        </p:attrNameLst>
                                      </p:cBhvr>
                                      <p:to>
                                        <p:strVal val="visible"/>
                                      </p:to>
                                    </p:set>
                                    <p:animEffect transition="in" filter="fade">
                                      <p:cBhvr>
                                        <p:cTn id="7" dur="1000"/>
                                        <p:tgtEl>
                                          <p:spTgt spid="100354">
                                            <p:txEl>
                                              <p:pRg st="2" end="2"/>
                                            </p:txEl>
                                          </p:spTgt>
                                        </p:tgtEl>
                                      </p:cBhvr>
                                    </p:animEffect>
                                    <p:anim calcmode="lin" valueType="num">
                                      <p:cBhvr>
                                        <p:cTn id="8" dur="1000" fill="hold"/>
                                        <p:tgtEl>
                                          <p:spTgt spid="100354">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0354">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0354">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0354">
                                            <p:txEl>
                                              <p:pRg st="3" end="3"/>
                                            </p:txEl>
                                          </p:spTgt>
                                        </p:tgtEl>
                                        <p:attrNameLst>
                                          <p:attrName>style.visibility</p:attrName>
                                        </p:attrNameLst>
                                      </p:cBhvr>
                                      <p:to>
                                        <p:strVal val="visible"/>
                                      </p:to>
                                    </p:set>
                                    <p:animEffect transition="in" filter="fade">
                                      <p:cBhvr>
                                        <p:cTn id="13" dur="1000"/>
                                        <p:tgtEl>
                                          <p:spTgt spid="100354">
                                            <p:txEl>
                                              <p:pRg st="3" end="3"/>
                                            </p:txEl>
                                          </p:spTgt>
                                        </p:tgtEl>
                                      </p:cBhvr>
                                    </p:animEffect>
                                    <p:anim calcmode="lin" valueType="num">
                                      <p:cBhvr>
                                        <p:cTn id="14" dur="1000" fill="hold"/>
                                        <p:tgtEl>
                                          <p:spTgt spid="100354">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0354">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0354">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00356"/>
                                        </p:tgtEl>
                                        <p:attrNameLst>
                                          <p:attrName>style.visibility</p:attrName>
                                        </p:attrNameLst>
                                      </p:cBhvr>
                                      <p:to>
                                        <p:strVal val="visible"/>
                                      </p:to>
                                    </p:set>
                                    <p:animEffect transition="in" filter="fade">
                                      <p:cBhvr>
                                        <p:cTn id="19" dur="1000"/>
                                        <p:tgtEl>
                                          <p:spTgt spid="100356"/>
                                        </p:tgtEl>
                                      </p:cBhvr>
                                    </p:animEffect>
                                    <p:anim calcmode="lin" valueType="num">
                                      <p:cBhvr>
                                        <p:cTn id="20" dur="1000" fill="hold"/>
                                        <p:tgtEl>
                                          <p:spTgt spid="100356"/>
                                        </p:tgtEl>
                                        <p:attrNameLst>
                                          <p:attrName>ppt_x</p:attrName>
                                        </p:attrNameLst>
                                      </p:cBhvr>
                                      <p:tavLst>
                                        <p:tav tm="0">
                                          <p:val>
                                            <p:strVal val="#ppt_x"/>
                                          </p:val>
                                        </p:tav>
                                        <p:tav tm="100000">
                                          <p:val>
                                            <p:strVal val="#ppt_x"/>
                                          </p:val>
                                        </p:tav>
                                      </p:tavLst>
                                    </p:anim>
                                    <p:anim calcmode="lin" valueType="num">
                                      <p:cBhvr>
                                        <p:cTn id="21" dur="900" decel="100000" fill="hold"/>
                                        <p:tgtEl>
                                          <p:spTgt spid="10035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035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00357">
                                            <p:txEl>
                                              <p:pRg st="0" end="0"/>
                                            </p:txEl>
                                          </p:spTgt>
                                        </p:tgtEl>
                                        <p:attrNameLst>
                                          <p:attrName>style.visibility</p:attrName>
                                        </p:attrNameLst>
                                      </p:cBhvr>
                                      <p:to>
                                        <p:strVal val="visible"/>
                                      </p:to>
                                    </p:set>
                                    <p:animEffect transition="in" filter="fade">
                                      <p:cBhvr>
                                        <p:cTn id="27" dur="1000"/>
                                        <p:tgtEl>
                                          <p:spTgt spid="100357">
                                            <p:txEl>
                                              <p:pRg st="0" end="0"/>
                                            </p:txEl>
                                          </p:spTgt>
                                        </p:tgtEl>
                                      </p:cBhvr>
                                    </p:animEffect>
                                    <p:anim calcmode="lin" valueType="num">
                                      <p:cBhvr>
                                        <p:cTn id="28" dur="1000" fill="hold"/>
                                        <p:tgtEl>
                                          <p:spTgt spid="100357">
                                            <p:txEl>
                                              <p:pRg st="0" end="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00357">
                                            <p:txEl>
                                              <p:pRg st="0" end="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0357">
                                            <p:txEl>
                                              <p:pRg st="0" end="0"/>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00354">
                                            <p:txEl>
                                              <p:pRg st="5" end="5"/>
                                            </p:txEl>
                                          </p:spTgt>
                                        </p:tgtEl>
                                        <p:attrNameLst>
                                          <p:attrName>style.visibility</p:attrName>
                                        </p:attrNameLst>
                                      </p:cBhvr>
                                      <p:to>
                                        <p:strVal val="visible"/>
                                      </p:to>
                                    </p:set>
                                    <p:animEffect transition="in" filter="fade">
                                      <p:cBhvr>
                                        <p:cTn id="33" dur="1000"/>
                                        <p:tgtEl>
                                          <p:spTgt spid="100354">
                                            <p:txEl>
                                              <p:pRg st="5" end="5"/>
                                            </p:txEl>
                                          </p:spTgt>
                                        </p:tgtEl>
                                      </p:cBhvr>
                                    </p:animEffect>
                                    <p:anim calcmode="lin" valueType="num">
                                      <p:cBhvr>
                                        <p:cTn id="34" dur="1000" fill="hold"/>
                                        <p:tgtEl>
                                          <p:spTgt spid="100354">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00354">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35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00354">
                                            <p:txEl>
                                              <p:pRg st="7" end="7"/>
                                            </p:txEl>
                                          </p:spTgt>
                                        </p:tgtEl>
                                        <p:attrNameLst>
                                          <p:attrName>style.visibility</p:attrName>
                                        </p:attrNameLst>
                                      </p:cBhvr>
                                      <p:to>
                                        <p:strVal val="visible"/>
                                      </p:to>
                                    </p:set>
                                    <p:animEffect transition="in" filter="fade">
                                      <p:cBhvr>
                                        <p:cTn id="41" dur="1000"/>
                                        <p:tgtEl>
                                          <p:spTgt spid="100354">
                                            <p:txEl>
                                              <p:pRg st="7" end="7"/>
                                            </p:txEl>
                                          </p:spTgt>
                                        </p:tgtEl>
                                      </p:cBhvr>
                                    </p:animEffect>
                                    <p:anim calcmode="lin" valueType="num">
                                      <p:cBhvr>
                                        <p:cTn id="42" dur="1000" fill="hold"/>
                                        <p:tgtEl>
                                          <p:spTgt spid="100354">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00354">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0354">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100358"/>
                                        </p:tgtEl>
                                        <p:attrNameLst>
                                          <p:attrName>style.visibility</p:attrName>
                                        </p:attrNameLst>
                                      </p:cBhvr>
                                      <p:to>
                                        <p:strVal val="visible"/>
                                      </p:to>
                                    </p:set>
                                    <p:animEffect transition="in" filter="fade">
                                      <p:cBhvr>
                                        <p:cTn id="47" dur="1000"/>
                                        <p:tgtEl>
                                          <p:spTgt spid="100358"/>
                                        </p:tgtEl>
                                      </p:cBhvr>
                                    </p:animEffect>
                                    <p:anim calcmode="lin" valueType="num">
                                      <p:cBhvr>
                                        <p:cTn id="48" dur="1000" fill="hold"/>
                                        <p:tgtEl>
                                          <p:spTgt spid="100358"/>
                                        </p:tgtEl>
                                        <p:attrNameLst>
                                          <p:attrName>ppt_x</p:attrName>
                                        </p:attrNameLst>
                                      </p:cBhvr>
                                      <p:tavLst>
                                        <p:tav tm="0">
                                          <p:val>
                                            <p:strVal val="#ppt_x"/>
                                          </p:val>
                                        </p:tav>
                                        <p:tav tm="100000">
                                          <p:val>
                                            <p:strVal val="#ppt_x"/>
                                          </p:val>
                                        </p:tav>
                                      </p:tavLst>
                                    </p:anim>
                                    <p:anim calcmode="lin" valueType="num">
                                      <p:cBhvr>
                                        <p:cTn id="49" dur="900" decel="100000" fill="hold"/>
                                        <p:tgtEl>
                                          <p:spTgt spid="10035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0358"/>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100354">
                                            <p:txEl>
                                              <p:pRg st="9" end="9"/>
                                            </p:txEl>
                                          </p:spTgt>
                                        </p:tgtEl>
                                        <p:attrNameLst>
                                          <p:attrName>style.visibility</p:attrName>
                                        </p:attrNameLst>
                                      </p:cBhvr>
                                      <p:to>
                                        <p:strVal val="visible"/>
                                      </p:to>
                                    </p:set>
                                    <p:animEffect transition="in" filter="fade">
                                      <p:cBhvr>
                                        <p:cTn id="55" dur="1000"/>
                                        <p:tgtEl>
                                          <p:spTgt spid="100354">
                                            <p:txEl>
                                              <p:pRg st="9" end="9"/>
                                            </p:txEl>
                                          </p:spTgt>
                                        </p:tgtEl>
                                      </p:cBhvr>
                                    </p:animEffect>
                                    <p:anim calcmode="lin" valueType="num">
                                      <p:cBhvr>
                                        <p:cTn id="56" dur="1000" fill="hold"/>
                                        <p:tgtEl>
                                          <p:spTgt spid="100354">
                                            <p:txEl>
                                              <p:pRg st="9" end="9"/>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00354">
                                            <p:txEl>
                                              <p:pRg st="9" end="9"/>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0354">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idx="1"/>
          </p:nvPr>
        </p:nvSpPr>
        <p:spPr/>
        <p:txBody>
          <a:bodyPr/>
          <a:lstStyle/>
          <a:p>
            <a:pPr eaLnBrk="1" hangingPunct="1"/>
            <a:r>
              <a:rPr lang="en-US" b="1" dirty="0" smtClean="0"/>
              <a:t>b.  </a:t>
            </a:r>
            <a:r>
              <a:rPr lang="en-US" b="1" dirty="0" smtClean="0"/>
              <a:t> </a:t>
            </a:r>
            <a:r>
              <a:rPr lang="en-US" i="1" dirty="0" smtClean="0"/>
              <a:t>y </a:t>
            </a:r>
            <a:r>
              <a:rPr lang="en-US" dirty="0" smtClean="0"/>
              <a:t>= 2</a:t>
            </a:r>
            <a:r>
              <a:rPr lang="en-US" i="1" dirty="0" smtClean="0"/>
              <a:t>x</a:t>
            </a:r>
            <a:r>
              <a:rPr lang="en-US" baseline="30000" dirty="0" smtClean="0"/>
              <a:t>3</a:t>
            </a:r>
            <a:r>
              <a:rPr lang="en-US" dirty="0" smtClean="0"/>
              <a:t> – </a:t>
            </a:r>
            <a:r>
              <a:rPr lang="en-US" i="1" dirty="0" smtClean="0"/>
              <a:t>x</a:t>
            </a:r>
          </a:p>
          <a:p>
            <a:pPr eaLnBrk="1" hangingPunct="1"/>
            <a:endParaRPr lang="en-US" sz="1050" i="1" dirty="0" smtClean="0"/>
          </a:p>
          <a:p>
            <a:pPr eaLnBrk="1" hangingPunct="1">
              <a:buFont typeface="Arial" charset="0"/>
              <a:buNone/>
            </a:pPr>
            <a:r>
              <a:rPr lang="en-US" dirty="0" smtClean="0"/>
              <a:t>   </a:t>
            </a:r>
            <a:r>
              <a:rPr lang="en-US" dirty="0" smtClean="0"/>
              <a:t> </a:t>
            </a:r>
            <a:r>
              <a:rPr lang="en-US" dirty="0" smtClean="0">
                <a:solidFill>
                  <a:srgbClr val="ED008C"/>
                </a:solidFill>
              </a:rPr>
              <a:t>–</a:t>
            </a:r>
            <a:r>
              <a:rPr lang="en-US" i="1" dirty="0" smtClean="0">
                <a:solidFill>
                  <a:srgbClr val="ED008C"/>
                </a:solidFill>
              </a:rPr>
              <a:t>y</a:t>
            </a:r>
            <a:r>
              <a:rPr lang="en-US" i="1" dirty="0" smtClean="0"/>
              <a:t> </a:t>
            </a:r>
            <a:r>
              <a:rPr lang="en-US" dirty="0" smtClean="0"/>
              <a:t>= 2(</a:t>
            </a:r>
            <a:r>
              <a:rPr lang="en-US" dirty="0">
                <a:solidFill>
                  <a:srgbClr val="ED008C"/>
                </a:solidFill>
              </a:rPr>
              <a:t>–</a:t>
            </a:r>
            <a:r>
              <a:rPr lang="en-US" i="1" dirty="0">
                <a:solidFill>
                  <a:srgbClr val="ED008C"/>
                </a:solidFill>
              </a:rPr>
              <a:t>x</a:t>
            </a:r>
            <a:r>
              <a:rPr lang="en-US" baseline="30000" dirty="0" smtClean="0"/>
              <a:t>3</a:t>
            </a:r>
            <a:r>
              <a:rPr lang="en-US" dirty="0" smtClean="0"/>
              <a:t>) – (</a:t>
            </a:r>
            <a:r>
              <a:rPr lang="en-US" dirty="0">
                <a:solidFill>
                  <a:srgbClr val="ED008C"/>
                </a:solidFill>
              </a:rPr>
              <a:t>–</a:t>
            </a:r>
            <a:r>
              <a:rPr lang="en-US" i="1" dirty="0">
                <a:solidFill>
                  <a:srgbClr val="ED008C"/>
                </a:solidFill>
              </a:rPr>
              <a:t>x</a:t>
            </a:r>
            <a:r>
              <a:rPr lang="en-US" dirty="0" smtClean="0"/>
              <a:t>)</a:t>
            </a:r>
          </a:p>
          <a:p>
            <a:pPr eaLnBrk="1" hangingPunct="1">
              <a:buFont typeface="Arial" charset="0"/>
              <a:buNone/>
            </a:pPr>
            <a:endParaRPr lang="en-US" sz="1200" dirty="0" smtClean="0"/>
          </a:p>
          <a:p>
            <a:pPr eaLnBrk="1" hangingPunct="1">
              <a:buFont typeface="Arial" charset="0"/>
              <a:buNone/>
            </a:pPr>
            <a:r>
              <a:rPr lang="en-US" dirty="0" smtClean="0"/>
              <a:t>   </a:t>
            </a:r>
            <a:r>
              <a:rPr lang="en-US" dirty="0" smtClean="0"/>
              <a:t> –</a:t>
            </a:r>
            <a:r>
              <a:rPr lang="en-US" i="1" dirty="0" smtClean="0"/>
              <a:t>y </a:t>
            </a:r>
            <a:r>
              <a:rPr lang="en-US" dirty="0" smtClean="0"/>
              <a:t>= –2</a:t>
            </a:r>
            <a:r>
              <a:rPr lang="en-US" i="1" dirty="0" smtClean="0"/>
              <a:t>x</a:t>
            </a:r>
            <a:r>
              <a:rPr lang="en-US" baseline="30000" dirty="0" smtClean="0"/>
              <a:t>3</a:t>
            </a:r>
            <a:r>
              <a:rPr lang="en-US" dirty="0" smtClean="0"/>
              <a:t> + </a:t>
            </a:r>
            <a:r>
              <a:rPr lang="en-US" i="1" dirty="0" smtClean="0"/>
              <a:t>x</a:t>
            </a:r>
          </a:p>
          <a:p>
            <a:pPr eaLnBrk="1" hangingPunct="1">
              <a:buFont typeface="Arial" charset="0"/>
              <a:buNone/>
            </a:pPr>
            <a:endParaRPr lang="en-US" sz="1000" dirty="0" smtClean="0"/>
          </a:p>
          <a:p>
            <a:pPr eaLnBrk="1" hangingPunct="1">
              <a:buFont typeface="Arial" charset="0"/>
              <a:buNone/>
            </a:pPr>
            <a:r>
              <a:rPr lang="en-US" dirty="0" smtClean="0"/>
              <a:t>     </a:t>
            </a:r>
            <a:r>
              <a:rPr lang="en-US" dirty="0" smtClean="0"/>
              <a:t> </a:t>
            </a:r>
            <a:r>
              <a:rPr lang="en-US" i="1" dirty="0" smtClean="0"/>
              <a:t>y </a:t>
            </a:r>
            <a:r>
              <a:rPr lang="en-US" dirty="0" smtClean="0"/>
              <a:t>= 2</a:t>
            </a:r>
            <a:r>
              <a:rPr lang="en-US" i="1" dirty="0" smtClean="0"/>
              <a:t>x</a:t>
            </a:r>
            <a:r>
              <a:rPr lang="en-US" baseline="30000" dirty="0" smtClean="0"/>
              <a:t>3</a:t>
            </a:r>
            <a:r>
              <a:rPr lang="en-US" dirty="0" smtClean="0"/>
              <a:t> – </a:t>
            </a:r>
            <a:r>
              <a:rPr lang="en-US" i="1" dirty="0" smtClean="0"/>
              <a:t>x</a:t>
            </a:r>
          </a:p>
          <a:p>
            <a:pPr eaLnBrk="1" hangingPunct="1">
              <a:buFont typeface="Arial" charset="0"/>
              <a:buNone/>
            </a:pPr>
            <a:endParaRPr lang="en-US" i="1" dirty="0" smtClean="0"/>
          </a:p>
          <a:p>
            <a:pPr marL="465138" indent="-58738" eaLnBrk="1" hangingPunct="1">
              <a:buFont typeface="Arial" charset="0"/>
              <a:buNone/>
            </a:pPr>
            <a:r>
              <a:rPr lang="en-US" dirty="0" smtClean="0"/>
              <a:t>Because replacing </a:t>
            </a:r>
            <a:r>
              <a:rPr lang="en-US" i="1" dirty="0" smtClean="0"/>
              <a:t>x </a:t>
            </a:r>
            <a:r>
              <a:rPr lang="en-US" dirty="0" smtClean="0"/>
              <a:t>by –</a:t>
            </a:r>
            <a:r>
              <a:rPr lang="en-US" i="1" dirty="0" smtClean="0"/>
              <a:t>x</a:t>
            </a:r>
            <a:r>
              <a:rPr lang="en-US" dirty="0" smtClean="0"/>
              <a:t> and </a:t>
            </a:r>
            <a:r>
              <a:rPr lang="en-US" i="1" dirty="0" smtClean="0"/>
              <a:t>y </a:t>
            </a:r>
            <a:r>
              <a:rPr lang="en-US" dirty="0" smtClean="0"/>
              <a:t>by –</a:t>
            </a:r>
            <a:r>
              <a:rPr lang="en-US" i="1" dirty="0" smtClean="0"/>
              <a:t>y</a:t>
            </a:r>
          </a:p>
          <a:p>
            <a:pPr marL="465138" indent="-58738" eaLnBrk="1" hangingPunct="1">
              <a:buFont typeface="Arial" charset="0"/>
              <a:buNone/>
            </a:pPr>
            <a:r>
              <a:rPr lang="en-US" dirty="0" smtClean="0"/>
              <a:t>yields an equivalent equation, </a:t>
            </a:r>
          </a:p>
          <a:p>
            <a:pPr marL="465138" indent="-58738" eaLnBrk="1" hangingPunct="1">
              <a:buFont typeface="Arial" charset="0"/>
              <a:buNone/>
            </a:pPr>
            <a:r>
              <a:rPr lang="en-US" dirty="0" smtClean="0"/>
              <a:t>you can conclude that the graph </a:t>
            </a:r>
          </a:p>
          <a:p>
            <a:pPr marL="406400" eaLnBrk="1" hangingPunct="1">
              <a:buFont typeface="Arial" charset="0"/>
              <a:buNone/>
            </a:pPr>
            <a:r>
              <a:rPr lang="en-US" dirty="0" smtClean="0"/>
              <a:t>of </a:t>
            </a:r>
            <a:r>
              <a:rPr lang="en-US" i="1" dirty="0" smtClean="0"/>
              <a:t>y </a:t>
            </a:r>
            <a:r>
              <a:rPr lang="en-US" dirty="0" smtClean="0"/>
              <a:t>= 2</a:t>
            </a:r>
            <a:r>
              <a:rPr lang="en-US" i="1" dirty="0" smtClean="0"/>
              <a:t>x</a:t>
            </a:r>
            <a:r>
              <a:rPr lang="en-US" baseline="30000" dirty="0" smtClean="0"/>
              <a:t>3</a:t>
            </a:r>
            <a:r>
              <a:rPr lang="en-US" dirty="0" smtClean="0"/>
              <a:t> – </a:t>
            </a:r>
            <a:r>
              <a:rPr lang="en-US" i="1" dirty="0" smtClean="0"/>
              <a:t>x</a:t>
            </a:r>
            <a:r>
              <a:rPr lang="en-US" dirty="0" smtClean="0"/>
              <a:t> is symmetric with respect </a:t>
            </a:r>
            <a:br>
              <a:rPr lang="en-US" dirty="0" smtClean="0"/>
            </a:br>
            <a:r>
              <a:rPr lang="en-US" dirty="0" smtClean="0"/>
              <a:t>to the origin, as shown in Figure P.9.</a:t>
            </a:r>
          </a:p>
        </p:txBody>
      </p:sp>
      <p:sp>
        <p:nvSpPr>
          <p:cNvPr id="30723"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3 – </a:t>
            </a:r>
            <a:r>
              <a:rPr lang="en-US" sz="4000" i="1" dirty="0">
                <a:solidFill>
                  <a:schemeClr val="bg1"/>
                </a:solidFill>
              </a:rPr>
              <a:t>Solution</a:t>
            </a:r>
          </a:p>
        </p:txBody>
      </p:sp>
      <p:sp>
        <p:nvSpPr>
          <p:cNvPr id="30724" name="Rectangle 4"/>
          <p:cNvSpPr>
            <a:spLocks noChangeArrowheads="1"/>
          </p:cNvSpPr>
          <p:nvPr/>
        </p:nvSpPr>
        <p:spPr bwMode="auto">
          <a:xfrm>
            <a:off x="4405992" y="2147887"/>
            <a:ext cx="3105150" cy="366713"/>
          </a:xfrm>
          <a:prstGeom prst="rect">
            <a:avLst/>
          </a:prstGeom>
          <a:noFill/>
          <a:ln w="9525">
            <a:noFill/>
            <a:miter lim="800000"/>
            <a:headEnd/>
            <a:tailEnd/>
          </a:ln>
        </p:spPr>
        <p:txBody>
          <a:bodyPr wrap="none">
            <a:spAutoFit/>
          </a:bodyPr>
          <a:lstStyle/>
          <a:p>
            <a:r>
              <a:rPr lang="en-US" dirty="0">
                <a:solidFill>
                  <a:srgbClr val="ED008C"/>
                </a:solidFill>
              </a:rPr>
              <a:t>Replace </a:t>
            </a:r>
            <a:r>
              <a:rPr lang="en-US" i="1" dirty="0">
                <a:solidFill>
                  <a:srgbClr val="ED008C"/>
                </a:solidFill>
              </a:rPr>
              <a:t>x </a:t>
            </a:r>
            <a:r>
              <a:rPr lang="en-US" dirty="0">
                <a:solidFill>
                  <a:srgbClr val="ED008C"/>
                </a:solidFill>
              </a:rPr>
              <a:t>by –</a:t>
            </a:r>
            <a:r>
              <a:rPr lang="en-US" i="1" dirty="0">
                <a:solidFill>
                  <a:srgbClr val="ED008C"/>
                </a:solidFill>
              </a:rPr>
              <a:t>x </a:t>
            </a:r>
            <a:r>
              <a:rPr lang="en-US" dirty="0">
                <a:solidFill>
                  <a:srgbClr val="ED008C"/>
                </a:solidFill>
              </a:rPr>
              <a:t>and</a:t>
            </a:r>
            <a:r>
              <a:rPr lang="en-US" i="1" dirty="0">
                <a:solidFill>
                  <a:srgbClr val="ED008C"/>
                </a:solidFill>
              </a:rPr>
              <a:t> y </a:t>
            </a:r>
            <a:r>
              <a:rPr lang="en-US" dirty="0">
                <a:solidFill>
                  <a:srgbClr val="ED008C"/>
                </a:solidFill>
              </a:rPr>
              <a:t>by –</a:t>
            </a:r>
            <a:r>
              <a:rPr lang="en-US" i="1" dirty="0">
                <a:solidFill>
                  <a:srgbClr val="ED008C"/>
                </a:solidFill>
              </a:rPr>
              <a:t>y.</a:t>
            </a:r>
          </a:p>
        </p:txBody>
      </p:sp>
      <p:sp>
        <p:nvSpPr>
          <p:cNvPr id="102405" name="Rectangle 5"/>
          <p:cNvSpPr>
            <a:spLocks noChangeArrowheads="1"/>
          </p:cNvSpPr>
          <p:nvPr/>
        </p:nvSpPr>
        <p:spPr bwMode="auto">
          <a:xfrm>
            <a:off x="4419600" y="2833687"/>
            <a:ext cx="1047750" cy="366713"/>
          </a:xfrm>
          <a:prstGeom prst="rect">
            <a:avLst/>
          </a:prstGeom>
          <a:noFill/>
          <a:ln w="9525">
            <a:noFill/>
            <a:miter lim="800000"/>
            <a:headEnd/>
            <a:tailEnd/>
          </a:ln>
        </p:spPr>
        <p:txBody>
          <a:bodyPr wrap="none">
            <a:spAutoFit/>
          </a:bodyPr>
          <a:lstStyle/>
          <a:p>
            <a:r>
              <a:rPr lang="en-US" dirty="0">
                <a:solidFill>
                  <a:srgbClr val="ED008C"/>
                </a:solidFill>
              </a:rPr>
              <a:t>Simplify.</a:t>
            </a:r>
          </a:p>
        </p:txBody>
      </p:sp>
      <p:sp>
        <p:nvSpPr>
          <p:cNvPr id="102406" name="Rectangle 6"/>
          <p:cNvSpPr>
            <a:spLocks noChangeArrowheads="1"/>
          </p:cNvSpPr>
          <p:nvPr/>
        </p:nvSpPr>
        <p:spPr bwMode="auto">
          <a:xfrm>
            <a:off x="4419600" y="3443287"/>
            <a:ext cx="2190750" cy="366713"/>
          </a:xfrm>
          <a:prstGeom prst="rect">
            <a:avLst/>
          </a:prstGeom>
          <a:noFill/>
          <a:ln w="9525">
            <a:noFill/>
            <a:miter lim="800000"/>
            <a:headEnd/>
            <a:tailEnd/>
          </a:ln>
        </p:spPr>
        <p:txBody>
          <a:bodyPr wrap="none">
            <a:spAutoFit/>
          </a:bodyPr>
          <a:lstStyle/>
          <a:p>
            <a:r>
              <a:rPr lang="en-US" dirty="0">
                <a:solidFill>
                  <a:srgbClr val="ED008C"/>
                </a:solidFill>
              </a:rPr>
              <a:t>Equivalent equation</a:t>
            </a:r>
          </a:p>
        </p:txBody>
      </p:sp>
      <p:sp>
        <p:nvSpPr>
          <p:cNvPr id="102408" name="Rectangle 8"/>
          <p:cNvSpPr>
            <a:spLocks noChangeArrowheads="1"/>
          </p:cNvSpPr>
          <p:nvPr/>
        </p:nvSpPr>
        <p:spPr bwMode="auto">
          <a:xfrm>
            <a:off x="6629400" y="6172200"/>
            <a:ext cx="1474787" cy="304800"/>
          </a:xfrm>
          <a:prstGeom prst="rect">
            <a:avLst/>
          </a:prstGeom>
          <a:noFill/>
          <a:ln w="9525">
            <a:noFill/>
            <a:miter lim="800000"/>
            <a:headEnd/>
            <a:tailEnd/>
          </a:ln>
        </p:spPr>
        <p:txBody>
          <a:bodyPr wrap="none">
            <a:spAutoFit/>
          </a:bodyPr>
          <a:lstStyle/>
          <a:p>
            <a:r>
              <a:rPr lang="en-US" sz="1400" dirty="0"/>
              <a:t>Origin symmetry</a:t>
            </a:r>
          </a:p>
        </p:txBody>
      </p:sp>
      <p:sp>
        <p:nvSpPr>
          <p:cNvPr id="102409" name="Rectangle 9"/>
          <p:cNvSpPr>
            <a:spLocks noChangeArrowheads="1"/>
          </p:cNvSpPr>
          <p:nvPr/>
        </p:nvSpPr>
        <p:spPr bwMode="auto">
          <a:xfrm>
            <a:off x="6911788" y="6430963"/>
            <a:ext cx="910249" cy="276999"/>
          </a:xfrm>
          <a:prstGeom prst="rect">
            <a:avLst/>
          </a:prstGeom>
          <a:noFill/>
          <a:ln w="9525">
            <a:noFill/>
            <a:miter lim="800000"/>
            <a:headEnd/>
            <a:tailEnd/>
          </a:ln>
        </p:spPr>
        <p:txBody>
          <a:bodyPr wrap="none">
            <a:spAutoFit/>
          </a:bodyPr>
          <a:lstStyle/>
          <a:p>
            <a:r>
              <a:rPr lang="en-US" sz="1200" b="1" dirty="0"/>
              <a:t>Figure </a:t>
            </a:r>
            <a:r>
              <a:rPr lang="en-US" sz="1200" b="1" dirty="0" smtClean="0"/>
              <a:t>P.9</a:t>
            </a:r>
            <a:endParaRPr lang="en-US" sz="1200" b="1" dirty="0"/>
          </a:p>
        </p:txBody>
      </p:sp>
      <p:sp>
        <p:nvSpPr>
          <p:cNvPr id="30730" name="Text Box 10"/>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chemeClr val="bg1"/>
                </a:solidFill>
              </a:rPr>
              <a:t>cont’d</a:t>
            </a:r>
          </a:p>
        </p:txBody>
      </p:sp>
      <p:sp>
        <p:nvSpPr>
          <p:cNvPr id="11" name="Rectangle 7"/>
          <p:cNvSpPr>
            <a:spLocks noChangeArrowheads="1"/>
          </p:cNvSpPr>
          <p:nvPr/>
        </p:nvSpPr>
        <p:spPr bwMode="auto">
          <a:xfrm>
            <a:off x="4419600" y="1523773"/>
            <a:ext cx="2520950" cy="366713"/>
          </a:xfrm>
          <a:prstGeom prst="rect">
            <a:avLst/>
          </a:prstGeom>
          <a:noFill/>
          <a:ln w="9525">
            <a:noFill/>
            <a:miter lim="800000"/>
            <a:headEnd/>
            <a:tailEnd/>
          </a:ln>
        </p:spPr>
        <p:txBody>
          <a:bodyPr wrap="none">
            <a:spAutoFit/>
          </a:bodyPr>
          <a:lstStyle/>
          <a:p>
            <a:r>
              <a:rPr lang="en-US" dirty="0">
                <a:solidFill>
                  <a:srgbClr val="ED008C"/>
                </a:solidFill>
              </a:rPr>
              <a:t>Write original equation.</a:t>
            </a:r>
          </a:p>
        </p:txBody>
      </p:sp>
      <p:pic>
        <p:nvPicPr>
          <p:cNvPr id="7170" name="Picture 2"/>
          <p:cNvPicPr>
            <a:picLocks noChangeAspect="1" noChangeArrowheads="1"/>
          </p:cNvPicPr>
          <p:nvPr/>
        </p:nvPicPr>
        <p:blipFill>
          <a:blip r:embed="rId3" cstate="print"/>
          <a:srcRect/>
          <a:stretch>
            <a:fillRect/>
          </a:stretch>
        </p:blipFill>
        <p:spPr bwMode="auto">
          <a:xfrm>
            <a:off x="6324600" y="3703320"/>
            <a:ext cx="2437448" cy="246888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2402">
                                            <p:txEl>
                                              <p:pRg st="2" end="2"/>
                                            </p:txEl>
                                          </p:spTgt>
                                        </p:tgtEl>
                                        <p:attrNameLst>
                                          <p:attrName>style.visibility</p:attrName>
                                        </p:attrNameLst>
                                      </p:cBhvr>
                                      <p:to>
                                        <p:strVal val="visible"/>
                                      </p:to>
                                    </p:set>
                                    <p:animEffect transition="in" filter="fade">
                                      <p:cBhvr>
                                        <p:cTn id="7" dur="1000"/>
                                        <p:tgtEl>
                                          <p:spTgt spid="102402">
                                            <p:txEl>
                                              <p:pRg st="2" end="2"/>
                                            </p:txEl>
                                          </p:spTgt>
                                        </p:tgtEl>
                                      </p:cBhvr>
                                    </p:animEffect>
                                    <p:anim calcmode="lin" valueType="num">
                                      <p:cBhvr>
                                        <p:cTn id="8" dur="1000" fill="hold"/>
                                        <p:tgtEl>
                                          <p:spTgt spid="102402">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2402">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02">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animEffect transition="in" filter="fade">
                                      <p:cBhvr>
                                        <p:cTn id="13" dur="1000"/>
                                        <p:tgtEl>
                                          <p:spTgt spid="30724"/>
                                        </p:tgtEl>
                                      </p:cBhvr>
                                    </p:animEffect>
                                    <p:anim calcmode="lin" valueType="num">
                                      <p:cBhvr>
                                        <p:cTn id="14" dur="1000" fill="hold"/>
                                        <p:tgtEl>
                                          <p:spTgt spid="30724"/>
                                        </p:tgtEl>
                                        <p:attrNameLst>
                                          <p:attrName>ppt_x</p:attrName>
                                        </p:attrNameLst>
                                      </p:cBhvr>
                                      <p:tavLst>
                                        <p:tav tm="0">
                                          <p:val>
                                            <p:strVal val="#ppt_x"/>
                                          </p:val>
                                        </p:tav>
                                        <p:tav tm="100000">
                                          <p:val>
                                            <p:strVal val="#ppt_x"/>
                                          </p:val>
                                        </p:tav>
                                      </p:tavLst>
                                    </p:anim>
                                    <p:anim calcmode="lin" valueType="num">
                                      <p:cBhvr>
                                        <p:cTn id="15" dur="900" decel="100000" fill="hold"/>
                                        <p:tgtEl>
                                          <p:spTgt spid="3072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72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02402">
                                            <p:txEl>
                                              <p:pRg st="4" end="4"/>
                                            </p:txEl>
                                          </p:spTgt>
                                        </p:tgtEl>
                                        <p:attrNameLst>
                                          <p:attrName>style.visibility</p:attrName>
                                        </p:attrNameLst>
                                      </p:cBhvr>
                                      <p:to>
                                        <p:strVal val="visible"/>
                                      </p:to>
                                    </p:set>
                                    <p:animEffect transition="in" filter="fade">
                                      <p:cBhvr>
                                        <p:cTn id="21" dur="1000"/>
                                        <p:tgtEl>
                                          <p:spTgt spid="102402">
                                            <p:txEl>
                                              <p:pRg st="4" end="4"/>
                                            </p:txEl>
                                          </p:spTgt>
                                        </p:tgtEl>
                                      </p:cBhvr>
                                    </p:animEffect>
                                    <p:anim calcmode="lin" valueType="num">
                                      <p:cBhvr>
                                        <p:cTn id="22" dur="1000" fill="hold"/>
                                        <p:tgtEl>
                                          <p:spTgt spid="102402">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02402">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2402">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405"/>
                                        </p:tgtEl>
                                        <p:attrNameLst>
                                          <p:attrName>style.visibility</p:attrName>
                                        </p:attrNameLst>
                                      </p:cBhvr>
                                      <p:to>
                                        <p:strVal val="visible"/>
                                      </p:to>
                                    </p:set>
                                    <p:animEffect transition="in" filter="fade">
                                      <p:cBhvr>
                                        <p:cTn id="27" dur="1000"/>
                                        <p:tgtEl>
                                          <p:spTgt spid="102405"/>
                                        </p:tgtEl>
                                      </p:cBhvr>
                                    </p:animEffect>
                                    <p:anim calcmode="lin" valueType="num">
                                      <p:cBhvr>
                                        <p:cTn id="28" dur="1000" fill="hold"/>
                                        <p:tgtEl>
                                          <p:spTgt spid="102405"/>
                                        </p:tgtEl>
                                        <p:attrNameLst>
                                          <p:attrName>ppt_x</p:attrName>
                                        </p:attrNameLst>
                                      </p:cBhvr>
                                      <p:tavLst>
                                        <p:tav tm="0">
                                          <p:val>
                                            <p:strVal val="#ppt_x"/>
                                          </p:val>
                                        </p:tav>
                                        <p:tav tm="100000">
                                          <p:val>
                                            <p:strVal val="#ppt_x"/>
                                          </p:val>
                                        </p:tav>
                                      </p:tavLst>
                                    </p:anim>
                                    <p:anim calcmode="lin" valueType="num">
                                      <p:cBhvr>
                                        <p:cTn id="29" dur="900" decel="100000" fill="hold"/>
                                        <p:tgtEl>
                                          <p:spTgt spid="10240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40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02402">
                                            <p:txEl>
                                              <p:pRg st="6" end="6"/>
                                            </p:txEl>
                                          </p:spTgt>
                                        </p:tgtEl>
                                        <p:attrNameLst>
                                          <p:attrName>style.visibility</p:attrName>
                                        </p:attrNameLst>
                                      </p:cBhvr>
                                      <p:to>
                                        <p:strVal val="visible"/>
                                      </p:to>
                                    </p:set>
                                    <p:animEffect transition="in" filter="fade">
                                      <p:cBhvr>
                                        <p:cTn id="35" dur="1000"/>
                                        <p:tgtEl>
                                          <p:spTgt spid="102402">
                                            <p:txEl>
                                              <p:pRg st="6" end="6"/>
                                            </p:txEl>
                                          </p:spTgt>
                                        </p:tgtEl>
                                      </p:cBhvr>
                                    </p:animEffect>
                                    <p:anim calcmode="lin" valueType="num">
                                      <p:cBhvr>
                                        <p:cTn id="36" dur="1000" fill="hold"/>
                                        <p:tgtEl>
                                          <p:spTgt spid="102402">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02402">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2402">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02406"/>
                                        </p:tgtEl>
                                        <p:attrNameLst>
                                          <p:attrName>style.visibility</p:attrName>
                                        </p:attrNameLst>
                                      </p:cBhvr>
                                      <p:to>
                                        <p:strVal val="visible"/>
                                      </p:to>
                                    </p:set>
                                    <p:animEffect transition="in" filter="fade">
                                      <p:cBhvr>
                                        <p:cTn id="41" dur="1000"/>
                                        <p:tgtEl>
                                          <p:spTgt spid="102406"/>
                                        </p:tgtEl>
                                      </p:cBhvr>
                                    </p:animEffect>
                                    <p:anim calcmode="lin" valueType="num">
                                      <p:cBhvr>
                                        <p:cTn id="42" dur="1000" fill="hold"/>
                                        <p:tgtEl>
                                          <p:spTgt spid="102406"/>
                                        </p:tgtEl>
                                        <p:attrNameLst>
                                          <p:attrName>ppt_x</p:attrName>
                                        </p:attrNameLst>
                                      </p:cBhvr>
                                      <p:tavLst>
                                        <p:tav tm="0">
                                          <p:val>
                                            <p:strVal val="#ppt_x"/>
                                          </p:val>
                                        </p:tav>
                                        <p:tav tm="100000">
                                          <p:val>
                                            <p:strVal val="#ppt_x"/>
                                          </p:val>
                                        </p:tav>
                                      </p:tavLst>
                                    </p:anim>
                                    <p:anim calcmode="lin" valueType="num">
                                      <p:cBhvr>
                                        <p:cTn id="43" dur="900" decel="100000" fill="hold"/>
                                        <p:tgtEl>
                                          <p:spTgt spid="10240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2406"/>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02402">
                                            <p:txEl>
                                              <p:pRg st="8" end="8"/>
                                            </p:txEl>
                                          </p:spTgt>
                                        </p:tgtEl>
                                        <p:attrNameLst>
                                          <p:attrName>style.visibility</p:attrName>
                                        </p:attrNameLst>
                                      </p:cBhvr>
                                      <p:to>
                                        <p:strVal val="visible"/>
                                      </p:to>
                                    </p:set>
                                    <p:animEffect transition="in" filter="fade">
                                      <p:cBhvr>
                                        <p:cTn id="49" dur="1000"/>
                                        <p:tgtEl>
                                          <p:spTgt spid="102402">
                                            <p:txEl>
                                              <p:pRg st="8" end="8"/>
                                            </p:txEl>
                                          </p:spTgt>
                                        </p:tgtEl>
                                      </p:cBhvr>
                                    </p:animEffect>
                                    <p:anim calcmode="lin" valueType="num">
                                      <p:cBhvr>
                                        <p:cTn id="50" dur="1000" fill="hold"/>
                                        <p:tgtEl>
                                          <p:spTgt spid="102402">
                                            <p:txEl>
                                              <p:pRg st="8" end="8"/>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02402">
                                            <p:txEl>
                                              <p:pRg st="8" end="8"/>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02402">
                                            <p:txEl>
                                              <p:pRg st="8" end="8"/>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02402">
                                            <p:txEl>
                                              <p:pRg st="9" end="9"/>
                                            </p:txEl>
                                          </p:spTgt>
                                        </p:tgtEl>
                                        <p:attrNameLst>
                                          <p:attrName>style.visibility</p:attrName>
                                        </p:attrNameLst>
                                      </p:cBhvr>
                                      <p:to>
                                        <p:strVal val="visible"/>
                                      </p:to>
                                    </p:set>
                                    <p:animEffect transition="in" filter="fade">
                                      <p:cBhvr>
                                        <p:cTn id="55" dur="1000"/>
                                        <p:tgtEl>
                                          <p:spTgt spid="102402">
                                            <p:txEl>
                                              <p:pRg st="9" end="9"/>
                                            </p:txEl>
                                          </p:spTgt>
                                        </p:tgtEl>
                                      </p:cBhvr>
                                    </p:animEffect>
                                    <p:anim calcmode="lin" valueType="num">
                                      <p:cBhvr>
                                        <p:cTn id="56" dur="1000" fill="hold"/>
                                        <p:tgtEl>
                                          <p:spTgt spid="102402">
                                            <p:txEl>
                                              <p:pRg st="9" end="9"/>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02402">
                                            <p:txEl>
                                              <p:pRg st="9" end="9"/>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2402">
                                            <p:txEl>
                                              <p:pRg st="9" end="9"/>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02402">
                                            <p:txEl>
                                              <p:pRg st="10" end="10"/>
                                            </p:txEl>
                                          </p:spTgt>
                                        </p:tgtEl>
                                        <p:attrNameLst>
                                          <p:attrName>style.visibility</p:attrName>
                                        </p:attrNameLst>
                                      </p:cBhvr>
                                      <p:to>
                                        <p:strVal val="visible"/>
                                      </p:to>
                                    </p:set>
                                    <p:animEffect transition="in" filter="fade">
                                      <p:cBhvr>
                                        <p:cTn id="61" dur="1000"/>
                                        <p:tgtEl>
                                          <p:spTgt spid="102402">
                                            <p:txEl>
                                              <p:pRg st="10" end="10"/>
                                            </p:txEl>
                                          </p:spTgt>
                                        </p:tgtEl>
                                      </p:cBhvr>
                                    </p:animEffect>
                                    <p:anim calcmode="lin" valueType="num">
                                      <p:cBhvr>
                                        <p:cTn id="62" dur="1000" fill="hold"/>
                                        <p:tgtEl>
                                          <p:spTgt spid="102402">
                                            <p:txEl>
                                              <p:pRg st="10" end="10"/>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102402">
                                            <p:txEl>
                                              <p:pRg st="10" end="10"/>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2402">
                                            <p:txEl>
                                              <p:pRg st="10" end="10"/>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02402">
                                            <p:txEl>
                                              <p:pRg st="11" end="11"/>
                                            </p:txEl>
                                          </p:spTgt>
                                        </p:tgtEl>
                                        <p:attrNameLst>
                                          <p:attrName>style.visibility</p:attrName>
                                        </p:attrNameLst>
                                      </p:cBhvr>
                                      <p:to>
                                        <p:strVal val="visible"/>
                                      </p:to>
                                    </p:set>
                                    <p:animEffect transition="in" filter="fade">
                                      <p:cBhvr>
                                        <p:cTn id="67" dur="1000"/>
                                        <p:tgtEl>
                                          <p:spTgt spid="102402">
                                            <p:txEl>
                                              <p:pRg st="11" end="11"/>
                                            </p:txEl>
                                          </p:spTgt>
                                        </p:tgtEl>
                                      </p:cBhvr>
                                    </p:animEffect>
                                    <p:anim calcmode="lin" valueType="num">
                                      <p:cBhvr>
                                        <p:cTn id="68" dur="1000" fill="hold"/>
                                        <p:tgtEl>
                                          <p:spTgt spid="102402">
                                            <p:txEl>
                                              <p:pRg st="11" end="11"/>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102402">
                                            <p:txEl>
                                              <p:pRg st="11" end="11"/>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02402">
                                            <p:txEl>
                                              <p:pRg st="11" end="11"/>
                                            </p:tx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02409"/>
                                        </p:tgtEl>
                                        <p:attrNameLst>
                                          <p:attrName>style.visibility</p:attrName>
                                        </p:attrNameLst>
                                      </p:cBhvr>
                                      <p:to>
                                        <p:strVal val="visible"/>
                                      </p:to>
                                    </p:set>
                                    <p:animEffect transition="in" filter="fade">
                                      <p:cBhvr>
                                        <p:cTn id="73" dur="1000"/>
                                        <p:tgtEl>
                                          <p:spTgt spid="102409"/>
                                        </p:tgtEl>
                                      </p:cBhvr>
                                    </p:animEffect>
                                    <p:anim calcmode="lin" valueType="num">
                                      <p:cBhvr>
                                        <p:cTn id="74" dur="1000" fill="hold"/>
                                        <p:tgtEl>
                                          <p:spTgt spid="102409"/>
                                        </p:tgtEl>
                                        <p:attrNameLst>
                                          <p:attrName>ppt_x</p:attrName>
                                        </p:attrNameLst>
                                      </p:cBhvr>
                                      <p:tavLst>
                                        <p:tav tm="0">
                                          <p:val>
                                            <p:strVal val="#ppt_x"/>
                                          </p:val>
                                        </p:tav>
                                        <p:tav tm="100000">
                                          <p:val>
                                            <p:strVal val="#ppt_x"/>
                                          </p:val>
                                        </p:tav>
                                      </p:tavLst>
                                    </p:anim>
                                    <p:anim calcmode="lin" valueType="num">
                                      <p:cBhvr>
                                        <p:cTn id="75" dur="900" decel="100000" fill="hold"/>
                                        <p:tgtEl>
                                          <p:spTgt spid="102409"/>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02409"/>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102408"/>
                                        </p:tgtEl>
                                        <p:attrNameLst>
                                          <p:attrName>style.visibility</p:attrName>
                                        </p:attrNameLst>
                                      </p:cBhvr>
                                      <p:to>
                                        <p:strVal val="visible"/>
                                      </p:to>
                                    </p:set>
                                    <p:animEffect transition="in" filter="fade">
                                      <p:cBhvr>
                                        <p:cTn id="79" dur="1000"/>
                                        <p:tgtEl>
                                          <p:spTgt spid="102408"/>
                                        </p:tgtEl>
                                      </p:cBhvr>
                                    </p:animEffect>
                                    <p:anim calcmode="lin" valueType="num">
                                      <p:cBhvr>
                                        <p:cTn id="80" dur="1000" fill="hold"/>
                                        <p:tgtEl>
                                          <p:spTgt spid="102408"/>
                                        </p:tgtEl>
                                        <p:attrNameLst>
                                          <p:attrName>ppt_x</p:attrName>
                                        </p:attrNameLst>
                                      </p:cBhvr>
                                      <p:tavLst>
                                        <p:tav tm="0">
                                          <p:val>
                                            <p:strVal val="#ppt_x"/>
                                          </p:val>
                                        </p:tav>
                                        <p:tav tm="100000">
                                          <p:val>
                                            <p:strVal val="#ppt_x"/>
                                          </p:val>
                                        </p:tav>
                                      </p:tavLst>
                                    </p:anim>
                                    <p:anim calcmode="lin" valueType="num">
                                      <p:cBhvr>
                                        <p:cTn id="81" dur="900" decel="100000" fill="hold"/>
                                        <p:tgtEl>
                                          <p:spTgt spid="102408"/>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02408"/>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7170"/>
                                        </p:tgtEl>
                                        <p:attrNameLst>
                                          <p:attrName>style.visibility</p:attrName>
                                        </p:attrNameLst>
                                      </p:cBhvr>
                                      <p:to>
                                        <p:strVal val="visible"/>
                                      </p:to>
                                    </p:set>
                                    <p:animEffect transition="in" filter="fade">
                                      <p:cBhvr>
                                        <p:cTn id="85" dur="1000"/>
                                        <p:tgtEl>
                                          <p:spTgt spid="7170"/>
                                        </p:tgtEl>
                                      </p:cBhvr>
                                    </p:animEffect>
                                    <p:anim calcmode="lin" valueType="num">
                                      <p:cBhvr>
                                        <p:cTn id="86" dur="1000" fill="hold"/>
                                        <p:tgtEl>
                                          <p:spTgt spid="7170"/>
                                        </p:tgtEl>
                                        <p:attrNameLst>
                                          <p:attrName>ppt_x</p:attrName>
                                        </p:attrNameLst>
                                      </p:cBhvr>
                                      <p:tavLst>
                                        <p:tav tm="0">
                                          <p:val>
                                            <p:strVal val="#ppt_x"/>
                                          </p:val>
                                        </p:tav>
                                        <p:tav tm="100000">
                                          <p:val>
                                            <p:strVal val="#ppt_x"/>
                                          </p:val>
                                        </p:tav>
                                      </p:tavLst>
                                    </p:anim>
                                    <p:anim calcmode="lin" valueType="num">
                                      <p:cBhvr>
                                        <p:cTn id="87" dur="900" decel="100000" fill="hold"/>
                                        <p:tgtEl>
                                          <p:spTgt spid="7170"/>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102405" grpId="0"/>
      <p:bldP spid="102406" grpId="0"/>
      <p:bldP spid="102408" grpId="0"/>
      <p:bldP spid="10240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Points of Intersection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p:txBody>
          <a:bodyPr/>
          <a:lstStyle/>
          <a:p>
            <a:pPr eaLnBrk="1" hangingPunct="1">
              <a:buFont typeface="Arial" charset="0"/>
              <a:buNone/>
            </a:pPr>
            <a:r>
              <a:rPr lang="en-US" dirty="0" smtClean="0"/>
              <a:t>A </a:t>
            </a:r>
            <a:r>
              <a:rPr lang="en-US" b="1" dirty="0" smtClean="0"/>
              <a:t>point of intersection </a:t>
            </a:r>
            <a:r>
              <a:rPr lang="en-US" dirty="0" smtClean="0"/>
              <a:t>of the graphs of two equations is a point that satisfies both equations. </a:t>
            </a:r>
          </a:p>
          <a:p>
            <a:pPr eaLnBrk="1" hangingPunct="1">
              <a:buFont typeface="Arial" charset="0"/>
              <a:buNone/>
            </a:pPr>
            <a:endParaRPr lang="en-US" dirty="0" smtClean="0"/>
          </a:p>
          <a:p>
            <a:r>
              <a:rPr lang="en-IN" dirty="0"/>
              <a:t>One way to find the point(s) of intersection of two graphs is by solving </a:t>
            </a:r>
            <a:r>
              <a:rPr lang="en-IN" dirty="0" smtClean="0"/>
              <a:t>their equations </a:t>
            </a:r>
            <a:r>
              <a:rPr lang="en-IN" dirty="0"/>
              <a:t>simultaneously.</a:t>
            </a:r>
            <a:endParaRPr lang="en-US" dirty="0" smtClean="0"/>
          </a:p>
        </p:txBody>
      </p:sp>
      <p:sp>
        <p:nvSpPr>
          <p:cNvPr id="32771"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Points of Intersection</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title"/>
          </p:nvPr>
        </p:nvSpPr>
        <p:spPr>
          <a:xfrm>
            <a:off x="457200" y="347472"/>
            <a:ext cx="8311896" cy="704088"/>
          </a:xfrm>
        </p:spPr>
        <p:txBody>
          <a:bodyPr/>
          <a:lstStyle/>
          <a:p>
            <a:pPr eaLnBrk="1" hangingPunct="1"/>
            <a:r>
              <a:rPr lang="en-US" sz="3300" dirty="0" smtClean="0"/>
              <a:t>Example 5 – </a:t>
            </a:r>
            <a:r>
              <a:rPr lang="en-US" sz="3300" i="1" dirty="0" smtClean="0"/>
              <a:t>Finding Points of Intersection</a:t>
            </a:r>
          </a:p>
        </p:txBody>
      </p:sp>
      <p:sp>
        <p:nvSpPr>
          <p:cNvPr id="105474" name="Rectangle 2"/>
          <p:cNvSpPr>
            <a:spLocks noGrp="1" noChangeArrowheads="1"/>
          </p:cNvSpPr>
          <p:nvPr>
            <p:ph idx="1"/>
          </p:nvPr>
        </p:nvSpPr>
        <p:spPr/>
        <p:txBody>
          <a:bodyPr/>
          <a:lstStyle/>
          <a:p>
            <a:pPr eaLnBrk="1" hangingPunct="1">
              <a:buFont typeface="Arial" charset="0"/>
              <a:buNone/>
            </a:pPr>
            <a:r>
              <a:rPr lang="en-US" dirty="0" smtClean="0"/>
              <a:t>Find all points of intersection of the graphs of </a:t>
            </a:r>
            <a:r>
              <a:rPr lang="en-US" i="1" dirty="0" smtClean="0"/>
              <a:t>x</a:t>
            </a:r>
            <a:r>
              <a:rPr lang="en-US" baseline="30000" dirty="0" smtClean="0"/>
              <a:t>2</a:t>
            </a:r>
            <a:r>
              <a:rPr lang="en-US" i="1" dirty="0" smtClean="0"/>
              <a:t> </a:t>
            </a:r>
            <a:r>
              <a:rPr lang="en-US" dirty="0" smtClean="0"/>
              <a:t>– </a:t>
            </a:r>
            <a:r>
              <a:rPr lang="en-US" i="1" dirty="0" smtClean="0"/>
              <a:t>y </a:t>
            </a:r>
            <a:r>
              <a:rPr lang="en-US" dirty="0" smtClean="0"/>
              <a:t>= 3 and </a:t>
            </a:r>
            <a:r>
              <a:rPr lang="en-US" i="1" dirty="0" smtClean="0"/>
              <a:t>x </a:t>
            </a:r>
            <a:r>
              <a:rPr lang="en-US" dirty="0" smtClean="0"/>
              <a:t>– </a:t>
            </a:r>
            <a:r>
              <a:rPr lang="en-US" i="1" dirty="0" smtClean="0"/>
              <a:t>y </a:t>
            </a:r>
            <a:r>
              <a:rPr lang="en-US" dirty="0" smtClean="0"/>
              <a:t>= 1.</a:t>
            </a:r>
          </a:p>
          <a:p>
            <a:pPr eaLnBrk="1" hangingPunct="1">
              <a:buFont typeface="Arial" charset="0"/>
              <a:buNone/>
            </a:pPr>
            <a:endParaRPr lang="en-US" sz="1800" dirty="0" smtClean="0"/>
          </a:p>
          <a:p>
            <a:pPr eaLnBrk="1" hangingPunct="1"/>
            <a:r>
              <a:rPr lang="en-IN" dirty="0">
                <a:solidFill>
                  <a:srgbClr val="0074BC"/>
                </a:solidFill>
              </a:rPr>
              <a:t>Algebraic </a:t>
            </a:r>
            <a:r>
              <a:rPr lang="el-GR" dirty="0" smtClean="0">
                <a:solidFill>
                  <a:srgbClr val="0074BC"/>
                </a:solidFill>
              </a:rPr>
              <a:t>Solution</a:t>
            </a:r>
            <a:r>
              <a:rPr lang="en-US" dirty="0" smtClean="0">
                <a:solidFill>
                  <a:srgbClr val="0074BC"/>
                </a:solidFill>
              </a:rPr>
              <a:t>:</a:t>
            </a:r>
          </a:p>
          <a:p>
            <a:r>
              <a:rPr lang="en-IN" dirty="0"/>
              <a:t>To find the points of intersection analytically, solve </a:t>
            </a:r>
            <a:r>
              <a:rPr lang="en-IN" dirty="0" smtClean="0"/>
              <a:t>both equations </a:t>
            </a:r>
            <a:r>
              <a:rPr lang="en-IN" dirty="0"/>
              <a:t>for </a:t>
            </a:r>
            <a:r>
              <a:rPr lang="en-IN" i="1" dirty="0"/>
              <a:t>y</a:t>
            </a:r>
            <a:r>
              <a:rPr lang="en-IN" dirty="0"/>
              <a:t>, set the two </a:t>
            </a:r>
            <a:r>
              <a:rPr lang="en-IN" i="1" dirty="0"/>
              <a:t>y</a:t>
            </a:r>
            <a:r>
              <a:rPr lang="en-IN" dirty="0"/>
              <a:t>-values equal to each other, </a:t>
            </a:r>
            <a:r>
              <a:rPr lang="en-IN" dirty="0" smtClean="0"/>
              <a:t>and solve </a:t>
            </a:r>
            <a:r>
              <a:rPr lang="en-IN" dirty="0"/>
              <a:t>the resulting equation</a:t>
            </a:r>
            <a:r>
              <a:rPr lang="en-IN" dirty="0" smtClean="0"/>
              <a:t>.</a:t>
            </a:r>
          </a:p>
          <a:p>
            <a:endParaRPr lang="en-US" sz="2000" dirty="0">
              <a:solidFill>
                <a:srgbClr val="0074BC"/>
              </a:solidFill>
            </a:endParaRPr>
          </a:p>
          <a:p>
            <a:pPr eaLnBrk="1" hangingPunct="1"/>
            <a:r>
              <a:rPr lang="en-US" i="1" dirty="0" smtClean="0"/>
              <a:t>                   y </a:t>
            </a:r>
            <a:r>
              <a:rPr lang="en-US" dirty="0"/>
              <a:t>= </a:t>
            </a:r>
            <a:r>
              <a:rPr lang="en-US" i="1" dirty="0"/>
              <a:t>x</a:t>
            </a:r>
            <a:r>
              <a:rPr lang="en-US" baseline="30000" dirty="0"/>
              <a:t>2</a:t>
            </a:r>
            <a:r>
              <a:rPr lang="en-US" dirty="0"/>
              <a:t> – 3</a:t>
            </a:r>
          </a:p>
          <a:p>
            <a:pPr eaLnBrk="1" hangingPunct="1"/>
            <a:endParaRPr lang="en-US" sz="1600" dirty="0"/>
          </a:p>
          <a:p>
            <a:pPr eaLnBrk="1" hangingPunct="1"/>
            <a:r>
              <a:rPr lang="en-US" i="1" dirty="0"/>
              <a:t>	</a:t>
            </a:r>
            <a:r>
              <a:rPr lang="en-US" i="1" dirty="0" smtClean="0"/>
              <a:t>        y </a:t>
            </a:r>
            <a:r>
              <a:rPr lang="en-US" dirty="0"/>
              <a:t>= </a:t>
            </a:r>
            <a:r>
              <a:rPr lang="en-US" i="1" dirty="0"/>
              <a:t>x</a:t>
            </a:r>
            <a:r>
              <a:rPr lang="en-US" dirty="0"/>
              <a:t> – 1</a:t>
            </a:r>
          </a:p>
          <a:p>
            <a:pPr eaLnBrk="1" hangingPunct="1"/>
            <a:endParaRPr lang="en-US" sz="1600" dirty="0"/>
          </a:p>
          <a:p>
            <a:pPr eaLnBrk="1" hangingPunct="1"/>
            <a:r>
              <a:rPr lang="en-US" i="1" dirty="0"/>
              <a:t>   	  </a:t>
            </a:r>
            <a:r>
              <a:rPr lang="en-US" i="1" dirty="0" smtClean="0"/>
              <a:t>x</a:t>
            </a:r>
            <a:r>
              <a:rPr lang="en-US" baseline="30000" dirty="0" smtClean="0"/>
              <a:t>2</a:t>
            </a:r>
            <a:r>
              <a:rPr lang="en-US" dirty="0" smtClean="0"/>
              <a:t> </a:t>
            </a:r>
            <a:r>
              <a:rPr lang="en-US" dirty="0"/>
              <a:t>– 3 = </a:t>
            </a:r>
            <a:r>
              <a:rPr lang="en-US" i="1" dirty="0"/>
              <a:t>x </a:t>
            </a:r>
            <a:r>
              <a:rPr lang="en-US" dirty="0"/>
              <a:t>– </a:t>
            </a:r>
            <a:r>
              <a:rPr lang="en-US" dirty="0" smtClean="0"/>
              <a:t>1</a:t>
            </a:r>
            <a:endParaRPr lang="en-US" dirty="0"/>
          </a:p>
        </p:txBody>
      </p:sp>
      <p:sp>
        <p:nvSpPr>
          <p:cNvPr id="8" name="Rectangle 4"/>
          <p:cNvSpPr>
            <a:spLocks noChangeArrowheads="1"/>
          </p:cNvSpPr>
          <p:nvPr/>
        </p:nvSpPr>
        <p:spPr bwMode="auto">
          <a:xfrm>
            <a:off x="5181600" y="4648200"/>
            <a:ext cx="2698750" cy="366713"/>
          </a:xfrm>
          <a:prstGeom prst="rect">
            <a:avLst/>
          </a:prstGeom>
          <a:noFill/>
          <a:ln w="9525">
            <a:noFill/>
            <a:miter lim="800000"/>
            <a:headEnd/>
            <a:tailEnd/>
          </a:ln>
        </p:spPr>
        <p:txBody>
          <a:bodyPr wrap="none">
            <a:spAutoFit/>
          </a:bodyPr>
          <a:lstStyle/>
          <a:p>
            <a:r>
              <a:rPr lang="en-US" dirty="0">
                <a:solidFill>
                  <a:srgbClr val="ED008C"/>
                </a:solidFill>
              </a:rPr>
              <a:t>Solve first equation for </a:t>
            </a:r>
            <a:r>
              <a:rPr lang="en-US" i="1" dirty="0">
                <a:solidFill>
                  <a:srgbClr val="ED008C"/>
                </a:solidFill>
              </a:rPr>
              <a:t>y.</a:t>
            </a:r>
            <a:endParaRPr lang="en-US" dirty="0">
              <a:solidFill>
                <a:srgbClr val="ED008C"/>
              </a:solidFill>
            </a:endParaRPr>
          </a:p>
        </p:txBody>
      </p:sp>
      <p:sp>
        <p:nvSpPr>
          <p:cNvPr id="9" name="Rectangle 5"/>
          <p:cNvSpPr>
            <a:spLocks noChangeArrowheads="1"/>
          </p:cNvSpPr>
          <p:nvPr/>
        </p:nvSpPr>
        <p:spPr bwMode="auto">
          <a:xfrm>
            <a:off x="5184775" y="5410200"/>
            <a:ext cx="3067050" cy="366713"/>
          </a:xfrm>
          <a:prstGeom prst="rect">
            <a:avLst/>
          </a:prstGeom>
          <a:noFill/>
          <a:ln w="9525">
            <a:noFill/>
            <a:miter lim="800000"/>
            <a:headEnd/>
            <a:tailEnd/>
          </a:ln>
        </p:spPr>
        <p:txBody>
          <a:bodyPr wrap="none">
            <a:spAutoFit/>
          </a:bodyPr>
          <a:lstStyle/>
          <a:p>
            <a:r>
              <a:rPr lang="en-US">
                <a:solidFill>
                  <a:srgbClr val="ED008C"/>
                </a:solidFill>
              </a:rPr>
              <a:t>Solve second equation for </a:t>
            </a:r>
            <a:r>
              <a:rPr lang="en-US" i="1">
                <a:solidFill>
                  <a:srgbClr val="ED008C"/>
                </a:solidFill>
              </a:rPr>
              <a:t>y.</a:t>
            </a:r>
            <a:endParaRPr lang="en-US">
              <a:solidFill>
                <a:srgbClr val="ED008C"/>
              </a:solidFill>
            </a:endParaRPr>
          </a:p>
        </p:txBody>
      </p:sp>
      <p:sp>
        <p:nvSpPr>
          <p:cNvPr id="10" name="Rectangle 6"/>
          <p:cNvSpPr>
            <a:spLocks noChangeArrowheads="1"/>
          </p:cNvSpPr>
          <p:nvPr/>
        </p:nvSpPr>
        <p:spPr bwMode="auto">
          <a:xfrm>
            <a:off x="5181600" y="6110288"/>
            <a:ext cx="1885950" cy="366712"/>
          </a:xfrm>
          <a:prstGeom prst="rect">
            <a:avLst/>
          </a:prstGeom>
          <a:noFill/>
          <a:ln w="9525">
            <a:noFill/>
            <a:miter lim="800000"/>
            <a:headEnd/>
            <a:tailEnd/>
          </a:ln>
        </p:spPr>
        <p:txBody>
          <a:bodyPr wrap="none">
            <a:spAutoFit/>
          </a:bodyPr>
          <a:lstStyle/>
          <a:p>
            <a:r>
              <a:rPr lang="en-US">
                <a:solidFill>
                  <a:srgbClr val="ED008C"/>
                </a:solidFill>
              </a:rPr>
              <a:t>Equate </a:t>
            </a:r>
            <a:r>
              <a:rPr lang="en-US" i="1">
                <a:solidFill>
                  <a:srgbClr val="ED008C"/>
                </a:solidFill>
              </a:rPr>
              <a:t>y</a:t>
            </a:r>
            <a:r>
              <a:rPr lang="en-US">
                <a:solidFill>
                  <a:srgbClr val="ED008C"/>
                </a:solidFill>
              </a:rPr>
              <a:t>-values.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5474">
                                            <p:txEl>
                                              <p:pRg st="2" end="2"/>
                                            </p:txEl>
                                          </p:spTgt>
                                        </p:tgtEl>
                                        <p:attrNameLst>
                                          <p:attrName>style.visibility</p:attrName>
                                        </p:attrNameLst>
                                      </p:cBhvr>
                                      <p:to>
                                        <p:strVal val="visible"/>
                                      </p:to>
                                    </p:set>
                                    <p:animEffect transition="in" filter="fade">
                                      <p:cBhvr>
                                        <p:cTn id="7" dur="1000"/>
                                        <p:tgtEl>
                                          <p:spTgt spid="105474">
                                            <p:txEl>
                                              <p:pRg st="2" end="2"/>
                                            </p:txEl>
                                          </p:spTgt>
                                        </p:tgtEl>
                                      </p:cBhvr>
                                    </p:animEffect>
                                    <p:anim calcmode="lin" valueType="num">
                                      <p:cBhvr>
                                        <p:cTn id="8" dur="1000" fill="hold"/>
                                        <p:tgtEl>
                                          <p:spTgt spid="105474">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5474">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5474">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5474">
                                            <p:txEl>
                                              <p:pRg st="3" end="3"/>
                                            </p:txEl>
                                          </p:spTgt>
                                        </p:tgtEl>
                                        <p:attrNameLst>
                                          <p:attrName>style.visibility</p:attrName>
                                        </p:attrNameLst>
                                      </p:cBhvr>
                                      <p:to>
                                        <p:strVal val="visible"/>
                                      </p:to>
                                    </p:set>
                                    <p:animEffect transition="in" filter="fade">
                                      <p:cBhvr>
                                        <p:cTn id="13" dur="1000"/>
                                        <p:tgtEl>
                                          <p:spTgt spid="105474">
                                            <p:txEl>
                                              <p:pRg st="3" end="3"/>
                                            </p:txEl>
                                          </p:spTgt>
                                        </p:tgtEl>
                                      </p:cBhvr>
                                    </p:animEffect>
                                    <p:anim calcmode="lin" valueType="num">
                                      <p:cBhvr>
                                        <p:cTn id="14" dur="1000" fill="hold"/>
                                        <p:tgtEl>
                                          <p:spTgt spid="105474">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5474">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5474">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05474">
                                            <p:txEl>
                                              <p:pRg st="5" end="5"/>
                                            </p:txEl>
                                          </p:spTgt>
                                        </p:tgtEl>
                                        <p:attrNameLst>
                                          <p:attrName>style.visibility</p:attrName>
                                        </p:attrNameLst>
                                      </p:cBhvr>
                                      <p:to>
                                        <p:strVal val="visible"/>
                                      </p:to>
                                    </p:set>
                                    <p:animEffect transition="in" filter="fade">
                                      <p:cBhvr>
                                        <p:cTn id="19" dur="1000"/>
                                        <p:tgtEl>
                                          <p:spTgt spid="105474">
                                            <p:txEl>
                                              <p:pRg st="5" end="5"/>
                                            </p:txEl>
                                          </p:spTgt>
                                        </p:tgtEl>
                                      </p:cBhvr>
                                    </p:animEffect>
                                    <p:anim calcmode="lin" valueType="num">
                                      <p:cBhvr>
                                        <p:cTn id="20" dur="1000" fill="hold"/>
                                        <p:tgtEl>
                                          <p:spTgt spid="105474">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05474">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5474">
                                            <p:txEl>
                                              <p:pRg st="5" end="5"/>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105474">
                                            <p:txEl>
                                              <p:pRg st="7" end="7"/>
                                            </p:txEl>
                                          </p:spTgt>
                                        </p:tgtEl>
                                        <p:attrNameLst>
                                          <p:attrName>style.visibility</p:attrName>
                                        </p:attrNameLst>
                                      </p:cBhvr>
                                      <p:to>
                                        <p:strVal val="visible"/>
                                      </p:to>
                                    </p:set>
                                    <p:animEffect transition="in" filter="fade">
                                      <p:cBhvr>
                                        <p:cTn id="33" dur="1000"/>
                                        <p:tgtEl>
                                          <p:spTgt spid="105474">
                                            <p:txEl>
                                              <p:pRg st="7" end="7"/>
                                            </p:txEl>
                                          </p:spTgt>
                                        </p:tgtEl>
                                      </p:cBhvr>
                                    </p:animEffect>
                                    <p:anim calcmode="lin" valueType="num">
                                      <p:cBhvr>
                                        <p:cTn id="34" dur="1000" fill="hold"/>
                                        <p:tgtEl>
                                          <p:spTgt spid="105474">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05474">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5474">
                                            <p:txEl>
                                              <p:pRg st="7" end="7"/>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05474">
                                            <p:txEl>
                                              <p:pRg st="9" end="9"/>
                                            </p:txEl>
                                          </p:spTgt>
                                        </p:tgtEl>
                                        <p:attrNameLst>
                                          <p:attrName>style.visibility</p:attrName>
                                        </p:attrNameLst>
                                      </p:cBhvr>
                                      <p:to>
                                        <p:strVal val="visible"/>
                                      </p:to>
                                    </p:set>
                                    <p:animEffect transition="in" filter="fade">
                                      <p:cBhvr>
                                        <p:cTn id="47" dur="1000"/>
                                        <p:tgtEl>
                                          <p:spTgt spid="105474">
                                            <p:txEl>
                                              <p:pRg st="9" end="9"/>
                                            </p:txEl>
                                          </p:spTgt>
                                        </p:tgtEl>
                                      </p:cBhvr>
                                    </p:animEffect>
                                    <p:anim calcmode="lin" valueType="num">
                                      <p:cBhvr>
                                        <p:cTn id="48" dur="1000" fill="hold"/>
                                        <p:tgtEl>
                                          <p:spTgt spid="105474">
                                            <p:txEl>
                                              <p:pRg st="9" end="9"/>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05474">
                                            <p:txEl>
                                              <p:pRg st="9" end="9"/>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5474">
                                            <p:txEl>
                                              <p:pRg st="9" end="9"/>
                                            </p:tx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900" decel="100000" fill="hold"/>
                                        <p:tgtEl>
                                          <p:spTgt spid="1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idx="1"/>
          </p:nvPr>
        </p:nvSpPr>
        <p:spPr/>
        <p:txBody>
          <a:bodyPr/>
          <a:lstStyle/>
          <a:p>
            <a:pPr eaLnBrk="1" hangingPunct="1">
              <a:buFont typeface="Arial" charset="0"/>
              <a:buNone/>
            </a:pPr>
            <a:r>
              <a:rPr lang="en-US" i="1" dirty="0" smtClean="0"/>
              <a:t>	x</a:t>
            </a:r>
            <a:r>
              <a:rPr lang="en-US" baseline="30000" dirty="0" smtClean="0"/>
              <a:t>2</a:t>
            </a:r>
            <a:r>
              <a:rPr lang="en-US" dirty="0" smtClean="0"/>
              <a:t> – </a:t>
            </a:r>
            <a:r>
              <a:rPr lang="en-US" i="1" dirty="0" smtClean="0"/>
              <a:t>x </a:t>
            </a:r>
            <a:r>
              <a:rPr lang="en-US" dirty="0" smtClean="0"/>
              <a:t>– 2 = 0</a:t>
            </a:r>
          </a:p>
          <a:p>
            <a:pPr eaLnBrk="1" hangingPunct="1">
              <a:buFont typeface="Arial" charset="0"/>
              <a:buNone/>
            </a:pPr>
            <a:endParaRPr lang="en-US" sz="1600" dirty="0" smtClean="0"/>
          </a:p>
          <a:p>
            <a:pPr eaLnBrk="1" hangingPunct="1">
              <a:buFont typeface="Arial" charset="0"/>
              <a:buNone/>
            </a:pPr>
            <a:r>
              <a:rPr lang="en-US" dirty="0" smtClean="0"/>
              <a:t>     (</a:t>
            </a:r>
            <a:r>
              <a:rPr lang="en-US" i="1" dirty="0" smtClean="0"/>
              <a:t>x </a:t>
            </a:r>
            <a:r>
              <a:rPr lang="en-US" dirty="0" smtClean="0"/>
              <a:t>– 2)(</a:t>
            </a:r>
            <a:r>
              <a:rPr lang="en-US" i="1" dirty="0" smtClean="0"/>
              <a:t>x </a:t>
            </a:r>
            <a:r>
              <a:rPr lang="en-US" dirty="0" smtClean="0"/>
              <a:t>+ 1) = 0</a:t>
            </a:r>
          </a:p>
          <a:p>
            <a:pPr eaLnBrk="1" hangingPunct="1">
              <a:buFont typeface="Arial" charset="0"/>
              <a:buNone/>
            </a:pPr>
            <a:endParaRPr lang="en-US" sz="1600" dirty="0" smtClean="0"/>
          </a:p>
          <a:p>
            <a:pPr eaLnBrk="1" hangingPunct="1">
              <a:buFont typeface="Arial" charset="0"/>
              <a:buNone/>
            </a:pPr>
            <a:r>
              <a:rPr lang="en-US" i="1" dirty="0" smtClean="0"/>
              <a:t>		  x </a:t>
            </a:r>
            <a:r>
              <a:rPr lang="en-US" dirty="0" smtClean="0"/>
              <a:t>= 2 or –1</a:t>
            </a:r>
          </a:p>
          <a:p>
            <a:pPr eaLnBrk="1" hangingPunct="1">
              <a:buFont typeface="Arial" charset="0"/>
              <a:buNone/>
            </a:pPr>
            <a:endParaRPr lang="en-US" dirty="0"/>
          </a:p>
          <a:p>
            <a:pPr eaLnBrk="1" hangingPunct="1"/>
            <a:r>
              <a:rPr lang="en-US" dirty="0"/>
              <a:t>The corresponding values of </a:t>
            </a:r>
            <a:r>
              <a:rPr lang="en-US" i="1" dirty="0"/>
              <a:t>y </a:t>
            </a:r>
            <a:r>
              <a:rPr lang="en-US" dirty="0"/>
              <a:t>are obtained by substituting </a:t>
            </a:r>
            <a:r>
              <a:rPr lang="en-US" i="1" dirty="0"/>
              <a:t>x </a:t>
            </a:r>
            <a:r>
              <a:rPr lang="en-US" dirty="0"/>
              <a:t>= 2 and </a:t>
            </a:r>
            <a:r>
              <a:rPr lang="en-US" i="1" dirty="0"/>
              <a:t>x </a:t>
            </a:r>
            <a:r>
              <a:rPr lang="en-US" dirty="0"/>
              <a:t>= –1 into either of the original equations. Doing this produces two points of intersection</a:t>
            </a:r>
            <a:r>
              <a:rPr lang="en-US" dirty="0" smtClean="0"/>
              <a:t>:</a:t>
            </a:r>
          </a:p>
          <a:p>
            <a:pPr eaLnBrk="1" hangingPunct="1">
              <a:buFont typeface="Arial" charset="0"/>
              <a:buNone/>
            </a:pPr>
            <a:endParaRPr lang="en-US" dirty="0" smtClean="0"/>
          </a:p>
          <a:p>
            <a:pPr eaLnBrk="1" hangingPunct="1"/>
            <a:r>
              <a:rPr lang="en-US" dirty="0"/>
              <a:t> </a:t>
            </a:r>
            <a:r>
              <a:rPr lang="en-US" dirty="0" smtClean="0"/>
              <a:t>               (</a:t>
            </a:r>
            <a:r>
              <a:rPr lang="en-US" dirty="0"/>
              <a:t>2, 1) </a:t>
            </a:r>
            <a:r>
              <a:rPr lang="en-US" dirty="0" smtClean="0"/>
              <a:t>  and   (–</a:t>
            </a:r>
            <a:r>
              <a:rPr lang="en-US" dirty="0"/>
              <a:t>1, –2).</a:t>
            </a:r>
            <a:endParaRPr lang="en-US" dirty="0" smtClean="0"/>
          </a:p>
        </p:txBody>
      </p:sp>
      <p:sp>
        <p:nvSpPr>
          <p:cNvPr id="106503" name="Rectangle 7"/>
          <p:cNvSpPr>
            <a:spLocks noChangeArrowheads="1"/>
          </p:cNvSpPr>
          <p:nvPr/>
        </p:nvSpPr>
        <p:spPr bwMode="auto">
          <a:xfrm>
            <a:off x="5181600" y="1524000"/>
            <a:ext cx="2368550" cy="366712"/>
          </a:xfrm>
          <a:prstGeom prst="rect">
            <a:avLst/>
          </a:prstGeom>
          <a:noFill/>
          <a:ln w="9525">
            <a:noFill/>
            <a:miter lim="800000"/>
            <a:headEnd/>
            <a:tailEnd/>
          </a:ln>
        </p:spPr>
        <p:txBody>
          <a:bodyPr wrap="none">
            <a:spAutoFit/>
          </a:bodyPr>
          <a:lstStyle/>
          <a:p>
            <a:r>
              <a:rPr lang="en-US" dirty="0">
                <a:solidFill>
                  <a:srgbClr val="ED008C"/>
                </a:solidFill>
              </a:rPr>
              <a:t>Write in general form.</a:t>
            </a:r>
          </a:p>
        </p:txBody>
      </p:sp>
      <p:sp>
        <p:nvSpPr>
          <p:cNvPr id="106504" name="Rectangle 8"/>
          <p:cNvSpPr>
            <a:spLocks noChangeArrowheads="1"/>
          </p:cNvSpPr>
          <p:nvPr/>
        </p:nvSpPr>
        <p:spPr bwMode="auto">
          <a:xfrm>
            <a:off x="5187950" y="2209800"/>
            <a:ext cx="895350" cy="366712"/>
          </a:xfrm>
          <a:prstGeom prst="rect">
            <a:avLst/>
          </a:prstGeom>
          <a:noFill/>
          <a:ln w="9525">
            <a:noFill/>
            <a:miter lim="800000"/>
            <a:headEnd/>
            <a:tailEnd/>
          </a:ln>
        </p:spPr>
        <p:txBody>
          <a:bodyPr wrap="none">
            <a:spAutoFit/>
          </a:bodyPr>
          <a:lstStyle/>
          <a:p>
            <a:r>
              <a:rPr lang="en-US">
                <a:solidFill>
                  <a:srgbClr val="ED008C"/>
                </a:solidFill>
              </a:rPr>
              <a:t>Factor.</a:t>
            </a:r>
          </a:p>
        </p:txBody>
      </p:sp>
      <p:sp>
        <p:nvSpPr>
          <p:cNvPr id="106505" name="Rectangle 9"/>
          <p:cNvSpPr>
            <a:spLocks noChangeArrowheads="1"/>
          </p:cNvSpPr>
          <p:nvPr/>
        </p:nvSpPr>
        <p:spPr bwMode="auto">
          <a:xfrm>
            <a:off x="5181600" y="2971800"/>
            <a:ext cx="1327150" cy="366712"/>
          </a:xfrm>
          <a:prstGeom prst="rect">
            <a:avLst/>
          </a:prstGeom>
          <a:noFill/>
          <a:ln w="9525">
            <a:noFill/>
            <a:miter lim="800000"/>
            <a:headEnd/>
            <a:tailEnd/>
          </a:ln>
        </p:spPr>
        <p:txBody>
          <a:bodyPr wrap="none">
            <a:spAutoFit/>
          </a:bodyPr>
          <a:lstStyle/>
          <a:p>
            <a:r>
              <a:rPr lang="en-US">
                <a:solidFill>
                  <a:srgbClr val="ED008C"/>
                </a:solidFill>
              </a:rPr>
              <a:t>Solve for </a:t>
            </a:r>
            <a:r>
              <a:rPr lang="en-US" i="1">
                <a:solidFill>
                  <a:srgbClr val="ED008C"/>
                </a:solidFill>
              </a:rPr>
              <a:t>x.</a:t>
            </a:r>
            <a:endParaRPr lang="en-US">
              <a:solidFill>
                <a:srgbClr val="ED008C"/>
              </a:solidFill>
            </a:endParaRPr>
          </a:p>
        </p:txBody>
      </p:sp>
      <p:sp>
        <p:nvSpPr>
          <p:cNvPr id="34826" name="Text Box 10"/>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chemeClr val="bg1"/>
                </a:solidFill>
              </a:rPr>
              <a:t>cont’d</a:t>
            </a:r>
          </a:p>
        </p:txBody>
      </p:sp>
      <p:sp>
        <p:nvSpPr>
          <p:cNvPr id="11" name="Rectangle 4"/>
          <p:cNvSpPr>
            <a:spLocks noChangeArrowheads="1"/>
          </p:cNvSpPr>
          <p:nvPr/>
        </p:nvSpPr>
        <p:spPr bwMode="auto">
          <a:xfrm>
            <a:off x="5181600" y="5467928"/>
            <a:ext cx="2305050" cy="366713"/>
          </a:xfrm>
          <a:prstGeom prst="rect">
            <a:avLst/>
          </a:prstGeom>
          <a:noFill/>
          <a:ln w="9525">
            <a:noFill/>
            <a:miter lim="800000"/>
            <a:headEnd/>
            <a:tailEnd/>
          </a:ln>
        </p:spPr>
        <p:txBody>
          <a:bodyPr wrap="none">
            <a:spAutoFit/>
          </a:bodyPr>
          <a:lstStyle/>
          <a:p>
            <a:r>
              <a:rPr lang="en-US" dirty="0">
                <a:solidFill>
                  <a:srgbClr val="ED008C"/>
                </a:solidFill>
              </a:rPr>
              <a:t>Points of intersection</a:t>
            </a:r>
          </a:p>
        </p:txBody>
      </p:sp>
      <p:sp>
        <p:nvSpPr>
          <p:cNvPr id="12"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5 – </a:t>
            </a:r>
            <a:r>
              <a:rPr lang="en-US" sz="4000" i="1" dirty="0">
                <a:solidFill>
                  <a:schemeClr val="bg1"/>
                </a:solidFill>
              </a:rPr>
              <a:t>Solution</a:t>
            </a:r>
            <a:endParaRPr lang="en-US" sz="4000" dirty="0">
              <a:solidFill>
                <a:schemeClr val="bg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6498">
                                            <p:txEl>
                                              <p:pRg st="2" end="2"/>
                                            </p:txEl>
                                          </p:spTgt>
                                        </p:tgtEl>
                                        <p:attrNameLst>
                                          <p:attrName>style.visibility</p:attrName>
                                        </p:attrNameLst>
                                      </p:cBhvr>
                                      <p:to>
                                        <p:strVal val="visible"/>
                                      </p:to>
                                    </p:set>
                                    <p:animEffect transition="in" filter="fade">
                                      <p:cBhvr>
                                        <p:cTn id="7" dur="1000"/>
                                        <p:tgtEl>
                                          <p:spTgt spid="106498">
                                            <p:txEl>
                                              <p:pRg st="2" end="2"/>
                                            </p:txEl>
                                          </p:spTgt>
                                        </p:tgtEl>
                                      </p:cBhvr>
                                    </p:animEffect>
                                    <p:anim calcmode="lin" valueType="num">
                                      <p:cBhvr>
                                        <p:cTn id="8" dur="1000" fill="hold"/>
                                        <p:tgtEl>
                                          <p:spTgt spid="106498">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6498">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6498">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6504"/>
                                        </p:tgtEl>
                                        <p:attrNameLst>
                                          <p:attrName>style.visibility</p:attrName>
                                        </p:attrNameLst>
                                      </p:cBhvr>
                                      <p:to>
                                        <p:strVal val="visible"/>
                                      </p:to>
                                    </p:set>
                                    <p:animEffect transition="in" filter="fade">
                                      <p:cBhvr>
                                        <p:cTn id="13" dur="1000"/>
                                        <p:tgtEl>
                                          <p:spTgt spid="106504"/>
                                        </p:tgtEl>
                                      </p:cBhvr>
                                    </p:animEffect>
                                    <p:anim calcmode="lin" valueType="num">
                                      <p:cBhvr>
                                        <p:cTn id="14" dur="1000" fill="hold"/>
                                        <p:tgtEl>
                                          <p:spTgt spid="106504"/>
                                        </p:tgtEl>
                                        <p:attrNameLst>
                                          <p:attrName>ppt_x</p:attrName>
                                        </p:attrNameLst>
                                      </p:cBhvr>
                                      <p:tavLst>
                                        <p:tav tm="0">
                                          <p:val>
                                            <p:strVal val="#ppt_x"/>
                                          </p:val>
                                        </p:tav>
                                        <p:tav tm="100000">
                                          <p:val>
                                            <p:strVal val="#ppt_x"/>
                                          </p:val>
                                        </p:tav>
                                      </p:tavLst>
                                    </p:anim>
                                    <p:anim calcmode="lin" valueType="num">
                                      <p:cBhvr>
                                        <p:cTn id="15" dur="900" decel="100000" fill="hold"/>
                                        <p:tgtEl>
                                          <p:spTgt spid="10650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650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06505"/>
                                        </p:tgtEl>
                                        <p:attrNameLst>
                                          <p:attrName>style.visibility</p:attrName>
                                        </p:attrNameLst>
                                      </p:cBhvr>
                                      <p:to>
                                        <p:strVal val="visible"/>
                                      </p:to>
                                    </p:set>
                                    <p:animEffect transition="in" filter="fade">
                                      <p:cBhvr>
                                        <p:cTn id="21" dur="1000"/>
                                        <p:tgtEl>
                                          <p:spTgt spid="106505"/>
                                        </p:tgtEl>
                                      </p:cBhvr>
                                    </p:animEffect>
                                    <p:anim calcmode="lin" valueType="num">
                                      <p:cBhvr>
                                        <p:cTn id="22" dur="1000" fill="hold"/>
                                        <p:tgtEl>
                                          <p:spTgt spid="106505"/>
                                        </p:tgtEl>
                                        <p:attrNameLst>
                                          <p:attrName>ppt_x</p:attrName>
                                        </p:attrNameLst>
                                      </p:cBhvr>
                                      <p:tavLst>
                                        <p:tav tm="0">
                                          <p:val>
                                            <p:strVal val="#ppt_x"/>
                                          </p:val>
                                        </p:tav>
                                        <p:tav tm="100000">
                                          <p:val>
                                            <p:strVal val="#ppt_x"/>
                                          </p:val>
                                        </p:tav>
                                      </p:tavLst>
                                    </p:anim>
                                    <p:anim calcmode="lin" valueType="num">
                                      <p:cBhvr>
                                        <p:cTn id="23" dur="900" decel="100000" fill="hold"/>
                                        <p:tgtEl>
                                          <p:spTgt spid="10650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650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6498">
                                            <p:txEl>
                                              <p:pRg st="4" end="4"/>
                                            </p:txEl>
                                          </p:spTgt>
                                        </p:tgtEl>
                                        <p:attrNameLst>
                                          <p:attrName>style.visibility</p:attrName>
                                        </p:attrNameLst>
                                      </p:cBhvr>
                                      <p:to>
                                        <p:strVal val="visible"/>
                                      </p:to>
                                    </p:set>
                                    <p:animEffect transition="in" filter="fade">
                                      <p:cBhvr>
                                        <p:cTn id="27" dur="1000"/>
                                        <p:tgtEl>
                                          <p:spTgt spid="106498">
                                            <p:txEl>
                                              <p:pRg st="4" end="4"/>
                                            </p:txEl>
                                          </p:spTgt>
                                        </p:tgtEl>
                                      </p:cBhvr>
                                    </p:animEffect>
                                    <p:anim calcmode="lin" valueType="num">
                                      <p:cBhvr>
                                        <p:cTn id="28" dur="1000" fill="hold"/>
                                        <p:tgtEl>
                                          <p:spTgt spid="106498">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06498">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649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06498">
                                            <p:txEl>
                                              <p:pRg st="6" end="6"/>
                                            </p:txEl>
                                          </p:spTgt>
                                        </p:tgtEl>
                                        <p:attrNameLst>
                                          <p:attrName>style.visibility</p:attrName>
                                        </p:attrNameLst>
                                      </p:cBhvr>
                                      <p:to>
                                        <p:strVal val="visible"/>
                                      </p:to>
                                    </p:set>
                                    <p:animEffect transition="in" filter="fade">
                                      <p:cBhvr>
                                        <p:cTn id="35" dur="1000"/>
                                        <p:tgtEl>
                                          <p:spTgt spid="106498">
                                            <p:txEl>
                                              <p:pRg st="6" end="6"/>
                                            </p:txEl>
                                          </p:spTgt>
                                        </p:tgtEl>
                                      </p:cBhvr>
                                    </p:animEffect>
                                    <p:anim calcmode="lin" valueType="num">
                                      <p:cBhvr>
                                        <p:cTn id="36" dur="1000" fill="hold"/>
                                        <p:tgtEl>
                                          <p:spTgt spid="106498">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06498">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6498">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06498">
                                            <p:txEl>
                                              <p:pRg st="8" end="8"/>
                                            </p:txEl>
                                          </p:spTgt>
                                        </p:tgtEl>
                                        <p:attrNameLst>
                                          <p:attrName>style.visibility</p:attrName>
                                        </p:attrNameLst>
                                      </p:cBhvr>
                                      <p:to>
                                        <p:strVal val="visible"/>
                                      </p:to>
                                    </p:set>
                                    <p:animEffect transition="in" filter="fade">
                                      <p:cBhvr>
                                        <p:cTn id="41" dur="1000"/>
                                        <p:tgtEl>
                                          <p:spTgt spid="106498">
                                            <p:txEl>
                                              <p:pRg st="8" end="8"/>
                                            </p:txEl>
                                          </p:spTgt>
                                        </p:tgtEl>
                                      </p:cBhvr>
                                    </p:animEffect>
                                    <p:anim calcmode="lin" valueType="num">
                                      <p:cBhvr>
                                        <p:cTn id="42" dur="1000" fill="hold"/>
                                        <p:tgtEl>
                                          <p:spTgt spid="106498">
                                            <p:txEl>
                                              <p:pRg st="8" end="8"/>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06498">
                                            <p:txEl>
                                              <p:pRg st="8" end="8"/>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6498">
                                            <p:txEl>
                                              <p:pRg st="8" end="8"/>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900" decel="100000" fill="hold"/>
                                        <p:tgtEl>
                                          <p:spTgt spid="1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4" grpId="0"/>
      <p:bldP spid="10650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5"/>
          <p:cNvSpPr>
            <a:spLocks noGrp="1" noChangeArrowheads="1"/>
          </p:cNvSpPr>
          <p:nvPr>
            <p:ph idx="1"/>
          </p:nvPr>
        </p:nvSpPr>
        <p:spPr/>
        <p:txBody>
          <a:bodyPr/>
          <a:lstStyle/>
          <a:p>
            <a:pPr marL="457200" indent="-457200" eaLnBrk="1" hangingPunct="1">
              <a:buClr>
                <a:srgbClr val="0074BC"/>
              </a:buClr>
              <a:buSzPct val="90000"/>
              <a:buFont typeface="Webdings" pitchFamily="18" charset="2"/>
              <a:buChar char=""/>
            </a:pPr>
            <a:r>
              <a:rPr lang="en-US" sz="2800" dirty="0" smtClean="0"/>
              <a:t>Sketch the graph of an equation.</a:t>
            </a:r>
          </a:p>
          <a:p>
            <a:pPr marL="457200" indent="-457200" eaLnBrk="1" hangingPunct="1">
              <a:buClr>
                <a:srgbClr val="0074BC"/>
              </a:buClr>
              <a:buSzPct val="90000"/>
              <a:buFont typeface="Webdings" pitchFamily="18" charset="2"/>
              <a:buChar char=""/>
            </a:pPr>
            <a:endParaRPr lang="en-US" sz="2800" dirty="0" smtClean="0"/>
          </a:p>
          <a:p>
            <a:pPr marL="457200" indent="-457200" eaLnBrk="1" hangingPunct="1">
              <a:buClr>
                <a:srgbClr val="0074BC"/>
              </a:buClr>
              <a:buSzPct val="90000"/>
              <a:buFont typeface="Webdings" pitchFamily="18" charset="2"/>
              <a:buChar char=""/>
            </a:pPr>
            <a:r>
              <a:rPr lang="en-US" sz="2800" dirty="0" smtClean="0"/>
              <a:t>Find the intercepts of a graph.</a:t>
            </a:r>
          </a:p>
          <a:p>
            <a:pPr marL="457200" indent="-457200" eaLnBrk="1" hangingPunct="1">
              <a:buClr>
                <a:srgbClr val="0074BC"/>
              </a:buClr>
              <a:buSzPct val="90000"/>
              <a:buFont typeface="Webdings" pitchFamily="18" charset="2"/>
              <a:buChar char=""/>
            </a:pPr>
            <a:endParaRPr lang="en-US" sz="2800" dirty="0" smtClean="0"/>
          </a:p>
          <a:p>
            <a:pPr marL="457200" indent="-457200" eaLnBrk="1" hangingPunct="1">
              <a:buClr>
                <a:srgbClr val="0074BC"/>
              </a:buClr>
              <a:buSzPct val="90000"/>
              <a:buFont typeface="Webdings" pitchFamily="18" charset="2"/>
              <a:buChar char=""/>
            </a:pPr>
            <a:r>
              <a:rPr lang="en-US" sz="2800" dirty="0" smtClean="0"/>
              <a:t>Test a graph for symmetry with respect to an </a:t>
            </a:r>
            <a:br>
              <a:rPr lang="en-US" sz="2800" dirty="0" smtClean="0"/>
            </a:br>
            <a:r>
              <a:rPr lang="en-US" sz="2800" dirty="0" smtClean="0"/>
              <a:t>axis and the origin.</a:t>
            </a:r>
          </a:p>
          <a:p>
            <a:pPr marL="457200" indent="-457200" eaLnBrk="1" hangingPunct="1">
              <a:buClr>
                <a:srgbClr val="0074BC"/>
              </a:buClr>
              <a:buSzPct val="90000"/>
              <a:buFont typeface="Webdings" pitchFamily="18" charset="2"/>
              <a:buChar char=""/>
            </a:pPr>
            <a:endParaRPr lang="en-US" sz="2800" dirty="0" smtClean="0"/>
          </a:p>
          <a:p>
            <a:pPr marL="457200" indent="-457200" eaLnBrk="1" hangingPunct="1">
              <a:buClr>
                <a:srgbClr val="0074BC"/>
              </a:buClr>
              <a:buSzPct val="90000"/>
              <a:buFont typeface="Webdings" pitchFamily="18" charset="2"/>
              <a:buChar char=""/>
            </a:pPr>
            <a:r>
              <a:rPr lang="en-US" sz="2800" dirty="0" smtClean="0"/>
              <a:t>Find the points of intersection of two graphs.</a:t>
            </a:r>
          </a:p>
          <a:p>
            <a:pPr marL="457200" indent="-457200" eaLnBrk="1" hangingPunct="1">
              <a:buClr>
                <a:srgbClr val="0074BC"/>
              </a:buClr>
              <a:buSzPct val="90000"/>
              <a:buFont typeface="Webdings" pitchFamily="18" charset="2"/>
              <a:buChar char=""/>
            </a:pPr>
            <a:endParaRPr lang="en-US" sz="2800" dirty="0" smtClean="0"/>
          </a:p>
          <a:p>
            <a:pPr marL="457200" indent="-457200" eaLnBrk="1" hangingPunct="1">
              <a:buClr>
                <a:srgbClr val="0074BC"/>
              </a:buClr>
              <a:buSzPct val="90000"/>
              <a:buFont typeface="Webdings" pitchFamily="18" charset="2"/>
              <a:buChar char=""/>
            </a:pPr>
            <a:r>
              <a:rPr lang="en-US" sz="2800" dirty="0" smtClean="0"/>
              <a:t>Fit a mathematical model to a real-life data set.</a:t>
            </a:r>
          </a:p>
        </p:txBody>
      </p:sp>
      <p:sp>
        <p:nvSpPr>
          <p:cNvPr id="8194" name="Text Box 5"/>
          <p:cNvSpPr txBox="1">
            <a:spLocks noChangeArrowheads="1"/>
          </p:cNvSpPr>
          <p:nvPr/>
        </p:nvSpPr>
        <p:spPr bwMode="auto">
          <a:xfrm>
            <a:off x="455613" y="349250"/>
            <a:ext cx="8226425" cy="639763"/>
          </a:xfrm>
          <a:prstGeom prst="rect">
            <a:avLst/>
          </a:prstGeom>
          <a:noFill/>
          <a:ln w="9525">
            <a:noFill/>
            <a:miter lim="800000"/>
            <a:headEnd/>
            <a:tailEnd/>
          </a:ln>
        </p:spPr>
        <p:txBody>
          <a:bodyPr/>
          <a:lstStyle/>
          <a:p>
            <a:pPr eaLnBrk="0" hangingPunct="0">
              <a:spcBef>
                <a:spcPct val="50000"/>
              </a:spcBef>
            </a:pPr>
            <a:r>
              <a:rPr lang="en-US" sz="4000">
                <a:solidFill>
                  <a:srgbClr val="FFFFFF"/>
                </a:solidFill>
              </a:rPr>
              <a:t>Objectives</a:t>
            </a:r>
          </a:p>
        </p:txBody>
      </p:sp>
    </p:spTree>
    <p:extLst>
      <p:ext uri="{BB962C8B-B14F-4D97-AF65-F5344CB8AC3E}">
        <p14:creationId xmlns:p14="http://schemas.microsoft.com/office/powerpoint/2010/main" val="3919586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idx="1"/>
          </p:nvPr>
        </p:nvSpPr>
        <p:spPr/>
        <p:txBody>
          <a:bodyPr/>
          <a:lstStyle/>
          <a:p>
            <a:pPr eaLnBrk="1" hangingPunct="1"/>
            <a:r>
              <a:rPr lang="en-IN" dirty="0">
                <a:solidFill>
                  <a:srgbClr val="0074BC"/>
                </a:solidFill>
              </a:rPr>
              <a:t>Graphical </a:t>
            </a:r>
            <a:r>
              <a:rPr lang="el-GR" dirty="0" smtClean="0">
                <a:solidFill>
                  <a:srgbClr val="0074BC"/>
                </a:solidFill>
              </a:rPr>
              <a:t>Solution</a:t>
            </a:r>
            <a:r>
              <a:rPr lang="en-US" dirty="0">
                <a:solidFill>
                  <a:srgbClr val="0074BC"/>
                </a:solidFill>
              </a:rPr>
              <a:t>:</a:t>
            </a:r>
          </a:p>
          <a:p>
            <a:r>
              <a:rPr lang="en-IN" dirty="0"/>
              <a:t>Begin by solving both equations for </a:t>
            </a:r>
            <a:r>
              <a:rPr lang="en-IN" i="1" dirty="0"/>
              <a:t>y</a:t>
            </a:r>
            <a:r>
              <a:rPr lang="en-IN" dirty="0"/>
              <a:t>. Then use a </a:t>
            </a:r>
            <a:r>
              <a:rPr lang="en-IN" dirty="0" smtClean="0"/>
              <a:t>graphing utility </a:t>
            </a:r>
            <a:r>
              <a:rPr lang="en-IN" dirty="0"/>
              <a:t>to graph the equations </a:t>
            </a:r>
            <a:r>
              <a:rPr lang="en-IN" i="1" dirty="0" smtClean="0"/>
              <a:t>y</a:t>
            </a:r>
            <a:r>
              <a:rPr lang="en-IN" baseline="-25000" dirty="0" smtClean="0"/>
              <a:t>1</a:t>
            </a:r>
            <a:r>
              <a:rPr lang="en-IN" dirty="0" smtClean="0"/>
              <a:t> </a:t>
            </a:r>
            <a:r>
              <a:rPr lang="en-IN" dirty="0"/>
              <a:t>= </a:t>
            </a:r>
            <a:r>
              <a:rPr lang="en-IN" i="1" dirty="0" smtClean="0"/>
              <a:t>x</a:t>
            </a:r>
            <a:r>
              <a:rPr lang="en-IN" baseline="30000" dirty="0" smtClean="0"/>
              <a:t>2</a:t>
            </a:r>
            <a:r>
              <a:rPr lang="en-IN" dirty="0" smtClean="0"/>
              <a:t> </a:t>
            </a:r>
            <a:r>
              <a:rPr lang="en-US" dirty="0"/>
              <a:t>–</a:t>
            </a:r>
            <a:r>
              <a:rPr lang="en-IN" dirty="0" smtClean="0"/>
              <a:t> </a:t>
            </a:r>
            <a:r>
              <a:rPr lang="en-IN" dirty="0"/>
              <a:t>3 and </a:t>
            </a:r>
            <a:r>
              <a:rPr lang="en-IN" i="1" dirty="0"/>
              <a:t>y</a:t>
            </a:r>
            <a:r>
              <a:rPr lang="en-IN" baseline="-25000" dirty="0"/>
              <a:t>2</a:t>
            </a:r>
            <a:r>
              <a:rPr lang="en-IN" dirty="0"/>
              <a:t> = </a:t>
            </a:r>
            <a:r>
              <a:rPr lang="en-IN" i="1" dirty="0"/>
              <a:t>x </a:t>
            </a:r>
            <a:r>
              <a:rPr lang="en-US" dirty="0"/>
              <a:t>–</a:t>
            </a:r>
            <a:r>
              <a:rPr lang="en-IN" dirty="0" smtClean="0"/>
              <a:t> 1 in </a:t>
            </a:r>
            <a:r>
              <a:rPr lang="en-IN" dirty="0"/>
              <a:t>the same viewing window. Use the </a:t>
            </a:r>
            <a:r>
              <a:rPr lang="en-IN" i="1" dirty="0"/>
              <a:t>intersect </a:t>
            </a:r>
            <a:r>
              <a:rPr lang="en-IN" dirty="0"/>
              <a:t>feature (</a:t>
            </a:r>
            <a:r>
              <a:rPr lang="en-IN" dirty="0" smtClean="0"/>
              <a:t>see </a:t>
            </a:r>
            <a:r>
              <a:rPr lang="en-IN" smtClean="0"/>
              <a:t>figure below) </a:t>
            </a:r>
            <a:r>
              <a:rPr lang="en-IN" dirty="0"/>
              <a:t>to find the points of intersection of the graphs.</a:t>
            </a:r>
            <a:endParaRPr lang="en-US" dirty="0" smtClean="0"/>
          </a:p>
        </p:txBody>
      </p:sp>
      <p:sp>
        <p:nvSpPr>
          <p:cNvPr id="7" name="Text Box 10"/>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chemeClr val="bg1"/>
                </a:solidFill>
              </a:rPr>
              <a:t>cont’d</a:t>
            </a:r>
          </a:p>
        </p:txBody>
      </p:sp>
      <p:sp>
        <p:nvSpPr>
          <p:cNvPr id="9"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5 – </a:t>
            </a:r>
            <a:r>
              <a:rPr lang="en-US" sz="4000" i="1" dirty="0">
                <a:solidFill>
                  <a:schemeClr val="bg1"/>
                </a:solidFill>
              </a:rPr>
              <a:t>Solution</a:t>
            </a:r>
            <a:endParaRPr lang="en-US" sz="4000" dirty="0">
              <a:solidFill>
                <a:schemeClr val="bg1"/>
              </a:solidFill>
            </a:endParaRPr>
          </a:p>
        </p:txBody>
      </p:sp>
      <p:pic>
        <p:nvPicPr>
          <p:cNvPr id="3" name="Picture 2"/>
          <p:cNvPicPr>
            <a:picLocks noChangeAspect="1"/>
          </p:cNvPicPr>
          <p:nvPr/>
        </p:nvPicPr>
        <p:blipFill>
          <a:blip r:embed="rId3"/>
          <a:stretch>
            <a:fillRect/>
          </a:stretch>
        </p:blipFill>
        <p:spPr>
          <a:xfrm>
            <a:off x="1524000" y="3724027"/>
            <a:ext cx="5766390" cy="2448173"/>
          </a:xfrm>
          <a:prstGeom prst="rect">
            <a:avLst/>
          </a:prstGeom>
        </p:spPr>
      </p:pic>
    </p:spTree>
    <p:custDataLst>
      <p:tags r:id="rId1"/>
    </p:custDataLst>
    <p:extLst>
      <p:ext uri="{BB962C8B-B14F-4D97-AF65-F5344CB8AC3E}">
        <p14:creationId xmlns:p14="http://schemas.microsoft.com/office/powerpoint/2010/main" val="2931403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3900" dirty="0" smtClean="0">
                <a:solidFill>
                  <a:srgbClr val="005BAA"/>
                </a:solidFill>
              </a:rPr>
              <a:t>Fitting Mathematical Models to Data</a:t>
            </a:r>
            <a:endParaRPr lang="en-US" sz="3900" dirty="0">
              <a:solidFill>
                <a:srgbClr val="005BAA"/>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p:txBody>
          <a:bodyPr/>
          <a:lstStyle/>
          <a:p>
            <a:r>
              <a:rPr lang="en-IN" dirty="0"/>
              <a:t>One basic technique of modern science is gathering data and then describing </a:t>
            </a:r>
            <a:r>
              <a:rPr lang="en-IN" dirty="0" smtClean="0"/>
              <a:t>the data </a:t>
            </a:r>
            <a:r>
              <a:rPr lang="en-IN" dirty="0"/>
              <a:t>with </a:t>
            </a:r>
            <a:r>
              <a:rPr lang="en-IN" dirty="0" smtClean="0"/>
              <a:t>a </a:t>
            </a:r>
            <a:r>
              <a:rPr lang="en-US" b="1" dirty="0" smtClean="0"/>
              <a:t>mathematical models</a:t>
            </a:r>
            <a:r>
              <a:rPr lang="en-US" dirty="0" smtClean="0"/>
              <a:t>.</a:t>
            </a:r>
          </a:p>
          <a:p>
            <a:pPr eaLnBrk="1" hangingPunct="1">
              <a:buFont typeface="Arial" charset="0"/>
              <a:buNone/>
            </a:pPr>
            <a:endParaRPr lang="en-US" b="1" dirty="0" smtClean="0"/>
          </a:p>
          <a:p>
            <a:pPr eaLnBrk="1" hangingPunct="1">
              <a:buFont typeface="Arial" charset="0"/>
              <a:buNone/>
            </a:pPr>
            <a:r>
              <a:rPr lang="en-US" dirty="0" smtClean="0"/>
              <a:t>In developing a mathematical model to represent actual data, you should strive for two (often conflicting) goals—accuracy and simplicity. </a:t>
            </a:r>
          </a:p>
          <a:p>
            <a:pPr eaLnBrk="1" hangingPunct="1">
              <a:buFont typeface="Arial" charset="0"/>
              <a:buNone/>
            </a:pPr>
            <a:endParaRPr lang="en-US" dirty="0" smtClean="0"/>
          </a:p>
          <a:p>
            <a:pPr eaLnBrk="1" hangingPunct="1">
              <a:buFont typeface="Arial" charset="0"/>
              <a:buNone/>
            </a:pPr>
            <a:r>
              <a:rPr lang="en-US" dirty="0" smtClean="0"/>
              <a:t>That is, you want the model to be simple enough to be workable, yet accurate enough to produce meaningful results.</a:t>
            </a:r>
          </a:p>
        </p:txBody>
      </p:sp>
      <p:sp>
        <p:nvSpPr>
          <p:cNvPr id="37891"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smtClean="0">
                <a:solidFill>
                  <a:schemeClr val="bg1"/>
                </a:solidFill>
              </a:rPr>
              <a:t>Fitting Mathematical Models to Data</a:t>
            </a:r>
            <a:endParaRPr lang="en-US" sz="40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Grp="1" noChangeArrowheads="1"/>
          </p:cNvSpPr>
          <p:nvPr>
            <p:ph type="title"/>
          </p:nvPr>
        </p:nvSpPr>
        <p:spPr>
          <a:xfrm>
            <a:off x="457200" y="347472"/>
            <a:ext cx="8311896" cy="704088"/>
          </a:xfrm>
        </p:spPr>
        <p:txBody>
          <a:bodyPr/>
          <a:lstStyle/>
          <a:p>
            <a:pPr eaLnBrk="1" hangingPunct="1"/>
            <a:r>
              <a:rPr lang="en-US" sz="3300" dirty="0" smtClean="0"/>
              <a:t>Example 6 – </a:t>
            </a:r>
            <a:r>
              <a:rPr lang="en-IN" sz="3300" i="1" dirty="0"/>
              <a:t>Fitting a Linear Model to Data</a:t>
            </a:r>
            <a:endParaRPr lang="en-US" sz="3300" i="1" dirty="0"/>
          </a:p>
        </p:txBody>
      </p:sp>
      <p:sp>
        <p:nvSpPr>
          <p:cNvPr id="38915" name="Rectangle 2"/>
          <p:cNvSpPr>
            <a:spLocks noGrp="1" noChangeArrowheads="1"/>
          </p:cNvSpPr>
          <p:nvPr>
            <p:ph idx="1"/>
          </p:nvPr>
        </p:nvSpPr>
        <p:spPr/>
        <p:txBody>
          <a:bodyPr/>
          <a:lstStyle/>
          <a:p>
            <a:r>
              <a:rPr lang="en-IN" dirty="0"/>
              <a:t>A class of 28 people collected the data shown below, which represent their heights </a:t>
            </a:r>
            <a:r>
              <a:rPr lang="en-IN" i="1" dirty="0" smtClean="0"/>
              <a:t>x </a:t>
            </a:r>
            <a:r>
              <a:rPr lang="en-IN" dirty="0" smtClean="0"/>
              <a:t>and </a:t>
            </a:r>
            <a:r>
              <a:rPr lang="en-IN" dirty="0"/>
              <a:t>arm spans </a:t>
            </a:r>
            <a:r>
              <a:rPr lang="en-IN" i="1" dirty="0"/>
              <a:t>y </a:t>
            </a:r>
            <a:r>
              <a:rPr lang="en-IN" dirty="0"/>
              <a:t>(rounded to the nearest inch</a:t>
            </a:r>
            <a:r>
              <a:rPr lang="en-IN" dirty="0" smtClean="0"/>
              <a:t>).</a:t>
            </a:r>
          </a:p>
          <a:p>
            <a:endParaRPr lang="en-US" sz="1600" dirty="0"/>
          </a:p>
          <a:p>
            <a:endParaRPr lang="en-US" dirty="0" smtClean="0"/>
          </a:p>
          <a:p>
            <a:endParaRPr lang="en-US" dirty="0"/>
          </a:p>
          <a:p>
            <a:endParaRPr lang="en-US" dirty="0" smtClean="0"/>
          </a:p>
          <a:p>
            <a:endParaRPr lang="en-US" dirty="0" smtClean="0"/>
          </a:p>
          <a:p>
            <a:endParaRPr lang="en-US" dirty="0"/>
          </a:p>
          <a:p>
            <a:r>
              <a:rPr lang="en-IN" dirty="0"/>
              <a:t>Find a linear model to represent these data.</a:t>
            </a:r>
            <a:endParaRPr lang="en-US" dirty="0" smtClean="0"/>
          </a:p>
        </p:txBody>
      </p:sp>
      <p:pic>
        <p:nvPicPr>
          <p:cNvPr id="2" name="Picture 1"/>
          <p:cNvPicPr>
            <a:picLocks noChangeAspect="1"/>
          </p:cNvPicPr>
          <p:nvPr/>
        </p:nvPicPr>
        <p:blipFill>
          <a:blip r:embed="rId3"/>
          <a:stretch>
            <a:fillRect/>
          </a:stretch>
        </p:blipFill>
        <p:spPr>
          <a:xfrm>
            <a:off x="609600" y="3047992"/>
            <a:ext cx="7431728" cy="1676408"/>
          </a:xfrm>
          <a:prstGeom prst="rect">
            <a:avLst/>
          </a:prstGeom>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idx="1"/>
          </p:nvPr>
        </p:nvSpPr>
        <p:spPr/>
        <p:txBody>
          <a:bodyPr/>
          <a:lstStyle/>
          <a:p>
            <a:r>
              <a:rPr lang="en-IN" dirty="0"/>
              <a:t>There are different ways to model these data with </a:t>
            </a:r>
            <a:r>
              <a:rPr lang="en-IN" dirty="0" smtClean="0"/>
              <a:t>an equation</a:t>
            </a:r>
            <a:r>
              <a:rPr lang="en-IN" dirty="0"/>
              <a:t>. The simplest </a:t>
            </a:r>
            <a:r>
              <a:rPr lang="en-IN" dirty="0" smtClean="0"/>
              <a:t>would be </a:t>
            </a:r>
            <a:r>
              <a:rPr lang="en-IN" dirty="0"/>
              <a:t>to observe that </a:t>
            </a:r>
            <a:r>
              <a:rPr lang="en-IN" i="1" dirty="0"/>
              <a:t>x </a:t>
            </a:r>
            <a:r>
              <a:rPr lang="en-IN" dirty="0"/>
              <a:t>and </a:t>
            </a:r>
            <a:r>
              <a:rPr lang="en-IN" i="1" dirty="0" smtClean="0"/>
              <a:t>y </a:t>
            </a:r>
            <a:r>
              <a:rPr lang="en-IN" dirty="0" smtClean="0"/>
              <a:t>are </a:t>
            </a:r>
            <a:r>
              <a:rPr lang="en-IN" dirty="0"/>
              <a:t>about the same and list the model as simply </a:t>
            </a:r>
            <a:r>
              <a:rPr lang="en-IN" i="1" dirty="0"/>
              <a:t>y </a:t>
            </a:r>
            <a:r>
              <a:rPr lang="en-IN" dirty="0"/>
              <a:t>= </a:t>
            </a:r>
            <a:r>
              <a:rPr lang="en-IN" i="1" dirty="0"/>
              <a:t>x</a:t>
            </a:r>
            <a:r>
              <a:rPr lang="en-IN" dirty="0"/>
              <a:t>. </a:t>
            </a:r>
            <a:r>
              <a:rPr lang="en-IN" dirty="0" smtClean="0"/>
              <a:t>A more </a:t>
            </a:r>
            <a:r>
              <a:rPr lang="en-IN" dirty="0"/>
              <a:t>careful analysis would be to use a procedure </a:t>
            </a:r>
            <a:r>
              <a:rPr lang="en-IN" dirty="0" smtClean="0"/>
              <a:t>from statistics </a:t>
            </a:r>
            <a:r>
              <a:rPr lang="en-IN" dirty="0"/>
              <a:t>called </a:t>
            </a:r>
            <a:r>
              <a:rPr lang="en-IN" i="1" dirty="0"/>
              <a:t>least </a:t>
            </a:r>
            <a:r>
              <a:rPr lang="en-IN" i="1" dirty="0" smtClean="0"/>
              <a:t>squares regression</a:t>
            </a:r>
            <a:r>
              <a:rPr lang="en-IN" dirty="0"/>
              <a:t>. </a:t>
            </a:r>
            <a:endParaRPr lang="en-IN" dirty="0" smtClean="0"/>
          </a:p>
          <a:p>
            <a:endParaRPr lang="en-IN" dirty="0"/>
          </a:p>
          <a:p>
            <a:r>
              <a:rPr lang="en-IN" dirty="0" smtClean="0"/>
              <a:t>The </a:t>
            </a:r>
            <a:r>
              <a:rPr lang="en-IN" dirty="0"/>
              <a:t>least squares regression line for these data </a:t>
            </a:r>
            <a:r>
              <a:rPr lang="en-IN" dirty="0" smtClean="0"/>
              <a:t>is</a:t>
            </a:r>
            <a:endParaRPr lang="en-US" dirty="0" smtClean="0"/>
          </a:p>
        </p:txBody>
      </p:sp>
      <p:sp>
        <p:nvSpPr>
          <p:cNvPr id="40963"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6 – </a:t>
            </a:r>
            <a:r>
              <a:rPr lang="en-US" sz="4000" i="1" dirty="0">
                <a:solidFill>
                  <a:schemeClr val="bg1"/>
                </a:solidFill>
              </a:rPr>
              <a:t>Solution</a:t>
            </a:r>
            <a:endParaRPr lang="en-US" sz="4000" dirty="0">
              <a:solidFill>
                <a:schemeClr val="bg1"/>
              </a:solidFill>
            </a:endParaRPr>
          </a:p>
        </p:txBody>
      </p:sp>
      <p:sp>
        <p:nvSpPr>
          <p:cNvPr id="40964" name="Rectangle 4"/>
          <p:cNvSpPr>
            <a:spLocks noChangeArrowheads="1"/>
          </p:cNvSpPr>
          <p:nvPr/>
        </p:nvSpPr>
        <p:spPr bwMode="auto">
          <a:xfrm>
            <a:off x="5240223" y="4709239"/>
            <a:ext cx="3198311" cy="369332"/>
          </a:xfrm>
          <a:prstGeom prst="rect">
            <a:avLst/>
          </a:prstGeom>
          <a:noFill/>
          <a:ln w="9525">
            <a:noFill/>
            <a:miter lim="800000"/>
            <a:headEnd/>
            <a:tailEnd/>
          </a:ln>
        </p:spPr>
        <p:txBody>
          <a:bodyPr wrap="none">
            <a:spAutoFit/>
          </a:bodyPr>
          <a:lstStyle/>
          <a:p>
            <a:r>
              <a:rPr lang="en-IN" dirty="0">
                <a:solidFill>
                  <a:srgbClr val="ED008C"/>
                </a:solidFill>
              </a:rPr>
              <a:t>Least squares regression </a:t>
            </a:r>
            <a:r>
              <a:rPr lang="en-IN" dirty="0" smtClean="0">
                <a:solidFill>
                  <a:srgbClr val="ED008C"/>
                </a:solidFill>
              </a:rPr>
              <a:t>line</a:t>
            </a:r>
            <a:endParaRPr lang="en-US" dirty="0">
              <a:solidFill>
                <a:srgbClr val="ED008C"/>
              </a:solidFill>
            </a:endParaRPr>
          </a:p>
        </p:txBody>
      </p:sp>
      <p:pic>
        <p:nvPicPr>
          <p:cNvPr id="2" name="Picture 1"/>
          <p:cNvPicPr>
            <a:picLocks noChangeAspect="1"/>
          </p:cNvPicPr>
          <p:nvPr/>
        </p:nvPicPr>
        <p:blipFill>
          <a:blip r:embed="rId3"/>
          <a:stretch>
            <a:fillRect/>
          </a:stretch>
        </p:blipFill>
        <p:spPr>
          <a:xfrm>
            <a:off x="1219200" y="4648200"/>
            <a:ext cx="2904552" cy="46907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42">
                                            <p:txEl>
                                              <p:pRg st="2" end="2"/>
                                            </p:txEl>
                                          </p:spTgt>
                                        </p:tgtEl>
                                        <p:attrNameLst>
                                          <p:attrName>style.visibility</p:attrName>
                                        </p:attrNameLst>
                                      </p:cBhvr>
                                      <p:to>
                                        <p:strVal val="visible"/>
                                      </p:to>
                                    </p:set>
                                    <p:animEffect transition="in" filter="fade">
                                      <p:cBhvr>
                                        <p:cTn id="7" dur="1000"/>
                                        <p:tgtEl>
                                          <p:spTgt spid="112642">
                                            <p:txEl>
                                              <p:pRg st="2" end="2"/>
                                            </p:txEl>
                                          </p:spTgt>
                                        </p:tgtEl>
                                      </p:cBhvr>
                                    </p:animEffect>
                                    <p:anim calcmode="lin" valueType="num">
                                      <p:cBhvr>
                                        <p:cTn id="8" dur="1000" fill="hold"/>
                                        <p:tgtEl>
                                          <p:spTgt spid="112642">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42">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42">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0964"/>
                                        </p:tgtEl>
                                        <p:attrNameLst>
                                          <p:attrName>style.visibility</p:attrName>
                                        </p:attrNameLst>
                                      </p:cBhvr>
                                      <p:to>
                                        <p:strVal val="visible"/>
                                      </p:to>
                                    </p:set>
                                    <p:animEffect transition="in" filter="fade">
                                      <p:cBhvr>
                                        <p:cTn id="19" dur="1000"/>
                                        <p:tgtEl>
                                          <p:spTgt spid="40964"/>
                                        </p:tgtEl>
                                      </p:cBhvr>
                                    </p:animEffect>
                                    <p:anim calcmode="lin" valueType="num">
                                      <p:cBhvr>
                                        <p:cTn id="20" dur="1000" fill="hold"/>
                                        <p:tgtEl>
                                          <p:spTgt spid="40964"/>
                                        </p:tgtEl>
                                        <p:attrNameLst>
                                          <p:attrName>ppt_x</p:attrName>
                                        </p:attrNameLst>
                                      </p:cBhvr>
                                      <p:tavLst>
                                        <p:tav tm="0">
                                          <p:val>
                                            <p:strVal val="#ppt_x"/>
                                          </p:val>
                                        </p:tav>
                                        <p:tav tm="100000">
                                          <p:val>
                                            <p:strVal val="#ppt_x"/>
                                          </p:val>
                                        </p:tav>
                                      </p:tavLst>
                                    </p:anim>
                                    <p:anim calcmode="lin" valueType="num">
                                      <p:cBhvr>
                                        <p:cTn id="21" dur="900" decel="100000" fill="hold"/>
                                        <p:tgtEl>
                                          <p:spTgt spid="4096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09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idx="1"/>
          </p:nvPr>
        </p:nvSpPr>
        <p:spPr/>
        <p:txBody>
          <a:bodyPr/>
          <a:lstStyle/>
          <a:p>
            <a:r>
              <a:rPr lang="en-IN" dirty="0"/>
              <a:t>The graph of the model and the data are shown in </a:t>
            </a:r>
            <a:r>
              <a:rPr lang="en-IN" dirty="0" smtClean="0"/>
              <a:t/>
            </a:r>
            <a:br>
              <a:rPr lang="en-IN" dirty="0" smtClean="0"/>
            </a:br>
            <a:r>
              <a:rPr lang="en-IN" dirty="0" smtClean="0"/>
              <a:t>Figure </a:t>
            </a:r>
            <a:r>
              <a:rPr lang="en-IN" dirty="0"/>
              <a:t>P.11. From this model, </a:t>
            </a:r>
            <a:r>
              <a:rPr lang="en-IN" dirty="0" smtClean="0"/>
              <a:t>you can </a:t>
            </a:r>
            <a:r>
              <a:rPr lang="en-IN" dirty="0"/>
              <a:t>see that a person’s </a:t>
            </a:r>
            <a:r>
              <a:rPr lang="en-IN" dirty="0" smtClean="0"/>
              <a:t>arm span </a:t>
            </a:r>
            <a:r>
              <a:rPr lang="en-IN" dirty="0"/>
              <a:t>tends to be about the same as his or her height.</a:t>
            </a:r>
            <a:endParaRPr lang="en-US" dirty="0" smtClean="0"/>
          </a:p>
        </p:txBody>
      </p:sp>
      <p:sp>
        <p:nvSpPr>
          <p:cNvPr id="41987"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Example 6 – </a:t>
            </a:r>
            <a:r>
              <a:rPr lang="en-US" sz="4000" i="1" dirty="0">
                <a:solidFill>
                  <a:schemeClr val="bg1"/>
                </a:solidFill>
              </a:rPr>
              <a:t>Solution</a:t>
            </a:r>
            <a:endParaRPr lang="en-US" sz="4000" dirty="0">
              <a:solidFill>
                <a:schemeClr val="bg1"/>
              </a:solidFill>
            </a:endParaRPr>
          </a:p>
        </p:txBody>
      </p:sp>
      <p:sp>
        <p:nvSpPr>
          <p:cNvPr id="41989" name="Text Box 5"/>
          <p:cNvSpPr txBox="1">
            <a:spLocks noChangeArrowheads="1"/>
          </p:cNvSpPr>
          <p:nvPr/>
        </p:nvSpPr>
        <p:spPr bwMode="auto">
          <a:xfrm>
            <a:off x="8032750" y="776288"/>
            <a:ext cx="990600" cy="366712"/>
          </a:xfrm>
          <a:prstGeom prst="rect">
            <a:avLst/>
          </a:prstGeom>
          <a:noFill/>
          <a:ln w="9525">
            <a:noFill/>
            <a:miter lim="800000"/>
            <a:headEnd/>
            <a:tailEnd/>
          </a:ln>
        </p:spPr>
        <p:txBody>
          <a:bodyPr>
            <a:spAutoFit/>
          </a:bodyPr>
          <a:lstStyle/>
          <a:p>
            <a:pPr algn="r">
              <a:spcBef>
                <a:spcPct val="50000"/>
              </a:spcBef>
            </a:pPr>
            <a:r>
              <a:rPr lang="en-US" dirty="0">
                <a:solidFill>
                  <a:schemeClr val="bg1"/>
                </a:solidFill>
              </a:rPr>
              <a:t>cont’d</a:t>
            </a:r>
          </a:p>
        </p:txBody>
      </p:sp>
      <p:pic>
        <p:nvPicPr>
          <p:cNvPr id="2" name="Picture 1"/>
          <p:cNvPicPr>
            <a:picLocks noChangeAspect="1"/>
          </p:cNvPicPr>
          <p:nvPr/>
        </p:nvPicPr>
        <p:blipFill>
          <a:blip r:embed="rId3"/>
          <a:stretch>
            <a:fillRect/>
          </a:stretch>
        </p:blipFill>
        <p:spPr>
          <a:xfrm>
            <a:off x="2526630" y="2743201"/>
            <a:ext cx="3264570" cy="3076397"/>
          </a:xfrm>
          <a:prstGeom prst="rect">
            <a:avLst/>
          </a:prstGeom>
        </p:spPr>
      </p:pic>
      <p:sp>
        <p:nvSpPr>
          <p:cNvPr id="7" name="Rectangle 8"/>
          <p:cNvSpPr>
            <a:spLocks noChangeArrowheads="1"/>
          </p:cNvSpPr>
          <p:nvPr/>
        </p:nvSpPr>
        <p:spPr bwMode="auto">
          <a:xfrm>
            <a:off x="3382030" y="5943600"/>
            <a:ext cx="1963999" cy="307777"/>
          </a:xfrm>
          <a:prstGeom prst="rect">
            <a:avLst/>
          </a:prstGeom>
          <a:noFill/>
          <a:ln w="9525">
            <a:noFill/>
            <a:miter lim="800000"/>
            <a:headEnd/>
            <a:tailEnd/>
          </a:ln>
        </p:spPr>
        <p:txBody>
          <a:bodyPr wrap="none">
            <a:spAutoFit/>
          </a:bodyPr>
          <a:lstStyle/>
          <a:p>
            <a:r>
              <a:rPr lang="en-IN" sz="1400" dirty="0"/>
              <a:t>Linear model and data</a:t>
            </a:r>
            <a:endParaRPr lang="en-US" sz="1400" dirty="0"/>
          </a:p>
        </p:txBody>
      </p:sp>
      <p:sp>
        <p:nvSpPr>
          <p:cNvPr id="8" name="Rectangle 9"/>
          <p:cNvSpPr>
            <a:spLocks noChangeArrowheads="1"/>
          </p:cNvSpPr>
          <p:nvPr/>
        </p:nvSpPr>
        <p:spPr bwMode="auto">
          <a:xfrm>
            <a:off x="3763030" y="6248400"/>
            <a:ext cx="986745" cy="276999"/>
          </a:xfrm>
          <a:prstGeom prst="rect">
            <a:avLst/>
          </a:prstGeom>
          <a:noFill/>
          <a:ln w="9525">
            <a:noFill/>
            <a:miter lim="800000"/>
            <a:headEnd/>
            <a:tailEnd/>
          </a:ln>
        </p:spPr>
        <p:txBody>
          <a:bodyPr wrap="none">
            <a:spAutoFit/>
          </a:bodyPr>
          <a:lstStyle/>
          <a:p>
            <a:r>
              <a:rPr lang="en-US" sz="1200" b="1" dirty="0"/>
              <a:t>Figure </a:t>
            </a:r>
            <a:r>
              <a:rPr lang="en-US" sz="1200" b="1" dirty="0" smtClean="0"/>
              <a:t>P.11</a:t>
            </a:r>
            <a:endParaRPr lang="en-US" sz="1200" b="1" dirty="0"/>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p:txBody>
          <a:bodyPr/>
          <a:lstStyle/>
          <a:p>
            <a:r>
              <a:rPr lang="en-IN" dirty="0"/>
              <a:t>An equation that gives the height </a:t>
            </a:r>
            <a:r>
              <a:rPr lang="en-IN" i="1" dirty="0"/>
              <a:t>s </a:t>
            </a:r>
            <a:r>
              <a:rPr lang="en-IN" dirty="0"/>
              <a:t>of a falling object in terms of the time </a:t>
            </a:r>
            <a:r>
              <a:rPr lang="en-IN" i="1" dirty="0"/>
              <a:t>t </a:t>
            </a:r>
            <a:r>
              <a:rPr lang="en-IN" dirty="0"/>
              <a:t>is </a:t>
            </a:r>
            <a:r>
              <a:rPr lang="en-IN" dirty="0" smtClean="0"/>
              <a:t>called a </a:t>
            </a:r>
            <a:r>
              <a:rPr lang="en-IN" i="1" dirty="0"/>
              <a:t>position equation</a:t>
            </a:r>
            <a:r>
              <a:rPr lang="en-IN" dirty="0"/>
              <a:t>. If air resistance is not considered, then the position of a </a:t>
            </a:r>
            <a:r>
              <a:rPr lang="en-IN" dirty="0" smtClean="0"/>
              <a:t>falling object </a:t>
            </a:r>
            <a:r>
              <a:rPr lang="en-IN" dirty="0"/>
              <a:t>can be modeled by</a:t>
            </a:r>
          </a:p>
          <a:p>
            <a:r>
              <a:rPr lang="en-IN" i="1" dirty="0" smtClean="0"/>
              <a:t> </a:t>
            </a:r>
          </a:p>
          <a:p>
            <a:endParaRPr lang="en-IN" dirty="0"/>
          </a:p>
          <a:p>
            <a:r>
              <a:rPr lang="en-IN" dirty="0"/>
              <a:t>where </a:t>
            </a:r>
            <a:r>
              <a:rPr lang="en-IN" i="1" dirty="0"/>
              <a:t>g </a:t>
            </a:r>
            <a:r>
              <a:rPr lang="en-IN" dirty="0"/>
              <a:t>is the acceleration due to gravity, </a:t>
            </a:r>
            <a:r>
              <a:rPr lang="en-IN" i="1" dirty="0" smtClean="0"/>
              <a:t>v</a:t>
            </a:r>
            <a:r>
              <a:rPr lang="en-IN" baseline="-25000" dirty="0"/>
              <a:t>0</a:t>
            </a:r>
            <a:r>
              <a:rPr lang="en-IN" dirty="0" smtClean="0"/>
              <a:t> </a:t>
            </a:r>
            <a:r>
              <a:rPr lang="en-IN" dirty="0"/>
              <a:t>is the </a:t>
            </a:r>
            <a:r>
              <a:rPr lang="en-IN" dirty="0" smtClean="0"/>
              <a:t>initial velocity</a:t>
            </a:r>
            <a:r>
              <a:rPr lang="en-IN" dirty="0"/>
              <a:t>, and </a:t>
            </a:r>
            <a:r>
              <a:rPr lang="en-IN" i="1" dirty="0"/>
              <a:t>s</a:t>
            </a:r>
            <a:r>
              <a:rPr lang="en-IN" baseline="-25000" dirty="0"/>
              <a:t>0</a:t>
            </a:r>
            <a:r>
              <a:rPr lang="en-IN" dirty="0"/>
              <a:t> is </a:t>
            </a:r>
            <a:r>
              <a:rPr lang="en-IN" dirty="0" smtClean="0"/>
              <a:t>the initial </a:t>
            </a:r>
            <a:r>
              <a:rPr lang="en-IN" dirty="0"/>
              <a:t>height. The value of </a:t>
            </a:r>
            <a:r>
              <a:rPr lang="en-IN" i="1" dirty="0"/>
              <a:t>g </a:t>
            </a:r>
            <a:r>
              <a:rPr lang="en-IN" dirty="0" smtClean="0"/>
              <a:t>depends on </a:t>
            </a:r>
            <a:r>
              <a:rPr lang="en-IN" dirty="0"/>
              <a:t>where the object is dropped. </a:t>
            </a:r>
            <a:endParaRPr lang="en-IN" dirty="0" smtClean="0"/>
          </a:p>
          <a:p>
            <a:endParaRPr lang="en-IN" dirty="0"/>
          </a:p>
          <a:p>
            <a:r>
              <a:rPr lang="en-IN" dirty="0" smtClean="0"/>
              <a:t>On </a:t>
            </a:r>
            <a:r>
              <a:rPr lang="en-IN" dirty="0"/>
              <a:t>Earth, </a:t>
            </a:r>
            <a:r>
              <a:rPr lang="en-IN" i="1" dirty="0"/>
              <a:t>g </a:t>
            </a:r>
            <a:r>
              <a:rPr lang="en-IN" dirty="0" smtClean="0"/>
              <a:t>is approximately </a:t>
            </a:r>
            <a:r>
              <a:rPr lang="en-US" dirty="0" smtClean="0"/>
              <a:t>–</a:t>
            </a:r>
            <a:r>
              <a:rPr lang="en-IN" dirty="0" smtClean="0"/>
              <a:t>32 </a:t>
            </a:r>
            <a:r>
              <a:rPr lang="en-IN" dirty="0"/>
              <a:t>feet per second per second, or </a:t>
            </a:r>
            <a:r>
              <a:rPr lang="en-US" dirty="0" smtClean="0"/>
              <a:t>–</a:t>
            </a:r>
            <a:r>
              <a:rPr lang="en-IN" dirty="0" smtClean="0"/>
              <a:t>9.8 meters </a:t>
            </a:r>
            <a:r>
              <a:rPr lang="en-IN" dirty="0"/>
              <a:t>per second per second.</a:t>
            </a:r>
            <a:endParaRPr lang="en-US" dirty="0" smtClean="0"/>
          </a:p>
        </p:txBody>
      </p:sp>
      <p:sp>
        <p:nvSpPr>
          <p:cNvPr id="37891"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smtClean="0">
                <a:solidFill>
                  <a:schemeClr val="bg1"/>
                </a:solidFill>
              </a:rPr>
              <a:t>Fitting Mathematical Models to Data</a:t>
            </a:r>
            <a:endParaRPr lang="en-US" sz="4000" dirty="0">
              <a:solidFill>
                <a:schemeClr val="bg1"/>
              </a:solidFill>
            </a:endParaRPr>
          </a:p>
        </p:txBody>
      </p:sp>
      <p:pic>
        <p:nvPicPr>
          <p:cNvPr id="2" name="Picture 1"/>
          <p:cNvPicPr>
            <a:picLocks noChangeAspect="1"/>
          </p:cNvPicPr>
          <p:nvPr/>
        </p:nvPicPr>
        <p:blipFill>
          <a:blip r:embed="rId3"/>
          <a:stretch>
            <a:fillRect/>
          </a:stretch>
        </p:blipFill>
        <p:spPr>
          <a:xfrm>
            <a:off x="1981200" y="3124200"/>
            <a:ext cx="3330675" cy="590151"/>
          </a:xfrm>
          <a:prstGeom prst="rect">
            <a:avLst/>
          </a:prstGeom>
        </p:spPr>
      </p:pic>
    </p:spTree>
    <p:custDataLst>
      <p:tags r:id="rId1"/>
    </p:custDataLst>
    <p:extLst>
      <p:ext uri="{BB962C8B-B14F-4D97-AF65-F5344CB8AC3E}">
        <p14:creationId xmlns:p14="http://schemas.microsoft.com/office/powerpoint/2010/main" val="3376775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p:txBody>
          <a:bodyPr/>
          <a:lstStyle/>
          <a:p>
            <a:pPr marL="360363" indent="-360363"/>
            <a:r>
              <a:rPr lang="en-IN" b="1" dirty="0"/>
              <a:t>1. </a:t>
            </a:r>
            <a:r>
              <a:rPr lang="en-IN" dirty="0"/>
              <a:t>Mathematical modeling consists of applying your mathematical skills to obtain </a:t>
            </a:r>
            <a:r>
              <a:rPr lang="en-IN" dirty="0" smtClean="0"/>
              <a:t>useful answers </a:t>
            </a:r>
            <a:r>
              <a:rPr lang="en-IN" dirty="0"/>
              <a:t>to real problems</a:t>
            </a:r>
            <a:r>
              <a:rPr lang="en-IN" dirty="0" smtClean="0"/>
              <a:t>.</a:t>
            </a:r>
            <a:br>
              <a:rPr lang="en-IN" dirty="0" smtClean="0"/>
            </a:br>
            <a:endParaRPr lang="en-IN" sz="1400" dirty="0"/>
          </a:p>
          <a:p>
            <a:pPr marL="360363" indent="-360363"/>
            <a:r>
              <a:rPr lang="en-IN" b="1" dirty="0"/>
              <a:t>2. </a:t>
            </a:r>
            <a:r>
              <a:rPr lang="en-IN" dirty="0"/>
              <a:t>Learning to apply mathematical skills is very different from learning </a:t>
            </a:r>
            <a:r>
              <a:rPr lang="en-IN" dirty="0" smtClean="0"/>
              <a:t>mathematics itself.</a:t>
            </a:r>
            <a:br>
              <a:rPr lang="en-IN" dirty="0" smtClean="0"/>
            </a:br>
            <a:endParaRPr lang="en-IN" sz="1400" dirty="0"/>
          </a:p>
          <a:p>
            <a:pPr marL="360363" indent="-360363"/>
            <a:r>
              <a:rPr lang="en-IN" b="1" dirty="0"/>
              <a:t>3. </a:t>
            </a:r>
            <a:r>
              <a:rPr lang="en-IN" dirty="0"/>
              <a:t>Models are used in a very wide range of </a:t>
            </a:r>
            <a:r>
              <a:rPr lang="en-IN" dirty="0" smtClean="0"/>
              <a:t>applications, some </a:t>
            </a:r>
            <a:r>
              <a:rPr lang="en-IN" dirty="0"/>
              <a:t>of which do not </a:t>
            </a:r>
            <a:r>
              <a:rPr lang="en-IN" dirty="0" smtClean="0"/>
              <a:t>appear initially </a:t>
            </a:r>
            <a:r>
              <a:rPr lang="en-IN" dirty="0"/>
              <a:t>to be mathematical in nature</a:t>
            </a:r>
            <a:r>
              <a:rPr lang="en-IN" dirty="0" smtClean="0"/>
              <a:t>.</a:t>
            </a:r>
            <a:br>
              <a:rPr lang="en-IN" dirty="0" smtClean="0"/>
            </a:br>
            <a:endParaRPr lang="en-IN" sz="1400" dirty="0"/>
          </a:p>
          <a:p>
            <a:pPr marL="360363" indent="-360363"/>
            <a:r>
              <a:rPr lang="en-IN" b="1" dirty="0"/>
              <a:t>4. </a:t>
            </a:r>
            <a:r>
              <a:rPr lang="en-IN" dirty="0"/>
              <a:t>Models often allow quick and cheap evaluation of alternatives, leading to </a:t>
            </a:r>
            <a:r>
              <a:rPr lang="en-IN" dirty="0" smtClean="0"/>
              <a:t>optimal solutions </a:t>
            </a:r>
            <a:r>
              <a:rPr lang="en-IN" dirty="0"/>
              <a:t>that are not otherwise obvious</a:t>
            </a:r>
            <a:r>
              <a:rPr lang="en-IN" dirty="0" smtClean="0"/>
              <a:t>.</a:t>
            </a:r>
            <a:endParaRPr lang="en-IN" dirty="0"/>
          </a:p>
        </p:txBody>
      </p:sp>
      <p:sp>
        <p:nvSpPr>
          <p:cNvPr id="37891"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smtClean="0">
                <a:solidFill>
                  <a:schemeClr val="bg1"/>
                </a:solidFill>
              </a:rPr>
              <a:t>Fitting Mathematical Models to Data</a:t>
            </a:r>
            <a:endParaRPr lang="en-US" sz="4000" dirty="0">
              <a:solidFill>
                <a:schemeClr val="bg1"/>
              </a:solidFill>
            </a:endParaRPr>
          </a:p>
        </p:txBody>
      </p:sp>
    </p:spTree>
    <p:custDataLst>
      <p:tags r:id="rId1"/>
    </p:custDataLst>
    <p:extLst>
      <p:ext uri="{BB962C8B-B14F-4D97-AF65-F5344CB8AC3E}">
        <p14:creationId xmlns:p14="http://schemas.microsoft.com/office/powerpoint/2010/main" val="94023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p:txBody>
          <a:bodyPr/>
          <a:lstStyle/>
          <a:p>
            <a:pPr marL="360363" indent="-360363"/>
            <a:r>
              <a:rPr lang="en-IN" b="1" dirty="0" smtClean="0"/>
              <a:t>5</a:t>
            </a:r>
            <a:r>
              <a:rPr lang="en-IN" b="1" dirty="0"/>
              <a:t>. </a:t>
            </a:r>
            <a:r>
              <a:rPr lang="en-IN" dirty="0"/>
              <a:t>There are no precise rules in mathematical modeling </a:t>
            </a:r>
            <a:r>
              <a:rPr lang="en-IN" dirty="0" smtClean="0"/>
              <a:t>and no </a:t>
            </a:r>
            <a:r>
              <a:rPr lang="en-IN" dirty="0"/>
              <a:t>“correct” answers</a:t>
            </a:r>
            <a:r>
              <a:rPr lang="en-IN" dirty="0" smtClean="0"/>
              <a:t>.</a:t>
            </a:r>
          </a:p>
          <a:p>
            <a:pPr marL="360363" indent="-360363"/>
            <a:endParaRPr lang="en-IN" sz="1400" dirty="0"/>
          </a:p>
          <a:p>
            <a:r>
              <a:rPr lang="en-IN" b="1" dirty="0"/>
              <a:t>6. </a:t>
            </a:r>
            <a:r>
              <a:rPr lang="en-IN" dirty="0"/>
              <a:t>Modeling can be learned only by </a:t>
            </a:r>
            <a:r>
              <a:rPr lang="en-IN" i="1" dirty="0"/>
              <a:t>doing</a:t>
            </a:r>
            <a:r>
              <a:rPr lang="en-IN" dirty="0"/>
              <a:t>.</a:t>
            </a:r>
            <a:endParaRPr lang="en-US" dirty="0" smtClean="0"/>
          </a:p>
        </p:txBody>
      </p:sp>
      <p:sp>
        <p:nvSpPr>
          <p:cNvPr id="37891"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smtClean="0">
                <a:solidFill>
                  <a:schemeClr val="bg1"/>
                </a:solidFill>
              </a:rPr>
              <a:t>Fitting Mathematical Models to Data</a:t>
            </a:r>
            <a:endParaRPr lang="en-US" sz="4000" dirty="0">
              <a:solidFill>
                <a:schemeClr val="bg1"/>
              </a:solidFill>
            </a:endParaRPr>
          </a:p>
        </p:txBody>
      </p:sp>
    </p:spTree>
    <p:custDataLst>
      <p:tags r:id="rId1"/>
    </p:custDataLst>
    <p:extLst>
      <p:ext uri="{BB962C8B-B14F-4D97-AF65-F5344CB8AC3E}">
        <p14:creationId xmlns:p14="http://schemas.microsoft.com/office/powerpoint/2010/main" val="3808038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smtClean="0">
                <a:solidFill>
                  <a:srgbClr val="005BAA"/>
                </a:solidFill>
              </a:rPr>
              <a:t>The Graph of an Equation</a:t>
            </a:r>
          </a:p>
        </p:txBody>
      </p:sp>
    </p:spTree>
    <p:extLst>
      <p:ext uri="{BB962C8B-B14F-4D97-AF65-F5344CB8AC3E}">
        <p14:creationId xmlns:p14="http://schemas.microsoft.com/office/powerpoint/2010/main" val="1744073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p:txBody>
          <a:bodyPr/>
          <a:lstStyle/>
          <a:p>
            <a:pPr eaLnBrk="1" hangingPunct="1"/>
            <a:r>
              <a:rPr lang="en-US" dirty="0" smtClean="0"/>
              <a:t>The French mathematician René Descartes revolutionized the study of mathematics by combining its two major fields—algebra and geometry. </a:t>
            </a:r>
          </a:p>
          <a:p>
            <a:pPr eaLnBrk="1" hangingPunct="1">
              <a:buFont typeface="Arial" charset="0"/>
              <a:buNone/>
            </a:pPr>
            <a:endParaRPr lang="en-US" sz="1200" dirty="0" smtClean="0"/>
          </a:p>
          <a:p>
            <a:pPr eaLnBrk="1" hangingPunct="1"/>
            <a:r>
              <a:rPr lang="en-US" dirty="0" smtClean="0"/>
              <a:t>With Descartes’s coordinate plane, geometric concepts could be formulated analytically and algebraic concepts could be viewed graphically. The power of this approach was such that within a century of its introduction, much of calculus had been developed.</a:t>
            </a:r>
          </a:p>
          <a:p>
            <a:pPr eaLnBrk="1" hangingPunct="1">
              <a:buFont typeface="Arial" charset="0"/>
              <a:buNone/>
            </a:pPr>
            <a:endParaRPr lang="en-US" sz="1200" dirty="0" smtClean="0"/>
          </a:p>
          <a:p>
            <a:pPr eaLnBrk="1" hangingPunct="1"/>
            <a:r>
              <a:rPr lang="en-US" dirty="0" smtClean="0"/>
              <a:t>The same approach can be followed in your study of calculus. That is, by viewing calculus from multiple perspectives—</a:t>
            </a:r>
            <a:r>
              <a:rPr lang="en-US" i="1" dirty="0" smtClean="0"/>
              <a:t>graphically</a:t>
            </a:r>
            <a:r>
              <a:rPr lang="en-US" dirty="0" smtClean="0"/>
              <a:t>, </a:t>
            </a:r>
            <a:r>
              <a:rPr lang="en-US" i="1" dirty="0" smtClean="0"/>
              <a:t>analytically</a:t>
            </a:r>
            <a:r>
              <a:rPr lang="en-US" dirty="0" smtClean="0"/>
              <a:t>, and </a:t>
            </a:r>
            <a:r>
              <a:rPr lang="en-US" i="1" dirty="0" smtClean="0"/>
              <a:t>numerically</a:t>
            </a:r>
            <a:r>
              <a:rPr lang="en-US" dirty="0"/>
              <a:t>—you </a:t>
            </a:r>
            <a:r>
              <a:rPr lang="en-US" dirty="0" smtClean="0"/>
              <a:t>will increase your understanding of core concepts.</a:t>
            </a:r>
          </a:p>
        </p:txBody>
      </p:sp>
      <p:sp>
        <p:nvSpPr>
          <p:cNvPr id="12291"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The Graph of an Equation</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p:txBody>
          <a:bodyPr/>
          <a:lstStyle/>
          <a:p>
            <a:pPr eaLnBrk="1" hangingPunct="1">
              <a:buFont typeface="Arial" charset="0"/>
              <a:buNone/>
            </a:pPr>
            <a:r>
              <a:rPr lang="en-US" dirty="0" smtClean="0"/>
              <a:t>Consider the equation 3</a:t>
            </a:r>
            <a:r>
              <a:rPr lang="en-US" i="1" dirty="0" smtClean="0"/>
              <a:t>x </a:t>
            </a:r>
            <a:r>
              <a:rPr lang="en-US" dirty="0" smtClean="0"/>
              <a:t>+ </a:t>
            </a:r>
            <a:r>
              <a:rPr lang="en-US" i="1" dirty="0" smtClean="0"/>
              <a:t>y </a:t>
            </a:r>
            <a:r>
              <a:rPr lang="en-US" dirty="0" smtClean="0"/>
              <a:t>= 7. The point (2, 1) is a </a:t>
            </a:r>
            <a:r>
              <a:rPr lang="en-US" b="1" dirty="0" smtClean="0"/>
              <a:t>solution point </a:t>
            </a:r>
            <a:r>
              <a:rPr lang="en-US" dirty="0" smtClean="0"/>
              <a:t>of the equation because the equation is satisfied (is true) when 2 is substituted for </a:t>
            </a:r>
            <a:r>
              <a:rPr lang="en-US" i="1" dirty="0" smtClean="0"/>
              <a:t>x </a:t>
            </a:r>
            <a:r>
              <a:rPr lang="en-US" dirty="0" smtClean="0"/>
              <a:t>and 1 is substituted for </a:t>
            </a:r>
            <a:r>
              <a:rPr lang="en-US" i="1" dirty="0" smtClean="0"/>
              <a:t>y</a:t>
            </a:r>
            <a:r>
              <a:rPr lang="en-US" dirty="0" smtClean="0"/>
              <a:t>. </a:t>
            </a:r>
          </a:p>
          <a:p>
            <a:pPr eaLnBrk="1" hangingPunct="1">
              <a:buFont typeface="Arial" charset="0"/>
              <a:buNone/>
            </a:pPr>
            <a:endParaRPr lang="en-US" dirty="0" smtClean="0"/>
          </a:p>
          <a:p>
            <a:pPr eaLnBrk="1" hangingPunct="1">
              <a:buFont typeface="Arial" charset="0"/>
              <a:buNone/>
            </a:pPr>
            <a:r>
              <a:rPr lang="en-US" dirty="0" smtClean="0"/>
              <a:t>This equation has many other solutions, such as (1, 4) and (0, 7). To find other solutions systematically, solve the original equation for </a:t>
            </a:r>
            <a:r>
              <a:rPr lang="en-US" i="1" dirty="0" smtClean="0"/>
              <a:t>y</a:t>
            </a:r>
            <a:r>
              <a:rPr lang="en-US" dirty="0" smtClean="0"/>
              <a:t>.</a:t>
            </a:r>
          </a:p>
          <a:p>
            <a:pPr eaLnBrk="1" hangingPunct="1">
              <a:buFont typeface="Arial" charset="0"/>
              <a:buNone/>
            </a:pPr>
            <a:endParaRPr lang="en-US" dirty="0" smtClean="0"/>
          </a:p>
          <a:p>
            <a:pPr eaLnBrk="1" hangingPunct="1">
              <a:buFont typeface="Arial" charset="0"/>
              <a:buNone/>
            </a:pPr>
            <a:r>
              <a:rPr lang="en-US" i="1" dirty="0" smtClean="0"/>
              <a:t>                y </a:t>
            </a:r>
            <a:r>
              <a:rPr lang="en-US" dirty="0" smtClean="0"/>
              <a:t>= 7 – 3</a:t>
            </a:r>
            <a:r>
              <a:rPr lang="en-US" i="1" dirty="0" smtClean="0"/>
              <a:t>x</a:t>
            </a:r>
          </a:p>
        </p:txBody>
      </p:sp>
      <p:sp>
        <p:nvSpPr>
          <p:cNvPr id="13315" name="Text Box 5"/>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The Graph of an Equation</a:t>
            </a:r>
          </a:p>
        </p:txBody>
      </p:sp>
      <p:sp>
        <p:nvSpPr>
          <p:cNvPr id="13316" name="Rectangle 7"/>
          <p:cNvSpPr>
            <a:spLocks noChangeArrowheads="1"/>
          </p:cNvSpPr>
          <p:nvPr/>
        </p:nvSpPr>
        <p:spPr bwMode="auto">
          <a:xfrm>
            <a:off x="4933950" y="5119687"/>
            <a:ext cx="2000250" cy="366713"/>
          </a:xfrm>
          <a:prstGeom prst="rect">
            <a:avLst/>
          </a:prstGeom>
          <a:noFill/>
          <a:ln w="9525">
            <a:noFill/>
            <a:miter lim="800000"/>
            <a:headEnd/>
            <a:tailEnd/>
          </a:ln>
        </p:spPr>
        <p:txBody>
          <a:bodyPr wrap="none">
            <a:spAutoFit/>
          </a:bodyPr>
          <a:lstStyle/>
          <a:p>
            <a:r>
              <a:rPr lang="en-US" dirty="0">
                <a:solidFill>
                  <a:srgbClr val="ED008C"/>
                </a:solidFill>
              </a:rPr>
              <a:t>Analytic approach</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p:txBody>
          <a:bodyPr/>
          <a:lstStyle/>
          <a:p>
            <a:pPr eaLnBrk="1" hangingPunct="1">
              <a:buFont typeface="Arial" charset="0"/>
              <a:buNone/>
            </a:pPr>
            <a:r>
              <a:rPr lang="en-US" dirty="0" smtClean="0"/>
              <a:t>Then construct a </a:t>
            </a:r>
            <a:r>
              <a:rPr lang="en-US" b="1" dirty="0" smtClean="0"/>
              <a:t>table of values</a:t>
            </a:r>
            <a:r>
              <a:rPr lang="en-US" dirty="0" smtClean="0"/>
              <a:t> by substituting several values for </a:t>
            </a:r>
            <a:r>
              <a:rPr lang="en-US" i="1" dirty="0" smtClean="0"/>
              <a:t>x</a:t>
            </a:r>
            <a:r>
              <a:rPr lang="en-US" dirty="0" smtClean="0"/>
              <a:t>.</a:t>
            </a:r>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r>
              <a:rPr lang="en-US" dirty="0" smtClean="0"/>
              <a:t>From the table, you can see that (0, 7), (1, 4), (2, 1), </a:t>
            </a:r>
            <a:br>
              <a:rPr lang="en-US" dirty="0" smtClean="0"/>
            </a:br>
            <a:r>
              <a:rPr lang="en-US" dirty="0" smtClean="0"/>
              <a:t>(3, –2), and (4, –5) are solutions of the original equation</a:t>
            </a:r>
          </a:p>
          <a:p>
            <a:pPr eaLnBrk="1" hangingPunct="1">
              <a:buFont typeface="Arial" charset="0"/>
              <a:buNone/>
            </a:pPr>
            <a:r>
              <a:rPr lang="en-US" dirty="0" smtClean="0"/>
              <a:t>3</a:t>
            </a:r>
            <a:r>
              <a:rPr lang="en-US" i="1" dirty="0" smtClean="0"/>
              <a:t>x </a:t>
            </a:r>
            <a:r>
              <a:rPr lang="en-US" dirty="0" smtClean="0"/>
              <a:t>+ </a:t>
            </a:r>
            <a:r>
              <a:rPr lang="en-US" i="1" dirty="0" smtClean="0"/>
              <a:t>y </a:t>
            </a:r>
            <a:r>
              <a:rPr lang="en-US" dirty="0" smtClean="0"/>
              <a:t>= 7.</a:t>
            </a:r>
            <a:endParaRPr lang="en-US" b="1" dirty="0" smtClean="0"/>
          </a:p>
        </p:txBody>
      </p:sp>
      <p:sp>
        <p:nvSpPr>
          <p:cNvPr id="14339"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The Graph of an Equation</a:t>
            </a:r>
          </a:p>
        </p:txBody>
      </p:sp>
      <p:sp>
        <p:nvSpPr>
          <p:cNvPr id="14341" name="Rectangle 5"/>
          <p:cNvSpPr>
            <a:spLocks noChangeArrowheads="1"/>
          </p:cNvSpPr>
          <p:nvPr/>
        </p:nvSpPr>
        <p:spPr bwMode="auto">
          <a:xfrm>
            <a:off x="5619750" y="2895600"/>
            <a:ext cx="2228850" cy="366713"/>
          </a:xfrm>
          <a:prstGeom prst="rect">
            <a:avLst/>
          </a:prstGeom>
          <a:noFill/>
          <a:ln w="9525">
            <a:noFill/>
            <a:miter lim="800000"/>
            <a:headEnd/>
            <a:tailEnd/>
          </a:ln>
        </p:spPr>
        <p:txBody>
          <a:bodyPr wrap="none">
            <a:spAutoFit/>
          </a:bodyPr>
          <a:lstStyle/>
          <a:p>
            <a:r>
              <a:rPr lang="en-US" dirty="0">
                <a:solidFill>
                  <a:srgbClr val="ED008C"/>
                </a:solidFill>
              </a:rPr>
              <a:t>Numerical approach</a:t>
            </a:r>
          </a:p>
        </p:txBody>
      </p:sp>
      <p:pic>
        <p:nvPicPr>
          <p:cNvPr id="1027" name="Picture 3"/>
          <p:cNvPicPr>
            <a:picLocks noChangeAspect="1" noChangeArrowheads="1"/>
          </p:cNvPicPr>
          <p:nvPr/>
        </p:nvPicPr>
        <p:blipFill>
          <a:blip r:embed="rId3" cstate="print"/>
          <a:srcRect/>
          <a:stretch>
            <a:fillRect/>
          </a:stretch>
        </p:blipFill>
        <p:spPr bwMode="auto">
          <a:xfrm>
            <a:off x="1447800" y="2590800"/>
            <a:ext cx="3919538" cy="11525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p:txBody>
          <a:bodyPr/>
          <a:lstStyle/>
          <a:p>
            <a:pPr eaLnBrk="1" hangingPunct="1">
              <a:buFont typeface="Arial" charset="0"/>
              <a:buNone/>
            </a:pPr>
            <a:r>
              <a:rPr lang="en-US" dirty="0" smtClean="0"/>
              <a:t>Like many equations, this equation has an infinite number of solutions. The set of all solution points is the </a:t>
            </a:r>
            <a:r>
              <a:rPr lang="en-US" b="1" dirty="0" smtClean="0"/>
              <a:t>graph </a:t>
            </a:r>
            <a:r>
              <a:rPr lang="en-US" dirty="0" smtClean="0"/>
              <a:t>of the equation, as shown in Figure P.1.</a:t>
            </a:r>
          </a:p>
        </p:txBody>
      </p:sp>
      <p:sp>
        <p:nvSpPr>
          <p:cNvPr id="15363" name="Text Box 3"/>
          <p:cNvSpPr txBox="1">
            <a:spLocks noChangeArrowheads="1"/>
          </p:cNvSpPr>
          <p:nvPr/>
        </p:nvSpPr>
        <p:spPr bwMode="auto">
          <a:xfrm>
            <a:off x="455613" y="346075"/>
            <a:ext cx="8310562" cy="701675"/>
          </a:xfrm>
          <a:prstGeom prst="rect">
            <a:avLst/>
          </a:prstGeom>
          <a:noFill/>
          <a:ln w="9525">
            <a:noFill/>
            <a:miter lim="800000"/>
            <a:headEnd/>
            <a:tailEnd/>
          </a:ln>
        </p:spPr>
        <p:txBody>
          <a:bodyPr>
            <a:spAutoFit/>
          </a:bodyPr>
          <a:lstStyle/>
          <a:p>
            <a:pPr eaLnBrk="0" hangingPunct="0">
              <a:spcBef>
                <a:spcPct val="50000"/>
              </a:spcBef>
              <a:buClr>
                <a:srgbClr val="009BAE"/>
              </a:buClr>
              <a:buFont typeface="Wingdings" pitchFamily="2" charset="2"/>
              <a:buNone/>
            </a:pPr>
            <a:r>
              <a:rPr lang="en-US" sz="4000" dirty="0">
                <a:solidFill>
                  <a:schemeClr val="bg1"/>
                </a:solidFill>
              </a:rPr>
              <a:t>The Graph of an Equation</a:t>
            </a:r>
          </a:p>
        </p:txBody>
      </p:sp>
      <p:sp>
        <p:nvSpPr>
          <p:cNvPr id="15365" name="Rectangle 5"/>
          <p:cNvSpPr>
            <a:spLocks noChangeArrowheads="1"/>
          </p:cNvSpPr>
          <p:nvPr/>
        </p:nvSpPr>
        <p:spPr bwMode="auto">
          <a:xfrm>
            <a:off x="3213100" y="5972175"/>
            <a:ext cx="2606675" cy="304800"/>
          </a:xfrm>
          <a:prstGeom prst="rect">
            <a:avLst/>
          </a:prstGeom>
          <a:noFill/>
          <a:ln w="9525">
            <a:noFill/>
            <a:miter lim="800000"/>
            <a:headEnd/>
            <a:tailEnd/>
          </a:ln>
        </p:spPr>
        <p:txBody>
          <a:bodyPr wrap="none">
            <a:spAutoFit/>
          </a:bodyPr>
          <a:lstStyle/>
          <a:p>
            <a:r>
              <a:rPr lang="en-US" sz="1400" dirty="0">
                <a:solidFill>
                  <a:schemeClr val="tx2"/>
                </a:solidFill>
              </a:rPr>
              <a:t>Graphical approach: 3</a:t>
            </a:r>
            <a:r>
              <a:rPr lang="en-US" sz="1400" i="1" dirty="0">
                <a:solidFill>
                  <a:schemeClr val="tx2"/>
                </a:solidFill>
              </a:rPr>
              <a:t>x </a:t>
            </a:r>
            <a:r>
              <a:rPr lang="en-US" sz="1400" dirty="0">
                <a:solidFill>
                  <a:schemeClr val="tx2"/>
                </a:solidFill>
              </a:rPr>
              <a:t>+ </a:t>
            </a:r>
            <a:r>
              <a:rPr lang="en-US" sz="1400" i="1" dirty="0">
                <a:solidFill>
                  <a:schemeClr val="tx2"/>
                </a:solidFill>
              </a:rPr>
              <a:t>y </a:t>
            </a:r>
            <a:r>
              <a:rPr lang="en-US" sz="1400" dirty="0">
                <a:solidFill>
                  <a:schemeClr val="tx2"/>
                </a:solidFill>
              </a:rPr>
              <a:t>= 7</a:t>
            </a:r>
          </a:p>
        </p:txBody>
      </p:sp>
      <p:sp>
        <p:nvSpPr>
          <p:cNvPr id="15366" name="Rectangle 6"/>
          <p:cNvSpPr>
            <a:spLocks noChangeArrowheads="1"/>
          </p:cNvSpPr>
          <p:nvPr/>
        </p:nvSpPr>
        <p:spPr bwMode="auto">
          <a:xfrm>
            <a:off x="4064488" y="6278563"/>
            <a:ext cx="910250"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P.1</a:t>
            </a:r>
            <a:endParaRPr lang="en-US" sz="1200" b="1" dirty="0"/>
          </a:p>
        </p:txBody>
      </p:sp>
      <p:pic>
        <p:nvPicPr>
          <p:cNvPr id="2050" name="Picture 2"/>
          <p:cNvPicPr>
            <a:picLocks noChangeAspect="1" noChangeArrowheads="1"/>
          </p:cNvPicPr>
          <p:nvPr/>
        </p:nvPicPr>
        <p:blipFill>
          <a:blip r:embed="rId3" cstate="print"/>
          <a:srcRect/>
          <a:stretch>
            <a:fillRect/>
          </a:stretch>
        </p:blipFill>
        <p:spPr bwMode="auto">
          <a:xfrm>
            <a:off x="3200400" y="2743200"/>
            <a:ext cx="2590800" cy="3276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Grp="1" noChangeArrowheads="1"/>
          </p:cNvSpPr>
          <p:nvPr>
            <p:ph type="title"/>
          </p:nvPr>
        </p:nvSpPr>
        <p:spPr>
          <a:xfrm>
            <a:off x="457200" y="347472"/>
            <a:ext cx="8311896" cy="704088"/>
          </a:xfrm>
        </p:spPr>
        <p:txBody>
          <a:bodyPr/>
          <a:lstStyle/>
          <a:p>
            <a:pPr eaLnBrk="1" hangingPunct="1"/>
            <a:r>
              <a:rPr lang="en-US" sz="2900" dirty="0" smtClean="0"/>
              <a:t>Example 1 – </a:t>
            </a:r>
            <a:r>
              <a:rPr lang="en-US" sz="2900" i="1" dirty="0" smtClean="0"/>
              <a:t>Sketching a Graph by Point Plotting</a:t>
            </a:r>
          </a:p>
        </p:txBody>
      </p:sp>
      <p:sp>
        <p:nvSpPr>
          <p:cNvPr id="84994" name="Rectangle 2"/>
          <p:cNvSpPr>
            <a:spLocks noGrp="1" noChangeArrowheads="1"/>
          </p:cNvSpPr>
          <p:nvPr>
            <p:ph idx="1"/>
          </p:nvPr>
        </p:nvSpPr>
        <p:spPr/>
        <p:txBody>
          <a:bodyPr/>
          <a:lstStyle/>
          <a:p>
            <a:pPr eaLnBrk="1" hangingPunct="1">
              <a:buFont typeface="Arial" charset="0"/>
              <a:buNone/>
            </a:pPr>
            <a:r>
              <a:rPr lang="en-US" dirty="0" smtClean="0"/>
              <a:t>Sketch the graph of </a:t>
            </a:r>
            <a:r>
              <a:rPr lang="en-US" i="1" dirty="0" smtClean="0"/>
              <a:t>y </a:t>
            </a:r>
            <a:r>
              <a:rPr lang="en-US" dirty="0" smtClean="0"/>
              <a:t>= </a:t>
            </a:r>
            <a:r>
              <a:rPr lang="en-US" i="1" dirty="0" smtClean="0"/>
              <a:t>x</a:t>
            </a:r>
            <a:r>
              <a:rPr lang="en-US" baseline="30000" dirty="0" smtClean="0"/>
              <a:t>2</a:t>
            </a:r>
            <a:r>
              <a:rPr lang="en-US" dirty="0" smtClean="0"/>
              <a:t> – 2.</a:t>
            </a:r>
          </a:p>
          <a:p>
            <a:pPr eaLnBrk="1" hangingPunct="1">
              <a:buFont typeface="Arial" charset="0"/>
              <a:buNone/>
            </a:pPr>
            <a:endParaRPr lang="en-US" sz="1400" dirty="0" smtClean="0"/>
          </a:p>
          <a:p>
            <a:pPr eaLnBrk="1" hangingPunct="1"/>
            <a:r>
              <a:rPr lang="en-US" dirty="0">
                <a:solidFill>
                  <a:srgbClr val="0074BC"/>
                </a:solidFill>
              </a:rPr>
              <a:t>Solution: </a:t>
            </a:r>
          </a:p>
          <a:p>
            <a:pPr eaLnBrk="1" hangingPunct="1">
              <a:buFont typeface="Arial" charset="0"/>
              <a:buNone/>
            </a:pPr>
            <a:r>
              <a:rPr lang="en-US" dirty="0" smtClean="0"/>
              <a:t>First construct a table of values. </a:t>
            </a:r>
          </a:p>
          <a:p>
            <a:pPr eaLnBrk="1" hangingPunct="1">
              <a:buFont typeface="Arial" charset="0"/>
              <a:buNone/>
            </a:pPr>
            <a:r>
              <a:rPr lang="en-US" dirty="0" smtClean="0"/>
              <a:t>Next, plot the points shown in </a:t>
            </a:r>
          </a:p>
          <a:p>
            <a:pPr eaLnBrk="1" hangingPunct="1">
              <a:buFont typeface="Arial" charset="0"/>
              <a:buNone/>
            </a:pPr>
            <a:r>
              <a:rPr lang="en-US" dirty="0" smtClean="0"/>
              <a:t>the table.</a:t>
            </a:r>
          </a:p>
          <a:p>
            <a:pPr eaLnBrk="1" hangingPunct="1">
              <a:buFont typeface="Arial" charset="0"/>
              <a:buNone/>
            </a:pPr>
            <a:endParaRPr lang="en-US" dirty="0" smtClean="0"/>
          </a:p>
          <a:p>
            <a:pPr eaLnBrk="1" hangingPunct="1"/>
            <a:r>
              <a:rPr lang="en-US" dirty="0" smtClean="0"/>
              <a:t>Then connect the points with </a:t>
            </a:r>
          </a:p>
          <a:p>
            <a:pPr eaLnBrk="1" hangingPunct="1">
              <a:buFont typeface="Arial" charset="0"/>
              <a:buNone/>
            </a:pPr>
            <a:r>
              <a:rPr lang="en-US" dirty="0" smtClean="0"/>
              <a:t>a smooth curve, as shown in </a:t>
            </a:r>
          </a:p>
          <a:p>
            <a:pPr eaLnBrk="1" hangingPunct="1">
              <a:buFont typeface="Arial" charset="0"/>
              <a:buNone/>
            </a:pPr>
            <a:r>
              <a:rPr lang="en-US" dirty="0" smtClean="0"/>
              <a:t>Figure P.2. This graph is a </a:t>
            </a:r>
          </a:p>
          <a:p>
            <a:pPr eaLnBrk="1" hangingPunct="1">
              <a:buFont typeface="Arial" charset="0"/>
              <a:buNone/>
            </a:pPr>
            <a:r>
              <a:rPr lang="en-US" b="1" dirty="0" smtClean="0"/>
              <a:t>parabola</a:t>
            </a:r>
            <a:r>
              <a:rPr lang="en-US" dirty="0" smtClean="0"/>
              <a:t>.</a:t>
            </a:r>
            <a:r>
              <a:rPr lang="en-US" b="1" dirty="0" smtClean="0"/>
              <a:t> </a:t>
            </a:r>
            <a:endParaRPr lang="en-US" dirty="0" smtClean="0"/>
          </a:p>
        </p:txBody>
      </p:sp>
      <p:sp>
        <p:nvSpPr>
          <p:cNvPr id="84998" name="Rectangle 6"/>
          <p:cNvSpPr>
            <a:spLocks noChangeArrowheads="1"/>
          </p:cNvSpPr>
          <p:nvPr/>
        </p:nvSpPr>
        <p:spPr bwMode="auto">
          <a:xfrm>
            <a:off x="6595897" y="6354763"/>
            <a:ext cx="910250" cy="276999"/>
          </a:xfrm>
          <a:prstGeom prst="rect">
            <a:avLst/>
          </a:prstGeom>
          <a:noFill/>
          <a:ln w="9525">
            <a:noFill/>
            <a:miter lim="800000"/>
            <a:headEnd/>
            <a:tailEnd/>
          </a:ln>
        </p:spPr>
        <p:txBody>
          <a:bodyPr wrap="none">
            <a:spAutoFit/>
          </a:bodyPr>
          <a:lstStyle/>
          <a:p>
            <a:pPr algn="ctr"/>
            <a:r>
              <a:rPr lang="en-US" sz="1200" b="1" dirty="0"/>
              <a:t>Figure </a:t>
            </a:r>
            <a:r>
              <a:rPr lang="en-US" sz="1200" b="1" dirty="0" smtClean="0"/>
              <a:t>P.2</a:t>
            </a:r>
            <a:endParaRPr lang="en-US" sz="1200" b="1" dirty="0"/>
          </a:p>
        </p:txBody>
      </p:sp>
      <p:sp>
        <p:nvSpPr>
          <p:cNvPr id="84999" name="Rectangle 7"/>
          <p:cNvSpPr>
            <a:spLocks noChangeArrowheads="1"/>
          </p:cNvSpPr>
          <p:nvPr/>
        </p:nvSpPr>
        <p:spPr bwMode="auto">
          <a:xfrm>
            <a:off x="6138863" y="6096000"/>
            <a:ext cx="2014537" cy="304800"/>
          </a:xfrm>
          <a:prstGeom prst="rect">
            <a:avLst/>
          </a:prstGeom>
          <a:noFill/>
          <a:ln w="9525">
            <a:noFill/>
            <a:miter lim="800000"/>
            <a:headEnd/>
            <a:tailEnd/>
          </a:ln>
        </p:spPr>
        <p:txBody>
          <a:bodyPr wrap="none">
            <a:spAutoFit/>
          </a:bodyPr>
          <a:lstStyle/>
          <a:p>
            <a:r>
              <a:rPr lang="en-US" sz="1400"/>
              <a:t>The parabola </a:t>
            </a:r>
            <a:r>
              <a:rPr lang="en-US" sz="1400" i="1"/>
              <a:t>y </a:t>
            </a:r>
            <a:r>
              <a:rPr lang="en-US" sz="1400"/>
              <a:t>= </a:t>
            </a:r>
            <a:r>
              <a:rPr lang="en-US" sz="1400" i="1"/>
              <a:t>x</a:t>
            </a:r>
            <a:r>
              <a:rPr lang="en-US" sz="1400" baseline="30000"/>
              <a:t>2</a:t>
            </a:r>
            <a:r>
              <a:rPr lang="en-US" sz="1400"/>
              <a:t> – 2</a:t>
            </a:r>
          </a:p>
        </p:txBody>
      </p:sp>
      <p:pic>
        <p:nvPicPr>
          <p:cNvPr id="3074" name="Picture 2"/>
          <p:cNvPicPr>
            <a:picLocks noChangeAspect="1" noChangeArrowheads="1"/>
          </p:cNvPicPr>
          <p:nvPr/>
        </p:nvPicPr>
        <p:blipFill>
          <a:blip r:embed="rId3" cstate="print"/>
          <a:srcRect/>
          <a:stretch>
            <a:fillRect/>
          </a:stretch>
        </p:blipFill>
        <p:spPr bwMode="auto">
          <a:xfrm>
            <a:off x="4999101" y="2583540"/>
            <a:ext cx="3840099" cy="88372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867400" y="3581400"/>
            <a:ext cx="2646998" cy="253698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5221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4994">
                                            <p:txEl>
                                              <p:pRg st="2" end="2"/>
                                            </p:txEl>
                                          </p:spTgt>
                                        </p:tgtEl>
                                        <p:attrNameLst>
                                          <p:attrName>style.visibility</p:attrName>
                                        </p:attrNameLst>
                                      </p:cBhvr>
                                      <p:to>
                                        <p:strVal val="visible"/>
                                      </p:to>
                                    </p:set>
                                    <p:animEffect transition="in" filter="fade">
                                      <p:cBhvr>
                                        <p:cTn id="7" dur="1000"/>
                                        <p:tgtEl>
                                          <p:spTgt spid="84994">
                                            <p:txEl>
                                              <p:pRg st="2" end="2"/>
                                            </p:txEl>
                                          </p:spTgt>
                                        </p:tgtEl>
                                      </p:cBhvr>
                                    </p:animEffect>
                                    <p:anim calcmode="lin" valueType="num">
                                      <p:cBhvr>
                                        <p:cTn id="8" dur="1000" fill="hold"/>
                                        <p:tgtEl>
                                          <p:spTgt spid="84994">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4994">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4994">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4994">
                                            <p:txEl>
                                              <p:pRg st="3" end="3"/>
                                            </p:txEl>
                                          </p:spTgt>
                                        </p:tgtEl>
                                        <p:attrNameLst>
                                          <p:attrName>style.visibility</p:attrName>
                                        </p:attrNameLst>
                                      </p:cBhvr>
                                      <p:to>
                                        <p:strVal val="visible"/>
                                      </p:to>
                                    </p:set>
                                    <p:animEffect transition="in" filter="fade">
                                      <p:cBhvr>
                                        <p:cTn id="13" dur="1000"/>
                                        <p:tgtEl>
                                          <p:spTgt spid="84994">
                                            <p:txEl>
                                              <p:pRg st="3" end="3"/>
                                            </p:txEl>
                                          </p:spTgt>
                                        </p:tgtEl>
                                      </p:cBhvr>
                                    </p:animEffect>
                                    <p:anim calcmode="lin" valueType="num">
                                      <p:cBhvr>
                                        <p:cTn id="14" dur="1000" fill="hold"/>
                                        <p:tgtEl>
                                          <p:spTgt spid="84994">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84994">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4994">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4994">
                                            <p:txEl>
                                              <p:pRg st="4" end="4"/>
                                            </p:txEl>
                                          </p:spTgt>
                                        </p:tgtEl>
                                        <p:attrNameLst>
                                          <p:attrName>style.visibility</p:attrName>
                                        </p:attrNameLst>
                                      </p:cBhvr>
                                      <p:to>
                                        <p:strVal val="visible"/>
                                      </p:to>
                                    </p:set>
                                    <p:animEffect transition="in" filter="fade">
                                      <p:cBhvr>
                                        <p:cTn id="19" dur="1000"/>
                                        <p:tgtEl>
                                          <p:spTgt spid="84994">
                                            <p:txEl>
                                              <p:pRg st="4" end="4"/>
                                            </p:txEl>
                                          </p:spTgt>
                                        </p:tgtEl>
                                      </p:cBhvr>
                                    </p:animEffect>
                                    <p:anim calcmode="lin" valueType="num">
                                      <p:cBhvr>
                                        <p:cTn id="20" dur="1000" fill="hold"/>
                                        <p:tgtEl>
                                          <p:spTgt spid="84994">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84994">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4994">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84994">
                                            <p:txEl>
                                              <p:pRg st="5" end="5"/>
                                            </p:txEl>
                                          </p:spTgt>
                                        </p:tgtEl>
                                        <p:attrNameLst>
                                          <p:attrName>style.visibility</p:attrName>
                                        </p:attrNameLst>
                                      </p:cBhvr>
                                      <p:to>
                                        <p:strVal val="visible"/>
                                      </p:to>
                                    </p:set>
                                    <p:animEffect transition="in" filter="fade">
                                      <p:cBhvr>
                                        <p:cTn id="25" dur="1000"/>
                                        <p:tgtEl>
                                          <p:spTgt spid="84994">
                                            <p:txEl>
                                              <p:pRg st="5" end="5"/>
                                            </p:txEl>
                                          </p:spTgt>
                                        </p:tgtEl>
                                      </p:cBhvr>
                                    </p:animEffect>
                                    <p:anim calcmode="lin" valueType="num">
                                      <p:cBhvr>
                                        <p:cTn id="26" dur="1000" fill="hold"/>
                                        <p:tgtEl>
                                          <p:spTgt spid="84994">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84994">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4994">
                                            <p:txEl>
                                              <p:pRg st="5" end="5"/>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1000"/>
                                        <p:tgtEl>
                                          <p:spTgt spid="3074"/>
                                        </p:tgtEl>
                                      </p:cBhvr>
                                    </p:animEffect>
                                    <p:anim calcmode="lin" valueType="num">
                                      <p:cBhvr>
                                        <p:cTn id="32" dur="1000" fill="hold"/>
                                        <p:tgtEl>
                                          <p:spTgt spid="3074"/>
                                        </p:tgtEl>
                                        <p:attrNameLst>
                                          <p:attrName>ppt_x</p:attrName>
                                        </p:attrNameLst>
                                      </p:cBhvr>
                                      <p:tavLst>
                                        <p:tav tm="0">
                                          <p:val>
                                            <p:strVal val="#ppt_x"/>
                                          </p:val>
                                        </p:tav>
                                        <p:tav tm="100000">
                                          <p:val>
                                            <p:strVal val="#ppt_x"/>
                                          </p:val>
                                        </p:tav>
                                      </p:tavLst>
                                    </p:anim>
                                    <p:anim calcmode="lin" valueType="num">
                                      <p:cBhvr>
                                        <p:cTn id="33" dur="900" decel="100000" fill="hold"/>
                                        <p:tgtEl>
                                          <p:spTgt spid="307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84994">
                                            <p:txEl>
                                              <p:pRg st="7" end="7"/>
                                            </p:txEl>
                                          </p:spTgt>
                                        </p:tgtEl>
                                        <p:attrNameLst>
                                          <p:attrName>style.visibility</p:attrName>
                                        </p:attrNameLst>
                                      </p:cBhvr>
                                      <p:to>
                                        <p:strVal val="visible"/>
                                      </p:to>
                                    </p:set>
                                    <p:animEffect transition="in" filter="fade">
                                      <p:cBhvr>
                                        <p:cTn id="39" dur="1000"/>
                                        <p:tgtEl>
                                          <p:spTgt spid="84994">
                                            <p:txEl>
                                              <p:pRg st="7" end="7"/>
                                            </p:txEl>
                                          </p:spTgt>
                                        </p:tgtEl>
                                      </p:cBhvr>
                                    </p:animEffect>
                                    <p:anim calcmode="lin" valueType="num">
                                      <p:cBhvr>
                                        <p:cTn id="40" dur="1000" fill="hold"/>
                                        <p:tgtEl>
                                          <p:spTgt spid="84994">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84994">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4994">
                                            <p:txEl>
                                              <p:pRg st="7" end="7"/>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84994">
                                            <p:txEl>
                                              <p:pRg st="8" end="8"/>
                                            </p:txEl>
                                          </p:spTgt>
                                        </p:tgtEl>
                                        <p:attrNameLst>
                                          <p:attrName>style.visibility</p:attrName>
                                        </p:attrNameLst>
                                      </p:cBhvr>
                                      <p:to>
                                        <p:strVal val="visible"/>
                                      </p:to>
                                    </p:set>
                                    <p:animEffect transition="in" filter="fade">
                                      <p:cBhvr>
                                        <p:cTn id="45" dur="1000"/>
                                        <p:tgtEl>
                                          <p:spTgt spid="84994">
                                            <p:txEl>
                                              <p:pRg st="8" end="8"/>
                                            </p:txEl>
                                          </p:spTgt>
                                        </p:tgtEl>
                                      </p:cBhvr>
                                    </p:animEffect>
                                    <p:anim calcmode="lin" valueType="num">
                                      <p:cBhvr>
                                        <p:cTn id="46" dur="1000" fill="hold"/>
                                        <p:tgtEl>
                                          <p:spTgt spid="84994">
                                            <p:txEl>
                                              <p:pRg st="8" end="8"/>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84994">
                                            <p:txEl>
                                              <p:pRg st="8" end="8"/>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4994">
                                            <p:txEl>
                                              <p:pRg st="8" end="8"/>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4994">
                                            <p:txEl>
                                              <p:pRg st="9" end="9"/>
                                            </p:txEl>
                                          </p:spTgt>
                                        </p:tgtEl>
                                        <p:attrNameLst>
                                          <p:attrName>style.visibility</p:attrName>
                                        </p:attrNameLst>
                                      </p:cBhvr>
                                      <p:to>
                                        <p:strVal val="visible"/>
                                      </p:to>
                                    </p:set>
                                    <p:animEffect transition="in" filter="fade">
                                      <p:cBhvr>
                                        <p:cTn id="51" dur="1000"/>
                                        <p:tgtEl>
                                          <p:spTgt spid="84994">
                                            <p:txEl>
                                              <p:pRg st="9" end="9"/>
                                            </p:txEl>
                                          </p:spTgt>
                                        </p:tgtEl>
                                      </p:cBhvr>
                                    </p:animEffect>
                                    <p:anim calcmode="lin" valueType="num">
                                      <p:cBhvr>
                                        <p:cTn id="52" dur="1000" fill="hold"/>
                                        <p:tgtEl>
                                          <p:spTgt spid="84994">
                                            <p:txEl>
                                              <p:pRg st="9" end="9"/>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84994">
                                            <p:txEl>
                                              <p:pRg st="9" end="9"/>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4994">
                                            <p:txEl>
                                              <p:pRg st="9" end="9"/>
                                            </p:txEl>
                                          </p:spTgt>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4994">
                                            <p:txEl>
                                              <p:pRg st="10" end="10"/>
                                            </p:txEl>
                                          </p:spTgt>
                                        </p:tgtEl>
                                        <p:attrNameLst>
                                          <p:attrName>style.visibility</p:attrName>
                                        </p:attrNameLst>
                                      </p:cBhvr>
                                      <p:to>
                                        <p:strVal val="visible"/>
                                      </p:to>
                                    </p:set>
                                    <p:animEffect transition="in" filter="fade">
                                      <p:cBhvr>
                                        <p:cTn id="57" dur="1000"/>
                                        <p:tgtEl>
                                          <p:spTgt spid="84994">
                                            <p:txEl>
                                              <p:pRg st="10" end="10"/>
                                            </p:txEl>
                                          </p:spTgt>
                                        </p:tgtEl>
                                      </p:cBhvr>
                                    </p:animEffect>
                                    <p:anim calcmode="lin" valueType="num">
                                      <p:cBhvr>
                                        <p:cTn id="58" dur="1000" fill="hold"/>
                                        <p:tgtEl>
                                          <p:spTgt spid="84994">
                                            <p:txEl>
                                              <p:pRg st="10" end="10"/>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84994">
                                            <p:txEl>
                                              <p:pRg st="10" end="10"/>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4994">
                                            <p:txEl>
                                              <p:pRg st="10" end="10"/>
                                            </p:txEl>
                                          </p:spTgt>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84999"/>
                                        </p:tgtEl>
                                        <p:attrNameLst>
                                          <p:attrName>style.visibility</p:attrName>
                                        </p:attrNameLst>
                                      </p:cBhvr>
                                      <p:to>
                                        <p:strVal val="visible"/>
                                      </p:to>
                                    </p:set>
                                    <p:animEffect transition="in" filter="fade">
                                      <p:cBhvr>
                                        <p:cTn id="63" dur="1000"/>
                                        <p:tgtEl>
                                          <p:spTgt spid="84999"/>
                                        </p:tgtEl>
                                      </p:cBhvr>
                                    </p:animEffect>
                                    <p:anim calcmode="lin" valueType="num">
                                      <p:cBhvr>
                                        <p:cTn id="64" dur="1000" fill="hold"/>
                                        <p:tgtEl>
                                          <p:spTgt spid="84999"/>
                                        </p:tgtEl>
                                        <p:attrNameLst>
                                          <p:attrName>ppt_x</p:attrName>
                                        </p:attrNameLst>
                                      </p:cBhvr>
                                      <p:tavLst>
                                        <p:tav tm="0">
                                          <p:val>
                                            <p:strVal val="#ppt_x"/>
                                          </p:val>
                                        </p:tav>
                                        <p:tav tm="100000">
                                          <p:val>
                                            <p:strVal val="#ppt_x"/>
                                          </p:val>
                                        </p:tav>
                                      </p:tavLst>
                                    </p:anim>
                                    <p:anim calcmode="lin" valueType="num">
                                      <p:cBhvr>
                                        <p:cTn id="65" dur="900" decel="100000" fill="hold"/>
                                        <p:tgtEl>
                                          <p:spTgt spid="8499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4999"/>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84998"/>
                                        </p:tgtEl>
                                        <p:attrNameLst>
                                          <p:attrName>style.visibility</p:attrName>
                                        </p:attrNameLst>
                                      </p:cBhvr>
                                      <p:to>
                                        <p:strVal val="visible"/>
                                      </p:to>
                                    </p:set>
                                    <p:animEffect transition="in" filter="fade">
                                      <p:cBhvr>
                                        <p:cTn id="69" dur="1000"/>
                                        <p:tgtEl>
                                          <p:spTgt spid="84998"/>
                                        </p:tgtEl>
                                      </p:cBhvr>
                                    </p:animEffect>
                                    <p:anim calcmode="lin" valueType="num">
                                      <p:cBhvr>
                                        <p:cTn id="70" dur="1000" fill="hold"/>
                                        <p:tgtEl>
                                          <p:spTgt spid="84998"/>
                                        </p:tgtEl>
                                        <p:attrNameLst>
                                          <p:attrName>ppt_x</p:attrName>
                                        </p:attrNameLst>
                                      </p:cBhvr>
                                      <p:tavLst>
                                        <p:tav tm="0">
                                          <p:val>
                                            <p:strVal val="#ppt_x"/>
                                          </p:val>
                                        </p:tav>
                                        <p:tav tm="100000">
                                          <p:val>
                                            <p:strVal val="#ppt_x"/>
                                          </p:val>
                                        </p:tav>
                                      </p:tavLst>
                                    </p:anim>
                                    <p:anim calcmode="lin" valueType="num">
                                      <p:cBhvr>
                                        <p:cTn id="71" dur="900" decel="100000" fill="hold"/>
                                        <p:tgtEl>
                                          <p:spTgt spid="84998"/>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84998"/>
                                        </p:tgtEl>
                                        <p:attrNameLst>
                                          <p:attrName>ppt_y</p:attrName>
                                        </p:attrNameLst>
                                      </p:cBhvr>
                                      <p:tavLst>
                                        <p:tav tm="0">
                                          <p:val>
                                            <p:strVal val="#ppt_y-.03"/>
                                          </p:val>
                                        </p:tav>
                                        <p:tav tm="100000">
                                          <p:val>
                                            <p:strVal val="#ppt_y"/>
                                          </p:val>
                                        </p:tav>
                                      </p:tavLst>
                                    </p:anim>
                                  </p:childTnLst>
                                </p:cTn>
                              </p:par>
                              <p:par>
                                <p:cTn id="73" presetID="37" presetClass="entr" presetSubtype="0" fill="hold" nodeType="withEffect">
                                  <p:stCondLst>
                                    <p:cond delay="0"/>
                                  </p:stCondLst>
                                  <p:childTnLst>
                                    <p:set>
                                      <p:cBhvr>
                                        <p:cTn id="74" dur="1" fill="hold">
                                          <p:stCondLst>
                                            <p:cond delay="0"/>
                                          </p:stCondLst>
                                        </p:cTn>
                                        <p:tgtEl>
                                          <p:spTgt spid="3076"/>
                                        </p:tgtEl>
                                        <p:attrNameLst>
                                          <p:attrName>style.visibility</p:attrName>
                                        </p:attrNameLst>
                                      </p:cBhvr>
                                      <p:to>
                                        <p:strVal val="visible"/>
                                      </p:to>
                                    </p:set>
                                    <p:animEffect transition="in" filter="fade">
                                      <p:cBhvr>
                                        <p:cTn id="75" dur="1000"/>
                                        <p:tgtEl>
                                          <p:spTgt spid="3076"/>
                                        </p:tgtEl>
                                      </p:cBhvr>
                                    </p:animEffect>
                                    <p:anim calcmode="lin" valueType="num">
                                      <p:cBhvr>
                                        <p:cTn id="76" dur="1000" fill="hold"/>
                                        <p:tgtEl>
                                          <p:spTgt spid="3076"/>
                                        </p:tgtEl>
                                        <p:attrNameLst>
                                          <p:attrName>ppt_x</p:attrName>
                                        </p:attrNameLst>
                                      </p:cBhvr>
                                      <p:tavLst>
                                        <p:tav tm="0">
                                          <p:val>
                                            <p:strVal val="#ppt_x"/>
                                          </p:val>
                                        </p:tav>
                                        <p:tav tm="100000">
                                          <p:val>
                                            <p:strVal val="#ppt_x"/>
                                          </p:val>
                                        </p:tav>
                                      </p:tavLst>
                                    </p:anim>
                                    <p:anim calcmode="lin" valueType="num">
                                      <p:cBhvr>
                                        <p:cTn id="77" dur="900" decel="100000" fill="hold"/>
                                        <p:tgtEl>
                                          <p:spTgt spid="3076"/>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30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P spid="8499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5cbf3042-b1a0-42e4-a5cb-d755198f9e1c"/>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heme/theme1.xml><?xml version="1.0" encoding="utf-8"?>
<a:theme xmlns:a="http://schemas.openxmlformats.org/drawingml/2006/main" name="sample">
  <a:themeElements>
    <a:clrScheme name="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pptB7.tmp</Template>
  <TotalTime>2264</TotalTime>
  <Words>1826</Words>
  <Application>Microsoft Office PowerPoint</Application>
  <PresentationFormat>On-screen Show (4:3)</PresentationFormat>
  <Paragraphs>271</Paragraphs>
  <Slides>38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Symbol</vt:lpstr>
      <vt:lpstr>TimesLTStd-Roman</vt:lpstr>
      <vt:lpstr>Webdings</vt:lpstr>
      <vt:lpstr>Wingdings</vt:lpstr>
      <vt:lpstr>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 – Sketching a Graph by Point Plotting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5 – Finding Points of Intersection</vt:lpstr>
      <vt:lpstr>PowerPoint Presentation</vt:lpstr>
      <vt:lpstr>PowerPoint Presentation</vt:lpstr>
      <vt:lpstr>PowerPoint Presentation</vt:lpstr>
      <vt:lpstr>PowerPoint Presentation</vt:lpstr>
      <vt:lpstr>Example 6 – Fitting a Linear Model to Data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Harshal Garud</cp:lastModifiedBy>
  <cp:revision>452</cp:revision>
  <dcterms:created xsi:type="dcterms:W3CDTF">2008-11-21T04:28:28Z</dcterms:created>
  <dcterms:modified xsi:type="dcterms:W3CDTF">2016-09-01T09:49:32Z</dcterms:modified>
</cp:coreProperties>
</file>