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1"/>
  </p:notesMasterIdLst>
  <p:sldIdLst>
    <p:sldId id="315" r:id="rId2"/>
    <p:sldId id="316" r:id="rId3"/>
    <p:sldId id="308" r:id="rId4"/>
    <p:sldId id="310" r:id="rId5"/>
    <p:sldId id="309" r:id="rId6"/>
    <p:sldId id="266" r:id="rId7"/>
    <p:sldId id="273" r:id="rId8"/>
    <p:sldId id="274" r:id="rId9"/>
    <p:sldId id="275" r:id="rId10"/>
    <p:sldId id="276" r:id="rId11"/>
    <p:sldId id="277" r:id="rId12"/>
    <p:sldId id="278" r:id="rId13"/>
    <p:sldId id="311" r:id="rId14"/>
    <p:sldId id="272" r:id="rId15"/>
    <p:sldId id="279" r:id="rId16"/>
    <p:sldId id="281" r:id="rId17"/>
    <p:sldId id="282" r:id="rId18"/>
    <p:sldId id="312" r:id="rId19"/>
    <p:sldId id="280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313" r:id="rId28"/>
    <p:sldId id="284" r:id="rId29"/>
    <p:sldId id="293" r:id="rId30"/>
    <p:sldId id="295" r:id="rId31"/>
    <p:sldId id="296" r:id="rId32"/>
    <p:sldId id="298" r:id="rId33"/>
    <p:sldId id="299" r:id="rId34"/>
    <p:sldId id="300" r:id="rId35"/>
    <p:sldId id="314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66"/>
    <a:srgbClr val="FF3399"/>
    <a:srgbClr val="CC0099"/>
    <a:srgbClr val="009BAE"/>
    <a:srgbClr val="0099AC"/>
    <a:srgbClr val="0073AE"/>
    <a:srgbClr val="ED0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3342" autoAdjust="0"/>
  </p:normalViewPr>
  <p:slideViewPr>
    <p:cSldViewPr>
      <p:cViewPr>
        <p:scale>
          <a:sx n="70" d="100"/>
          <a:sy n="70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D5AFEE-33D5-45A5-88A9-9443432E26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543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B99156-986E-4706-975C-41D4E378818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5534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DEEF-FE02-4630-A4F5-D0E3E193A818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1112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D85EF-9106-485C-B52E-80D333B9F846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72939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D85EF-9106-485C-B52E-80D333B9F846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17710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D85EF-9106-485C-B52E-80D333B9F846}" type="slidenum">
              <a:rPr lang="en-US" smtClean="0">
                <a:solidFill>
                  <a:srgbClr val="000000"/>
                </a:solidFill>
              </a:rPr>
              <a:pPr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564918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D85EF-9106-485C-B52E-80D333B9F846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44025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6D85EF-9106-485C-B52E-80D333B9F846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66398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0" y="152400"/>
            <a:ext cx="87630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8BEB9-654D-44CA-A1E2-A110FEAF5B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9738" y="168275"/>
            <a:ext cx="8247062" cy="6384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2C01590-C66F-4DA0-8F89-9C77929CB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E64A680A-C6F0-49D0-B317-6A42DDE05791}" type="slidenum">
              <a:rPr lang="en-US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363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00" y="367200"/>
            <a:ext cx="8838000" cy="72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31.wmf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37.wmf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45.png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342112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47625" y="57150"/>
            <a:ext cx="9048750" cy="6210300"/>
          </a:xfrm>
          <a:prstGeom prst="round2Diag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Text Box 2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1524000" y="-12700"/>
            <a:ext cx="5365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smtClean="0">
                <a:solidFill>
                  <a:srgbClr val="EC008C"/>
                </a:solidFill>
              </a:rPr>
              <a:t>4</a:t>
            </a:r>
            <a:endParaRPr lang="en-US" sz="8000" b="1" dirty="0">
              <a:solidFill>
                <a:srgbClr val="EC008C"/>
              </a:solidFill>
            </a:endParaRP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362200" y="215900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4000" b="1" dirty="0">
                <a:solidFill>
                  <a:srgbClr val="005BAA"/>
                </a:solidFill>
              </a:rPr>
              <a:t>Integration</a:t>
            </a:r>
            <a:endParaRPr lang="en-US" sz="4000" b="1" dirty="0">
              <a:solidFill>
                <a:srgbClr val="005BA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/>
          <a:srcRect t="52470" r="34307"/>
          <a:stretch/>
        </p:blipFill>
        <p:spPr>
          <a:xfrm>
            <a:off x="266400" y="1066800"/>
            <a:ext cx="8530012" cy="5059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751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800" dirty="0"/>
              <a:t>Example 1 – </a:t>
            </a:r>
            <a:r>
              <a:rPr lang="en-US" sz="2800" i="1" dirty="0"/>
              <a:t>Recognizing the f</a:t>
            </a:r>
            <a:r>
              <a:rPr lang="en-US" sz="400" dirty="0"/>
              <a:t> </a:t>
            </a:r>
            <a:r>
              <a:rPr lang="en-US" sz="2800" dirty="0"/>
              <a:t>(</a:t>
            </a:r>
            <a:r>
              <a:rPr lang="en-US" sz="2800" i="1" dirty="0"/>
              <a:t>g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))</a:t>
            </a:r>
            <a:r>
              <a:rPr lang="en-US" sz="2800" i="1" dirty="0"/>
              <a:t>g</a:t>
            </a:r>
            <a:r>
              <a:rPr lang="en-US" sz="2800" dirty="0">
                <a:sym typeface="Symbol" pitchFamily="18" charset="2"/>
              </a:rPr>
              <a:t>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</a:t>
            </a:r>
            <a:r>
              <a:rPr lang="en-US" sz="2800" i="1" dirty="0"/>
              <a:t>Pattern</a:t>
            </a:r>
            <a:endParaRPr lang="en-US" sz="28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Find </a:t>
            </a:r>
            <a:r>
              <a:rPr lang="en-US" sz="2800" b="1" dirty="0">
                <a:sym typeface="Symbol" pitchFamily="18" charset="2"/>
              </a:rPr>
              <a:t>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+ 1)</a:t>
            </a:r>
            <a:r>
              <a:rPr lang="en-US" baseline="30000" dirty="0"/>
              <a:t>2</a:t>
            </a:r>
            <a:r>
              <a:rPr lang="en-US" dirty="0"/>
              <a:t>(2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 err="1"/>
              <a:t>dx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 marL="0" indent="0"/>
            <a:r>
              <a:rPr lang="en-US" dirty="0"/>
              <a:t>Letting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+ 1, you obtain</a:t>
            </a:r>
          </a:p>
          <a:p>
            <a:pPr marL="0" indent="0"/>
            <a:endParaRPr lang="en-US" sz="1200" i="1" dirty="0"/>
          </a:p>
          <a:p>
            <a:pPr marL="0" indent="0"/>
            <a:r>
              <a:rPr lang="en-US" i="1" dirty="0"/>
              <a:t>	g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2</a:t>
            </a:r>
            <a:r>
              <a:rPr lang="en-US" i="1" dirty="0"/>
              <a:t>x</a:t>
            </a:r>
          </a:p>
          <a:p>
            <a:pPr marL="0" indent="0"/>
            <a:endParaRPr lang="en-US" sz="1200" i="1" dirty="0"/>
          </a:p>
          <a:p>
            <a:pPr marL="0" indent="0"/>
            <a:r>
              <a:rPr lang="en-US" dirty="0"/>
              <a:t>and</a:t>
            </a:r>
          </a:p>
          <a:p>
            <a:pPr marL="0" indent="0"/>
            <a:endParaRPr lang="en-US" sz="1200" dirty="0"/>
          </a:p>
          <a:p>
            <a:pPr marL="0" indent="0"/>
            <a:r>
              <a:rPr lang="en-US" i="1" dirty="0"/>
              <a:t>        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 =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+ 1) </a:t>
            </a:r>
            <a:br>
              <a:rPr lang="en-US" dirty="0"/>
            </a:br>
            <a:endParaRPr lang="en-US" sz="1200" dirty="0"/>
          </a:p>
          <a:p>
            <a:pPr marL="0" indent="0"/>
            <a:r>
              <a:rPr lang="en-US" dirty="0"/>
              <a:t>	        = 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+ 1)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1 – </a:t>
            </a:r>
            <a:r>
              <a:rPr lang="en-US" i="1" dirty="0"/>
              <a:t>Solution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From this, you can recognize that the integrand follows the </a:t>
            </a:r>
            <a:br>
              <a:rPr lang="en-US" dirty="0"/>
            </a:b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</a:t>
            </a:r>
            <a:r>
              <a:rPr lang="en-US" i="1" dirty="0"/>
              <a:t>g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sz="1600" dirty="0"/>
              <a:t> </a:t>
            </a:r>
            <a:r>
              <a:rPr lang="en-US" dirty="0"/>
              <a:t>pattern. </a:t>
            </a:r>
            <a:br>
              <a:rPr lang="en-US" dirty="0"/>
            </a:br>
            <a:endParaRPr lang="en-US" dirty="0"/>
          </a:p>
          <a:p>
            <a:pPr marL="0" indent="0"/>
            <a:r>
              <a:rPr lang="en-US" dirty="0"/>
              <a:t>Using the Power Rule for Integration and Theorem </a:t>
            </a:r>
            <a:r>
              <a:rPr lang="en-US" dirty="0" smtClean="0"/>
              <a:t>4.15, </a:t>
            </a:r>
            <a:r>
              <a:rPr lang="en-US" dirty="0"/>
              <a:t>you can write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Try using the Chain Rule to check that the derivative of </a:t>
            </a:r>
          </a:p>
          <a:p>
            <a:pPr marL="0" indent="0"/>
            <a:r>
              <a:rPr lang="en-US" dirty="0"/>
              <a:t>                        is the integrand of the original </a:t>
            </a:r>
            <a:r>
              <a:rPr lang="en-US" dirty="0" smtClean="0"/>
              <a:t>integral</a:t>
            </a:r>
            <a:r>
              <a:rPr lang="en-US" dirty="0"/>
              <a:t>.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3565525"/>
            <a:ext cx="47529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621337"/>
            <a:ext cx="19843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integrands in Example 1 fit the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</a:t>
            </a:r>
            <a:r>
              <a:rPr lang="en-US" i="1" dirty="0"/>
              <a:t>g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sz="1600" dirty="0"/>
              <a:t> </a:t>
            </a:r>
            <a:r>
              <a:rPr lang="en-US" dirty="0"/>
              <a:t>pattern </a:t>
            </a:r>
            <a:r>
              <a:rPr lang="en-US" dirty="0" smtClean="0"/>
              <a:t>exactly—you only had to recognize the pattern. </a:t>
            </a:r>
            <a:br>
              <a:rPr lang="en-US" dirty="0" smtClean="0"/>
            </a:br>
            <a:endParaRPr lang="en-US" dirty="0" smtClean="0"/>
          </a:p>
          <a:p>
            <a:pPr marL="0" indent="0"/>
            <a:r>
              <a:rPr lang="en-US" dirty="0" smtClean="0"/>
              <a:t>You can extend this technique considerably with the Constant Multiple Rule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sz="1200" dirty="0"/>
          </a:p>
          <a:p>
            <a:pPr marL="0" indent="0"/>
            <a:r>
              <a:rPr lang="en-US" dirty="0"/>
              <a:t>Many integrands contain the essential part (the variable part) of </a:t>
            </a:r>
            <a:r>
              <a:rPr lang="en-US" i="1" dirty="0"/>
              <a:t>g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but are missing a constant multiple. In such cases, you can multiply and divide by the necessary constant multiple.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Pattern Recognition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657600"/>
            <a:ext cx="3356100" cy="11168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Change of </a:t>
            </a:r>
            <a:r>
              <a:rPr lang="en-US" sz="4000" dirty="0" smtClean="0">
                <a:solidFill>
                  <a:srgbClr val="005BAA"/>
                </a:solidFill>
              </a:rPr>
              <a:t>Variables </a:t>
            </a:r>
            <a:r>
              <a:rPr lang="en-IN" sz="4000" dirty="0">
                <a:solidFill>
                  <a:srgbClr val="005BAA"/>
                </a:solidFill>
              </a:rPr>
              <a:t>for Indefinite Integrals</a:t>
            </a:r>
            <a:endParaRPr lang="en-US" sz="4000" dirty="0">
              <a:solidFill>
                <a:srgbClr val="005BA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300" dirty="0"/>
              <a:t>Change of </a:t>
            </a:r>
            <a:r>
              <a:rPr lang="en-US" sz="3300" dirty="0" smtClean="0"/>
              <a:t>Variables</a:t>
            </a:r>
            <a:r>
              <a:rPr lang="en-US" sz="3300" dirty="0"/>
              <a:t> </a:t>
            </a:r>
            <a:r>
              <a:rPr lang="en-IN" sz="3300" dirty="0"/>
              <a:t>for Indefinite Integrals</a:t>
            </a:r>
            <a:endParaRPr lang="en-US" sz="33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With a formal </a:t>
            </a:r>
            <a:r>
              <a:rPr lang="en-US" b="1" dirty="0"/>
              <a:t>change of variables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you completely rewrite the integral in terms of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du</a:t>
            </a:r>
            <a:r>
              <a:rPr lang="en-US" dirty="0"/>
              <a:t> (or any other convenient variable). </a:t>
            </a:r>
            <a:r>
              <a:rPr lang="en-US" dirty="0" smtClean="0"/>
              <a:t>Although </a:t>
            </a:r>
            <a:r>
              <a:rPr lang="en-US" dirty="0"/>
              <a:t>this procedure can involve more written steps than the pattern recognition illustrated in Example 1, it is useful for complicated integrands.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 change of variables technique uses the Leibniz notation for the differential. That is, if </a:t>
            </a:r>
            <a:r>
              <a:rPr lang="en-US" i="1" dirty="0"/>
              <a:t>u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then </a:t>
            </a:r>
            <a:br>
              <a:rPr lang="en-US" dirty="0"/>
            </a:br>
            <a:r>
              <a:rPr lang="en-US" i="1" dirty="0"/>
              <a:t>du</a:t>
            </a:r>
            <a:r>
              <a:rPr lang="en-US" dirty="0"/>
              <a:t> = </a:t>
            </a:r>
            <a:r>
              <a:rPr lang="en-US" i="1" dirty="0"/>
              <a:t>g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dx</a:t>
            </a:r>
            <a:r>
              <a:rPr lang="en-US" dirty="0"/>
              <a:t>, and the integral in Theorem </a:t>
            </a:r>
            <a:r>
              <a:rPr lang="en-US" dirty="0" smtClean="0"/>
              <a:t>4.15 </a:t>
            </a:r>
            <a:r>
              <a:rPr lang="en-US" dirty="0"/>
              <a:t>takes the 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5410200"/>
            <a:ext cx="5429763" cy="10561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4 – </a:t>
            </a:r>
            <a:r>
              <a:rPr lang="en-US" i="1" dirty="0"/>
              <a:t>Change of Variables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Find</a:t>
            </a:r>
          </a:p>
          <a:p>
            <a:pPr marL="0" indent="0"/>
            <a:endParaRPr lang="en-US" dirty="0">
              <a:solidFill>
                <a:srgbClr val="0073AE"/>
              </a:solidFill>
            </a:endParaRPr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 marL="0" indent="0"/>
            <a:r>
              <a:rPr lang="en-US" dirty="0"/>
              <a:t>First, let </a:t>
            </a:r>
            <a:r>
              <a:rPr lang="en-US" i="1" dirty="0"/>
              <a:t>u</a:t>
            </a:r>
            <a:r>
              <a:rPr lang="en-US" dirty="0"/>
              <a:t> be the inner function, </a:t>
            </a:r>
            <a:r>
              <a:rPr lang="en-US" i="1" dirty="0"/>
              <a:t>u</a:t>
            </a:r>
            <a:r>
              <a:rPr lang="en-US" dirty="0"/>
              <a:t> = 2</a:t>
            </a:r>
            <a:r>
              <a:rPr lang="en-US" i="1" dirty="0"/>
              <a:t>x</a:t>
            </a:r>
            <a:r>
              <a:rPr lang="en-US" dirty="0"/>
              <a:t> – 1.</a:t>
            </a:r>
            <a:br>
              <a:rPr lang="en-US" dirty="0"/>
            </a:br>
            <a:endParaRPr lang="en-US" dirty="0"/>
          </a:p>
          <a:p>
            <a:pPr marL="0" indent="0"/>
            <a:r>
              <a:rPr lang="en-US" dirty="0"/>
              <a:t>Then calculate the differential </a:t>
            </a:r>
            <a:r>
              <a:rPr lang="en-US" i="1" dirty="0"/>
              <a:t>du</a:t>
            </a:r>
            <a:r>
              <a:rPr lang="en-US" dirty="0"/>
              <a:t> to be </a:t>
            </a:r>
            <a:r>
              <a:rPr lang="en-US" i="1" dirty="0"/>
              <a:t>du</a:t>
            </a:r>
            <a:r>
              <a:rPr lang="en-US" dirty="0"/>
              <a:t> = 2 </a:t>
            </a:r>
            <a:r>
              <a:rPr lang="en-US" i="1" dirty="0" err="1"/>
              <a:t>dx</a:t>
            </a:r>
            <a:r>
              <a:rPr lang="en-US" dirty="0"/>
              <a:t>.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  <a:p>
            <a:pPr marL="0" indent="0"/>
            <a:r>
              <a:rPr lang="en-US" dirty="0"/>
              <a:t>Now, using                           and </a:t>
            </a:r>
            <a:r>
              <a:rPr lang="en-US" i="1" dirty="0" err="1"/>
              <a:t>dx</a:t>
            </a:r>
            <a:r>
              <a:rPr lang="en-US" dirty="0"/>
              <a:t> = </a:t>
            </a:r>
            <a:r>
              <a:rPr lang="en-US" i="1" dirty="0"/>
              <a:t>du</a:t>
            </a:r>
            <a:r>
              <a:rPr lang="en-US" dirty="0"/>
              <a:t>/2, substitute to obtain</a:t>
            </a: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3812"/>
            <a:ext cx="1865313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452938"/>
            <a:ext cx="20843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410200"/>
            <a:ext cx="36480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470525" y="5675313"/>
            <a:ext cx="226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Integral in terms of </a:t>
            </a:r>
            <a:r>
              <a:rPr lang="en-US" i="1">
                <a:solidFill>
                  <a:srgbClr val="ED008C"/>
                </a:solidFill>
              </a:rPr>
              <a:t>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4 – </a:t>
            </a:r>
            <a:r>
              <a:rPr lang="en-US" i="1" dirty="0"/>
              <a:t>Solution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>
              <a:solidFill>
                <a:srgbClr val="0073AE"/>
              </a:solidFill>
            </a:endParaRPr>
          </a:p>
          <a:p>
            <a:pPr marL="0" indent="0"/>
            <a:endParaRPr lang="en-US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413375" y="1628775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Constant Multiple Rule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1682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1638" y="2667000"/>
            <a:ext cx="202088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7988" y="3810000"/>
            <a:ext cx="17272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0213" y="4935538"/>
            <a:ext cx="265112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5429250" y="2862263"/>
            <a:ext cx="287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Antiderivative in terms of </a:t>
            </a:r>
            <a:r>
              <a:rPr lang="en-US" i="1" dirty="0">
                <a:solidFill>
                  <a:srgbClr val="ED008C"/>
                </a:solidFill>
              </a:rPr>
              <a:t>u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5410200" y="39766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Simplify.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5365750" y="5105400"/>
            <a:ext cx="286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ED008C"/>
                </a:solidFill>
              </a:rPr>
              <a:t>Antiderivative in terms of </a:t>
            </a:r>
            <a:r>
              <a:rPr lang="en-US" i="1">
                <a:solidFill>
                  <a:srgbClr val="ED008C"/>
                </a:solidFill>
              </a:rPr>
              <a:t>x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1" grpId="0"/>
      <p:bldP spid="109582" grpId="0"/>
      <p:bldP spid="1095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 steps used for integration by substitution are summarized in the following guidelines.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300" dirty="0"/>
              <a:t>Change of </a:t>
            </a:r>
            <a:r>
              <a:rPr lang="en-US" sz="3300" dirty="0" smtClean="0"/>
              <a:t>Variables</a:t>
            </a:r>
            <a:r>
              <a:rPr lang="en-US" sz="3300" dirty="0"/>
              <a:t> </a:t>
            </a:r>
            <a:r>
              <a:rPr lang="en-IN" sz="3300" dirty="0"/>
              <a:t>for Indefinite Integrals</a:t>
            </a:r>
            <a:endParaRPr lang="en-US" sz="3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247" y="2438400"/>
            <a:ext cx="8405506" cy="33505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IN" sz="4000" dirty="0">
                <a:solidFill>
                  <a:srgbClr val="005BAA"/>
                </a:solidFill>
              </a:rPr>
              <a:t>The General Power Rule for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600" dirty="0"/>
              <a:t>The General Power Rule for Integration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One of the most common </a:t>
            </a:r>
            <a:r>
              <a:rPr lang="en-US" i="1" dirty="0"/>
              <a:t>u</a:t>
            </a:r>
            <a:r>
              <a:rPr lang="en-US" dirty="0"/>
              <a:t>-substitutions involves quantities in the integrand that are raised to a power. Because of the importance of this type of substitution, it is given a special name—the </a:t>
            </a:r>
            <a:r>
              <a:rPr lang="en-US" b="1" dirty="0"/>
              <a:t>General Power Rule for Integration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552" y="3526196"/>
            <a:ext cx="8207191" cy="28746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57" y="2355872"/>
            <a:ext cx="8760343" cy="1838278"/>
          </a:xfrm>
          <a:prstGeom prst="rect">
            <a:avLst/>
          </a:prstGeom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133600" y="6248400"/>
            <a:ext cx="548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Copyright © Cengage Learning. All rights reserved.</a:t>
            </a: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148" name="Text Box 38"/>
          <p:cNvSpPr txBox="1">
            <a:spLocks noChangeArrowheads="1"/>
          </p:cNvSpPr>
          <p:nvPr/>
        </p:nvSpPr>
        <p:spPr bwMode="auto">
          <a:xfrm>
            <a:off x="2013370" y="2921069"/>
            <a:ext cx="611738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000" dirty="0" smtClean="0">
                <a:solidFill>
                  <a:srgbClr val="0074BC"/>
                </a:solidFill>
              </a:rPr>
              <a:t>Integration </a:t>
            </a:r>
            <a:r>
              <a:rPr lang="en-US" sz="4000" dirty="0">
                <a:solidFill>
                  <a:srgbClr val="0074BC"/>
                </a:solidFill>
              </a:rPr>
              <a:t>by Substitution</a:t>
            </a:r>
          </a:p>
        </p:txBody>
      </p:sp>
      <p:sp>
        <p:nvSpPr>
          <p:cNvPr id="6150" name="Text Box 31"/>
          <p:cNvSpPr txBox="1">
            <a:spLocks noChangeArrowheads="1"/>
          </p:cNvSpPr>
          <p:nvPr/>
        </p:nvSpPr>
        <p:spPr bwMode="auto">
          <a:xfrm>
            <a:off x="522288" y="2922658"/>
            <a:ext cx="89800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4.5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500" dirty="0"/>
              <a:t>Example 7 – </a:t>
            </a:r>
            <a:r>
              <a:rPr lang="en-US" sz="2500" i="1" dirty="0"/>
              <a:t>Substitution and the General Power Rule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>
              <a:solidFill>
                <a:srgbClr val="0073AE"/>
              </a:solidFill>
            </a:endParaRPr>
          </a:p>
          <a:p>
            <a:pPr marL="0" indent="0"/>
            <a:endParaRPr lang="en-US"/>
          </a:p>
        </p:txBody>
      </p:sp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1323975"/>
            <a:ext cx="494506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160713"/>
            <a:ext cx="2203450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>
              <a:solidFill>
                <a:srgbClr val="0073AE"/>
              </a:solidFill>
            </a:endParaRPr>
          </a:p>
          <a:p>
            <a:pPr marL="0" indent="0"/>
            <a:endParaRPr lang="en-US"/>
          </a:p>
        </p:txBody>
      </p:sp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200400"/>
            <a:ext cx="21304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46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62166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500" dirty="0"/>
              <a:t>Example 7 – </a:t>
            </a:r>
            <a:r>
              <a:rPr lang="en-US" sz="2500" i="1" dirty="0"/>
              <a:t>Substitution and the General Power Rule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>
              <a:solidFill>
                <a:srgbClr val="0073AE"/>
              </a:solidFill>
            </a:endParaRPr>
          </a:p>
          <a:p>
            <a:pPr marL="0" indent="0"/>
            <a:endParaRPr lang="en-US"/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1295400"/>
            <a:ext cx="54292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048000"/>
            <a:ext cx="229393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0238" y="4953000"/>
            <a:ext cx="2468562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500" dirty="0"/>
              <a:t>Example 7 – </a:t>
            </a:r>
            <a:r>
              <a:rPr lang="en-US" sz="2500" i="1" dirty="0"/>
              <a:t>Substitution and the General Power Rule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>
              <a:solidFill>
                <a:srgbClr val="0073AE"/>
              </a:solidFill>
            </a:endParaRPr>
          </a:p>
          <a:p>
            <a:pPr marL="0" indent="0"/>
            <a:endParaRPr lang="en-US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571341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0"/>
            <a:ext cx="2422525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005388"/>
            <a:ext cx="22113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500" dirty="0"/>
              <a:t>Example 7 – </a:t>
            </a:r>
            <a:r>
              <a:rPr lang="en-US" sz="2500" i="1" dirty="0"/>
              <a:t>Substitution and the General Power Rule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n-US">
              <a:solidFill>
                <a:srgbClr val="0073AE"/>
              </a:solidFill>
            </a:endParaRPr>
          </a:p>
          <a:p>
            <a:pPr marL="0" indent="0"/>
            <a:endParaRPr lang="en-US"/>
          </a:p>
        </p:txBody>
      </p:sp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1371600"/>
            <a:ext cx="57404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7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6725" y="3101975"/>
            <a:ext cx="22034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2500" dirty="0"/>
              <a:t>Example 7 – </a:t>
            </a:r>
            <a:r>
              <a:rPr lang="en-US" sz="2500" i="1" dirty="0"/>
              <a:t>Substitution and the General Power Rule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Some integrals whose integrands involve quantities raised to powers cannot be found by the General Power Rule. Consider the two integrals</a:t>
            </a:r>
          </a:p>
          <a:p>
            <a:pPr marL="0" indent="0"/>
            <a:endParaRPr lang="en-US" sz="1800" b="1" dirty="0" smtClean="0">
              <a:sym typeface="Symbol" pitchFamily="18" charset="2"/>
            </a:endParaRPr>
          </a:p>
          <a:p>
            <a:pPr marL="0" indent="0"/>
            <a:r>
              <a:rPr lang="en-US" dirty="0">
                <a:sym typeface="Symbol" pitchFamily="18" charset="2"/>
              </a:rPr>
              <a:t>	</a:t>
            </a:r>
            <a:r>
              <a:rPr lang="en-US" sz="2800" b="1" dirty="0">
                <a:sym typeface="Symbol" pitchFamily="18" charset="2"/>
              </a:rPr>
              <a:t>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i="1" dirty="0"/>
              <a:t>x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dx</a:t>
            </a:r>
            <a:r>
              <a:rPr lang="en-US" dirty="0"/>
              <a:t>  </a:t>
            </a:r>
            <a:r>
              <a:rPr lang="en-US" dirty="0" smtClean="0"/>
              <a:t>    and      </a:t>
            </a:r>
            <a:r>
              <a:rPr lang="en-US" sz="2800" b="1" dirty="0">
                <a:sym typeface="Symbol" pitchFamily="18" charset="2"/>
              </a:rPr>
              <a:t>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dx</a:t>
            </a:r>
            <a:r>
              <a:rPr lang="en-US" dirty="0"/>
              <a:t>. 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dirty="0"/>
              <a:t>The substitution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i="1" dirty="0" smtClean="0"/>
              <a:t>u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works </a:t>
            </a:r>
            <a:r>
              <a:rPr lang="en-US" dirty="0"/>
              <a:t>in the first </a:t>
            </a:r>
            <a:r>
              <a:rPr lang="en-US" dirty="0" smtClean="0"/>
              <a:t>integral, </a:t>
            </a:r>
            <a:r>
              <a:rPr lang="en-US" dirty="0"/>
              <a:t>but not in the second. </a:t>
            </a:r>
            <a:r>
              <a:rPr lang="en-US" dirty="0" smtClean="0"/>
              <a:t>In </a:t>
            </a:r>
            <a:r>
              <a:rPr lang="en-US" dirty="0"/>
              <a:t>the second, the substitution fails because the integrand lacks the factor </a:t>
            </a:r>
            <a:r>
              <a:rPr lang="en-US" i="1" dirty="0"/>
              <a:t>x</a:t>
            </a:r>
            <a:r>
              <a:rPr lang="en-US" dirty="0"/>
              <a:t> needed for </a:t>
            </a:r>
            <a:r>
              <a:rPr lang="en-US" i="1" dirty="0"/>
              <a:t>du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600" dirty="0"/>
              <a:t>The General Power Rule for Integration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Fortunately, </a:t>
            </a:r>
            <a:r>
              <a:rPr lang="en-US" i="1" dirty="0"/>
              <a:t>for this particular integral</a:t>
            </a:r>
            <a:r>
              <a:rPr lang="en-US" dirty="0"/>
              <a:t>, you can expand the integrand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+ 1)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i="1" dirty="0"/>
              <a:t>x</a:t>
            </a:r>
            <a:r>
              <a:rPr lang="en-US" baseline="30000" dirty="0"/>
              <a:t>4</a:t>
            </a:r>
            <a:r>
              <a:rPr lang="en-US" dirty="0"/>
              <a:t> + 2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 + 1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use the (simple) Power Rule to integrate each term.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600" dirty="0"/>
              <a:t>The General Power Rule for Integration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IN" sz="4000" dirty="0">
                <a:solidFill>
                  <a:srgbClr val="005BAA"/>
                </a:solidFill>
              </a:rPr>
              <a:t>Change of Variables for Definite Integrals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400" dirty="0"/>
              <a:t>Change of Variables for Definite Integrals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When using </a:t>
            </a:r>
            <a:r>
              <a:rPr lang="en-US" i="1" dirty="0"/>
              <a:t>u</a:t>
            </a:r>
            <a:r>
              <a:rPr lang="en-US" dirty="0"/>
              <a:t>-substitution with a definite integral, it is often convenient to determine the limits of integration for the variable </a:t>
            </a:r>
            <a:r>
              <a:rPr lang="en-US" i="1" dirty="0"/>
              <a:t>u</a:t>
            </a:r>
            <a:r>
              <a:rPr lang="en-US" dirty="0"/>
              <a:t> rather than to convert the antiderivative back to the variable </a:t>
            </a:r>
            <a:r>
              <a:rPr lang="en-US" i="1" dirty="0"/>
              <a:t>x</a:t>
            </a:r>
            <a:r>
              <a:rPr lang="en-US" dirty="0"/>
              <a:t> and evaluate at the original limits. </a:t>
            </a:r>
            <a:br>
              <a:rPr lang="en-US" dirty="0"/>
            </a:br>
            <a:endParaRPr lang="en-US" sz="1800" dirty="0"/>
          </a:p>
          <a:p>
            <a:r>
              <a:rPr lang="en-US" dirty="0" smtClean="0"/>
              <a:t>This change of variables is stated explicitly in the following theorem.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650" y="4337177"/>
            <a:ext cx="8222446" cy="20636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9 </a:t>
            </a:r>
            <a:r>
              <a:rPr lang="en-US" dirty="0"/>
              <a:t>– </a:t>
            </a:r>
            <a:r>
              <a:rPr lang="en-US" i="1" dirty="0"/>
              <a:t>Change of Variables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Evaluate the definite integral.</a:t>
            </a:r>
            <a:endParaRPr lang="en-US" dirty="0"/>
          </a:p>
          <a:p>
            <a:endParaRPr lang="en-US" dirty="0"/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r>
              <a:rPr lang="en-US" dirty="0"/>
              <a:t>To evaluate this integral, let                    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Then, you obtain</a:t>
            </a:r>
          </a:p>
          <a:p>
            <a:r>
              <a:rPr lang="en-US" i="1" dirty="0"/>
              <a:t>		      u</a:t>
            </a:r>
            <a:r>
              <a:rPr lang="en-US" baseline="30000" dirty="0"/>
              <a:t>2</a:t>
            </a:r>
            <a:r>
              <a:rPr lang="en-US" dirty="0"/>
              <a:t> = 2</a:t>
            </a:r>
            <a:r>
              <a:rPr lang="en-US" i="1" dirty="0"/>
              <a:t>x </a:t>
            </a:r>
            <a:r>
              <a:rPr lang="en-US" dirty="0"/>
              <a:t>– 1</a:t>
            </a:r>
          </a:p>
          <a:p>
            <a:endParaRPr lang="en-US" i="1" dirty="0"/>
          </a:p>
          <a:p>
            <a:r>
              <a:rPr lang="en-US" i="1" dirty="0"/>
              <a:t>		u</a:t>
            </a:r>
            <a:r>
              <a:rPr lang="en-US" baseline="30000" dirty="0"/>
              <a:t>2</a:t>
            </a:r>
            <a:r>
              <a:rPr lang="en-US" dirty="0"/>
              <a:t> + 1 = 2</a:t>
            </a:r>
            <a:r>
              <a:rPr lang="en-US" i="1" dirty="0"/>
              <a:t>x</a:t>
            </a:r>
            <a:endParaRPr lang="en-US" dirty="0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20456" r="4189"/>
          <a:stretch/>
        </p:blipFill>
        <p:spPr bwMode="auto">
          <a:xfrm>
            <a:off x="4495800" y="1256400"/>
            <a:ext cx="209345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3087" y="2808000"/>
            <a:ext cx="1865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638800"/>
            <a:ext cx="153511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55612" y="349249"/>
            <a:ext cx="8311896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US" sz="2800" dirty="0"/>
              <a:t>Use pattern recognition to find an indefinite integral.</a:t>
            </a:r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endParaRPr lang="en-US" sz="2800" dirty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/>
              <a:t>Use a change of variables to find an indefinite integral.</a:t>
            </a:r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endParaRPr lang="en-US" sz="2800" dirty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/>
              <a:t>Use the General Power Rule for Integration to find an indefinite integral.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9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i="1" dirty="0"/>
              <a:t>		u du </a:t>
            </a:r>
            <a:r>
              <a:rPr lang="en-US" dirty="0"/>
              <a:t>= </a:t>
            </a:r>
            <a:r>
              <a:rPr lang="en-US" i="1" dirty="0" err="1"/>
              <a:t>dx</a:t>
            </a:r>
            <a:r>
              <a:rPr lang="en-US" dirty="0"/>
              <a:t>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Before substituting, determine the new upper and lower limits of integration.</a:t>
            </a:r>
          </a:p>
          <a:p>
            <a:pPr marL="0" indent="0"/>
            <a:endParaRPr lang="en-US" dirty="0"/>
          </a:p>
          <a:p>
            <a:pPr marL="0" indent="0"/>
            <a:r>
              <a:rPr lang="en-US" i="1" dirty="0" smtClean="0"/>
              <a:t>              Lower </a:t>
            </a:r>
            <a:r>
              <a:rPr lang="en-US" i="1" dirty="0"/>
              <a:t>Limit </a:t>
            </a:r>
          </a:p>
          <a:p>
            <a:pPr marL="0" indent="0"/>
            <a:r>
              <a:rPr lang="en-US" dirty="0"/>
              <a:t>When </a:t>
            </a:r>
            <a:r>
              <a:rPr lang="en-US" i="1" dirty="0"/>
              <a:t>x</a:t>
            </a:r>
            <a:r>
              <a:rPr lang="en-US" dirty="0"/>
              <a:t> = 1,</a:t>
            </a:r>
          </a:p>
          <a:p>
            <a:pPr marL="0" indent="0"/>
            <a:endParaRPr lang="en-US" dirty="0"/>
          </a:p>
          <a:p>
            <a:pPr marL="0" indent="0"/>
            <a:r>
              <a:rPr lang="en-US" i="1" dirty="0" smtClean="0"/>
              <a:t>             Upper </a:t>
            </a:r>
            <a:r>
              <a:rPr lang="en-US" i="1" dirty="0"/>
              <a:t>Limit</a:t>
            </a:r>
          </a:p>
          <a:p>
            <a:pPr marL="0" indent="0"/>
            <a:r>
              <a:rPr lang="en-US" dirty="0"/>
              <a:t>When </a:t>
            </a:r>
            <a:r>
              <a:rPr lang="en-US" i="1" dirty="0"/>
              <a:t>x</a:t>
            </a:r>
            <a:r>
              <a:rPr lang="en-US" dirty="0"/>
              <a:t> = 5,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648200" y="1538287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ED008C"/>
                </a:solidFill>
              </a:rPr>
              <a:t>Differentiate each side.</a:t>
            </a:r>
          </a:p>
        </p:txBody>
      </p:sp>
      <p:pic>
        <p:nvPicPr>
          <p:cNvPr id="1239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102099"/>
            <a:ext cx="1687689" cy="34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163" y="4114800"/>
            <a:ext cx="6302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1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372101"/>
            <a:ext cx="1794393" cy="38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1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5419725"/>
            <a:ext cx="6302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Now, substitute to obtain</a:t>
            </a:r>
            <a:endParaRPr lang="en-US" i="1" dirty="0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249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463" y="1905001"/>
            <a:ext cx="4323080" cy="79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1" y="2959101"/>
            <a:ext cx="2209800" cy="76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4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1625" y="4038602"/>
            <a:ext cx="1701800" cy="72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4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2" y="5029201"/>
            <a:ext cx="2526513" cy="6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4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35275" y="6019802"/>
            <a:ext cx="744134" cy="60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9 </a:t>
            </a:r>
            <a:r>
              <a:rPr lang="en-US" dirty="0"/>
              <a:t>– </a:t>
            </a:r>
            <a:r>
              <a:rPr lang="en-US" i="1" dirty="0"/>
              <a:t>Solution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Geometrically, you can interpret the equation</a:t>
            </a:r>
          </a:p>
          <a:p>
            <a:pPr marL="0" indent="0"/>
            <a:endParaRPr lang="en-US" dirty="0"/>
          </a:p>
          <a:p>
            <a:pPr marL="0" indent="0"/>
            <a:endParaRPr lang="en-US" sz="1600" dirty="0"/>
          </a:p>
          <a:p>
            <a:pPr marL="0" indent="0"/>
            <a:r>
              <a:rPr lang="en-US" dirty="0"/>
              <a:t>to mean that the two </a:t>
            </a:r>
            <a:r>
              <a:rPr lang="en-US" i="1" dirty="0"/>
              <a:t>different</a:t>
            </a:r>
            <a:r>
              <a:rPr lang="en-US" dirty="0"/>
              <a:t> regions shown in </a:t>
            </a:r>
            <a:br>
              <a:rPr lang="en-US" dirty="0"/>
            </a:br>
            <a:r>
              <a:rPr lang="en-US" dirty="0"/>
              <a:t>Figures </a:t>
            </a:r>
            <a:r>
              <a:rPr lang="en-US" dirty="0" smtClean="0"/>
              <a:t>4.42 </a:t>
            </a:r>
            <a:r>
              <a:rPr lang="en-US" dirty="0"/>
              <a:t>and </a:t>
            </a:r>
            <a:r>
              <a:rPr lang="en-US" dirty="0" smtClean="0"/>
              <a:t>4.43 </a:t>
            </a:r>
            <a:r>
              <a:rPr lang="en-US" dirty="0"/>
              <a:t>have the </a:t>
            </a:r>
            <a:r>
              <a:rPr lang="en-US" i="1" dirty="0"/>
              <a:t>same</a:t>
            </a:r>
            <a:r>
              <a:rPr lang="en-US" dirty="0"/>
              <a:t> area.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1614487" y="5867400"/>
            <a:ext cx="25765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The region before substitution </a:t>
            </a:r>
            <a:br>
              <a:rPr lang="en-US" sz="1400" dirty="0"/>
            </a:br>
            <a:r>
              <a:rPr lang="en-US" sz="1400" dirty="0"/>
              <a:t>has an area of</a:t>
            </a:r>
            <a:r>
              <a:rPr lang="en-US" dirty="0"/>
              <a:t> </a:t>
            </a: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44688"/>
            <a:ext cx="33369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6156000"/>
            <a:ext cx="228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5029200" y="5791200"/>
            <a:ext cx="242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The region after substitution </a:t>
            </a:r>
            <a:br>
              <a:rPr lang="en-US" sz="1400" dirty="0"/>
            </a:br>
            <a:r>
              <a:rPr lang="en-US" sz="1400" dirty="0"/>
              <a:t>has an area of</a:t>
            </a:r>
            <a:r>
              <a:rPr lang="en-US" dirty="0"/>
              <a:t> </a:t>
            </a:r>
          </a:p>
        </p:txBody>
      </p:sp>
      <p:pic>
        <p:nvPicPr>
          <p:cNvPr id="12698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453" y="6081713"/>
            <a:ext cx="2286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2361567" y="6430962"/>
            <a:ext cx="1082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Figures </a:t>
            </a:r>
            <a:r>
              <a:rPr lang="en-US" sz="1200" b="1" dirty="0" smtClean="0"/>
              <a:t>4.42</a:t>
            </a:r>
            <a:endParaRPr lang="en-US" sz="1200" b="1" dirty="0"/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5702462" y="6359525"/>
            <a:ext cx="10823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Figures </a:t>
            </a:r>
            <a:r>
              <a:rPr lang="en-US" sz="1200" b="1" dirty="0" smtClean="0"/>
              <a:t>4.43</a:t>
            </a:r>
            <a:endParaRPr lang="en-US" sz="1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2307" y="3483293"/>
            <a:ext cx="2422493" cy="237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8784" y="3528060"/>
            <a:ext cx="2229707" cy="226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400" dirty="0"/>
              <a:t>Change of Variables for Definite Integrals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/>
              <a:t>When evaluating definite integrals by substitution, it is possible for the upper limit of integration of the </a:t>
            </a:r>
            <a:r>
              <a:rPr lang="en-US" i="1" dirty="0"/>
              <a:t>u</a:t>
            </a:r>
            <a:r>
              <a:rPr lang="en-US" dirty="0"/>
              <a:t>-variable form to be smaller than the lower </a:t>
            </a:r>
            <a:r>
              <a:rPr lang="en-US" dirty="0" smtClean="0"/>
              <a:t>limit. When this happens, do not rearrange the limits. Simply evaluate as usual.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/>
            <a:r>
              <a:rPr lang="en-US" dirty="0"/>
              <a:t>For example, after substituting                      in the integral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you obtain                             when </a:t>
            </a:r>
            <a:r>
              <a:rPr lang="en-US" i="1" dirty="0"/>
              <a:t>x</a:t>
            </a:r>
            <a:r>
              <a:rPr lang="en-US" dirty="0"/>
              <a:t> = 1, and </a:t>
            </a:r>
            <a:br>
              <a:rPr lang="en-US" dirty="0"/>
            </a:br>
            <a:r>
              <a:rPr lang="en-US" dirty="0"/>
              <a:t>when </a:t>
            </a:r>
            <a:r>
              <a:rPr lang="en-US" i="1" dirty="0"/>
              <a:t>x</a:t>
            </a:r>
            <a:r>
              <a:rPr lang="en-US" dirty="0"/>
              <a:t> = 0. </a:t>
            </a:r>
          </a:p>
        </p:txBody>
      </p:sp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192" y="3406145"/>
            <a:ext cx="162718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932238"/>
            <a:ext cx="23495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9895" y="5180303"/>
            <a:ext cx="22860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80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8820" y="5149993"/>
            <a:ext cx="220345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400" dirty="0"/>
              <a:t>Change of Variables for Definite Integrals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/>
              <a:t>So, the correct </a:t>
            </a:r>
            <a:r>
              <a:rPr lang="en-US" i="1" dirty="0"/>
              <a:t>u</a:t>
            </a:r>
            <a:r>
              <a:rPr lang="en-US" dirty="0"/>
              <a:t>-variable form of this integral is</a:t>
            </a:r>
          </a:p>
        </p:txBody>
      </p:sp>
      <p:pic>
        <p:nvPicPr>
          <p:cNvPr id="129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013" y="2133600"/>
            <a:ext cx="27051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400" dirty="0"/>
              <a:t>Change of Variables for Definite Integrals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IN" sz="4000" dirty="0">
                <a:solidFill>
                  <a:srgbClr val="005BAA"/>
                </a:solidFill>
              </a:rPr>
              <a:t>Integration of Even and Odd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600" dirty="0"/>
              <a:t>Integration of Even and Odd Functions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/>
              <a:t>Even with a change of variables, integration can be difficult. Occasionally, you can simplify the evaluation of a definite integral over an interval that is symmetric about the </a:t>
            </a:r>
            <a:r>
              <a:rPr lang="en-US" i="1" dirty="0"/>
              <a:t>y</a:t>
            </a:r>
            <a:r>
              <a:rPr lang="en-US" dirty="0"/>
              <a:t>-axis or about the origin by recognizing the integrand to be an even or odd function </a:t>
            </a:r>
            <a:r>
              <a:rPr lang="en-US" dirty="0" smtClean="0"/>
              <a:t>(See </a:t>
            </a:r>
            <a:r>
              <a:rPr lang="en-US" dirty="0"/>
              <a:t>Figure </a:t>
            </a:r>
            <a:r>
              <a:rPr lang="en-US" dirty="0" smtClean="0"/>
              <a:t>4.44.).</a:t>
            </a:r>
            <a:endParaRPr lang="en-US" dirty="0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1752600" y="6096000"/>
            <a:ext cx="1258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Even function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5775325" y="60960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Odd function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3807399" y="6357938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4.44</a:t>
            </a:r>
            <a:endParaRPr lang="en-US" sz="1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199" y="3482721"/>
            <a:ext cx="2598801" cy="261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374136"/>
            <a:ext cx="2642235" cy="272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62088"/>
            <a:ext cx="8229600" cy="5091112"/>
          </a:xfrm>
        </p:spPr>
        <p:txBody>
          <a:bodyPr/>
          <a:lstStyle/>
          <a:p>
            <a:pPr marL="0" indent="0"/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  <a:p>
            <a:pPr marL="0" indent="0"/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600" dirty="0"/>
              <a:t>Integration of Even and Odd Functions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8248650" cy="2438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sz="3200" dirty="0"/>
              <a:t>Example 10 – </a:t>
            </a:r>
            <a:r>
              <a:rPr lang="en-US" sz="3200" i="1" dirty="0"/>
              <a:t>Integration of an Odd Function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IN" dirty="0" smtClean="0"/>
              <a:t>Evaluate the definite integral.</a:t>
            </a:r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endParaRPr lang="en-US" sz="2000" dirty="0" smtClean="0"/>
          </a:p>
          <a:p>
            <a:pPr marL="0" indent="0"/>
            <a:endParaRPr lang="en-US" sz="1400" dirty="0"/>
          </a:p>
          <a:p>
            <a:r>
              <a:rPr lang="el-GR" dirty="0">
                <a:solidFill>
                  <a:srgbClr val="0074BC"/>
                </a:solidFill>
              </a:rPr>
              <a:t>Solution</a:t>
            </a:r>
            <a:r>
              <a:rPr lang="en-US" dirty="0">
                <a:solidFill>
                  <a:srgbClr val="0074BC"/>
                </a:solidFill>
              </a:rPr>
              <a:t>:</a:t>
            </a:r>
          </a:p>
          <a:p>
            <a:pPr marL="0" indent="0"/>
            <a:r>
              <a:rPr lang="en-US" dirty="0" smtClean="0"/>
              <a:t>Letting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sin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dirty="0"/>
              <a:t>cos </a:t>
            </a:r>
            <a:r>
              <a:rPr lang="en-US" i="1" dirty="0"/>
              <a:t>x </a:t>
            </a:r>
            <a:r>
              <a:rPr lang="en-US" dirty="0"/>
              <a:t>+ sin </a:t>
            </a:r>
            <a:r>
              <a:rPr lang="en-US" i="1" dirty="0"/>
              <a:t>x </a:t>
            </a:r>
            <a:r>
              <a:rPr lang="en-US" dirty="0"/>
              <a:t>cos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/>
              <a:t>     produces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i="1" dirty="0"/>
              <a:t> </a:t>
            </a:r>
            <a:r>
              <a:rPr lang="en-US" i="1" dirty="0" smtClean="0"/>
              <a:t>         f</a:t>
            </a:r>
            <a:r>
              <a:rPr lang="en-US" sz="400" dirty="0" smtClean="0"/>
              <a:t> </a:t>
            </a:r>
            <a:r>
              <a:rPr lang="en-US" dirty="0"/>
              <a:t>(–</a:t>
            </a:r>
            <a:r>
              <a:rPr lang="en-US" i="1" dirty="0"/>
              <a:t>x</a:t>
            </a:r>
            <a:r>
              <a:rPr lang="en-US" dirty="0"/>
              <a:t>) = sin</a:t>
            </a:r>
            <a:r>
              <a:rPr lang="en-US" baseline="30000" dirty="0"/>
              <a:t>3</a:t>
            </a:r>
            <a:r>
              <a:rPr lang="en-US" dirty="0"/>
              <a:t>(–</a:t>
            </a:r>
            <a:r>
              <a:rPr lang="en-US" i="1" dirty="0"/>
              <a:t>x</a:t>
            </a:r>
            <a:r>
              <a:rPr lang="en-US" dirty="0"/>
              <a:t>)cos(–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+ sin(–</a:t>
            </a:r>
            <a:r>
              <a:rPr lang="en-US" i="1" dirty="0"/>
              <a:t>x</a:t>
            </a:r>
            <a:r>
              <a:rPr lang="en-US" dirty="0"/>
              <a:t>)cos(–</a:t>
            </a:r>
            <a:r>
              <a:rPr lang="en-US" i="1" dirty="0"/>
              <a:t>x</a:t>
            </a:r>
            <a:r>
              <a:rPr lang="en-US" dirty="0"/>
              <a:t>)</a:t>
            </a:r>
            <a:r>
              <a:rPr lang="en-US" i="1" dirty="0"/>
              <a:t> </a:t>
            </a:r>
          </a:p>
          <a:p>
            <a:pPr marL="0" indent="0"/>
            <a:endParaRPr lang="en-US" i="1" dirty="0"/>
          </a:p>
          <a:p>
            <a:pPr marL="0" indent="0"/>
            <a:r>
              <a:rPr lang="en-US" dirty="0"/>
              <a:t>                 </a:t>
            </a:r>
            <a:r>
              <a:rPr lang="en-US" dirty="0" smtClean="0"/>
              <a:t> </a:t>
            </a:r>
            <a:r>
              <a:rPr lang="en-US" dirty="0"/>
              <a:t>= –</a:t>
            </a:r>
            <a:r>
              <a:rPr lang="en-US" sz="400" dirty="0"/>
              <a:t> </a:t>
            </a:r>
            <a:r>
              <a:rPr lang="en-US" dirty="0"/>
              <a:t>sin</a:t>
            </a:r>
            <a:r>
              <a:rPr lang="en-US" baseline="30000" dirty="0"/>
              <a:t>3 </a:t>
            </a:r>
            <a:r>
              <a:rPr lang="en-US" i="1" dirty="0"/>
              <a:t>x </a:t>
            </a:r>
            <a:r>
              <a:rPr lang="en-US" dirty="0"/>
              <a:t>cos </a:t>
            </a:r>
            <a:r>
              <a:rPr lang="en-US" i="1" dirty="0"/>
              <a:t>x </a:t>
            </a:r>
            <a:r>
              <a:rPr lang="en-US" dirty="0"/>
              <a:t>– sin </a:t>
            </a:r>
            <a:r>
              <a:rPr lang="en-US" i="1" dirty="0"/>
              <a:t>x </a:t>
            </a:r>
            <a:r>
              <a:rPr lang="en-US" dirty="0"/>
              <a:t>cos </a:t>
            </a:r>
            <a:r>
              <a:rPr lang="en-US" i="1" dirty="0"/>
              <a:t>x 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i="1" dirty="0"/>
              <a:t>	      </a:t>
            </a:r>
            <a:r>
              <a:rPr lang="en-US" i="1" dirty="0" smtClean="0"/>
              <a:t> </a:t>
            </a:r>
            <a:r>
              <a:rPr lang="en-US" dirty="0"/>
              <a:t>=</a:t>
            </a:r>
            <a:r>
              <a:rPr lang="en-US" i="1" dirty="0"/>
              <a:t> </a:t>
            </a:r>
            <a:r>
              <a:rPr lang="en-US" dirty="0"/>
              <a:t>–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  <a:endParaRPr lang="en-US" dirty="0">
              <a:solidFill>
                <a:srgbClr val="0073AE"/>
              </a:solidFill>
            </a:endParaRPr>
          </a:p>
        </p:txBody>
      </p:sp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3" cstate="print"/>
          <a:srcRect r="3139"/>
          <a:stretch>
            <a:fillRect/>
          </a:stretch>
        </p:blipFill>
        <p:spPr bwMode="auto">
          <a:xfrm>
            <a:off x="1905000" y="1970087"/>
            <a:ext cx="3868783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Example 10 – </a:t>
            </a:r>
            <a:r>
              <a:rPr lang="en-US" i="1" dirty="0"/>
              <a:t>Solution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/>
            <a:r>
              <a:rPr lang="en-US" dirty="0"/>
              <a:t>So, </a:t>
            </a:r>
            <a:r>
              <a:rPr lang="en-US" i="1" dirty="0"/>
              <a:t>f</a:t>
            </a:r>
            <a:r>
              <a:rPr lang="en-US" dirty="0"/>
              <a:t> is an odd function, and because </a:t>
            </a:r>
            <a:r>
              <a:rPr lang="en-US" i="1" dirty="0"/>
              <a:t>f</a:t>
            </a:r>
            <a:r>
              <a:rPr lang="en-US" dirty="0"/>
              <a:t> is symmetric about the origin over [–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800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/2</a:t>
            </a:r>
            <a:r>
              <a:rPr lang="en-US" dirty="0"/>
              <a:t>, </a:t>
            </a:r>
            <a:r>
              <a:rPr lang="en-US" i="1" dirty="0">
                <a:sym typeface="Symbol" pitchFamily="18" charset="2"/>
              </a:rPr>
              <a:t></a:t>
            </a:r>
            <a:r>
              <a:rPr lang="en-US" sz="800" i="1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/2</a:t>
            </a:r>
            <a:r>
              <a:rPr lang="en-US" dirty="0"/>
              <a:t>], you can apply Theorem </a:t>
            </a:r>
            <a:r>
              <a:rPr lang="en-US" dirty="0" smtClean="0"/>
              <a:t>4.18 </a:t>
            </a:r>
            <a:r>
              <a:rPr lang="en-US" dirty="0"/>
              <a:t>to conclude </a:t>
            </a:r>
            <a:r>
              <a:rPr lang="en-US" dirty="0" smtClean="0"/>
              <a:t>that</a:t>
            </a:r>
          </a:p>
          <a:p>
            <a:pPr marL="0" indent="0"/>
            <a:endParaRPr lang="en-US" dirty="0" smtClean="0">
              <a:solidFill>
                <a:srgbClr val="0073AE"/>
              </a:solidFill>
            </a:endParaRPr>
          </a:p>
          <a:p>
            <a:pPr marL="0" indent="0"/>
            <a:endParaRPr lang="en-US" dirty="0" smtClean="0">
              <a:solidFill>
                <a:srgbClr val="0073AE"/>
              </a:solidFill>
            </a:endParaRPr>
          </a:p>
          <a:p>
            <a:r>
              <a:rPr lang="en-IN" dirty="0" smtClean="0"/>
              <a:t>From Figure 4.45, you can </a:t>
            </a:r>
            <a:br>
              <a:rPr lang="en-IN" dirty="0" smtClean="0"/>
            </a:br>
            <a:r>
              <a:rPr lang="en-IN" dirty="0" smtClean="0"/>
              <a:t>see that the two regions on </a:t>
            </a:r>
            <a:br>
              <a:rPr lang="en-IN" dirty="0" smtClean="0"/>
            </a:br>
            <a:r>
              <a:rPr lang="en-IN" dirty="0" smtClean="0"/>
              <a:t>either side of the </a:t>
            </a:r>
            <a:r>
              <a:rPr lang="en-IN" i="1" dirty="0" smtClean="0"/>
              <a:t>y</a:t>
            </a:r>
            <a:r>
              <a:rPr lang="en-IN" dirty="0" smtClean="0"/>
              <a:t>-axis have </a:t>
            </a:r>
            <a:br>
              <a:rPr lang="en-IN" dirty="0" smtClean="0"/>
            </a:br>
            <a:r>
              <a:rPr lang="en-IN" dirty="0" smtClean="0"/>
              <a:t>the same area. However, </a:t>
            </a:r>
            <a:br>
              <a:rPr lang="en-IN" dirty="0" smtClean="0"/>
            </a:br>
            <a:r>
              <a:rPr lang="en-IN" dirty="0" smtClean="0"/>
              <a:t>because one lies below the </a:t>
            </a:r>
            <a:br>
              <a:rPr lang="en-IN" dirty="0" smtClean="0"/>
            </a:br>
            <a:r>
              <a:rPr lang="en-IN" i="1" dirty="0" smtClean="0"/>
              <a:t>x</a:t>
            </a:r>
            <a:r>
              <a:rPr lang="en-IN" dirty="0" smtClean="0"/>
              <a:t>-axis and one lies above it, </a:t>
            </a:r>
            <a:br>
              <a:rPr lang="en-IN" dirty="0" smtClean="0"/>
            </a:br>
            <a:r>
              <a:rPr lang="en-IN" dirty="0" smtClean="0"/>
              <a:t>integration produces a </a:t>
            </a:r>
            <a:br>
              <a:rPr lang="en-IN" dirty="0" smtClean="0"/>
            </a:br>
            <a:r>
              <a:rPr lang="en-IN" dirty="0" smtClean="0"/>
              <a:t>cancellation effect.</a:t>
            </a:r>
            <a:endParaRPr lang="en-US" dirty="0">
              <a:solidFill>
                <a:srgbClr val="0073AE"/>
              </a:solidFill>
            </a:endParaRP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8032750" y="776288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cont’d</a:t>
            </a:r>
          </a:p>
        </p:txBody>
      </p:sp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695575"/>
            <a:ext cx="4041422" cy="70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667000"/>
            <a:ext cx="2580323" cy="286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39411" y="6352401"/>
            <a:ext cx="997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Figure </a:t>
            </a:r>
            <a:r>
              <a:rPr lang="en-US" sz="1200" b="1" dirty="0" smtClean="0"/>
              <a:t>4.45</a:t>
            </a:r>
            <a:endParaRPr lang="en-US" sz="1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181600" y="5638800"/>
            <a:ext cx="2590800" cy="738664"/>
            <a:chOff x="5181600" y="5638800"/>
            <a:chExt cx="2590800" cy="738664"/>
          </a:xfrm>
        </p:grpSpPr>
        <p:sp>
          <p:nvSpPr>
            <p:cNvPr id="8" name="Rectangle 7"/>
            <p:cNvSpPr/>
            <p:nvPr/>
          </p:nvSpPr>
          <p:spPr>
            <a:xfrm>
              <a:off x="5181600" y="5638800"/>
              <a:ext cx="2590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1400" dirty="0" smtClean="0"/>
                <a:t>Because </a:t>
              </a:r>
              <a:r>
                <a:rPr lang="en-IN" sz="1400" i="1" dirty="0" smtClean="0"/>
                <a:t>f </a:t>
              </a:r>
              <a:r>
                <a:rPr lang="en-IN" sz="1400" dirty="0" smtClean="0"/>
                <a:t>is an odd function,</a:t>
              </a:r>
            </a:p>
            <a:p>
              <a:endParaRPr lang="en-US" sz="1400" dirty="0" smtClean="0"/>
            </a:p>
            <a:p>
              <a:endParaRPr lang="en-IN" sz="1400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7325" y="5943598"/>
              <a:ext cx="1120140" cy="410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55612" y="349249"/>
            <a:ext cx="8311896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6147" name="Rectangle 1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/>
              <a:t>Use a change of variables to evaluate a definite integral.</a:t>
            </a:r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endParaRPr lang="en-US" sz="2800" dirty="0"/>
          </a:p>
          <a:p>
            <a:pPr marL="457200" indent="-457200">
              <a:buClr>
                <a:srgbClr val="0074BC"/>
              </a:buClr>
              <a:buSzPct val="90000"/>
              <a:buFont typeface="Webdings" pitchFamily="18" charset="2"/>
              <a:buChar char=""/>
            </a:pPr>
            <a:r>
              <a:rPr lang="en-IN" sz="2800" dirty="0"/>
              <a:t>Evaluate a definite integral involving an even or odd function.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5613" y="3198813"/>
            <a:ext cx="8226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5BAA"/>
                </a:solidFill>
              </a:rPr>
              <a:t>Pattern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Pattern Recognition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In this </a:t>
            </a:r>
            <a:r>
              <a:rPr lang="en-US" dirty="0" smtClean="0"/>
              <a:t>section, </a:t>
            </a:r>
            <a:r>
              <a:rPr lang="en-US" dirty="0"/>
              <a:t>you will study techniques for integrating composite functions. The discussion is split into two </a:t>
            </a:r>
            <a:br>
              <a:rPr lang="en-US" dirty="0"/>
            </a:br>
            <a:r>
              <a:rPr lang="en-US" dirty="0"/>
              <a:t>parts—</a:t>
            </a:r>
            <a:r>
              <a:rPr lang="en-US" i="1" dirty="0"/>
              <a:t>pattern recognition </a:t>
            </a:r>
            <a:r>
              <a:rPr lang="en-US" dirty="0"/>
              <a:t>and </a:t>
            </a:r>
            <a:r>
              <a:rPr lang="en-US" i="1" dirty="0"/>
              <a:t>change of variables</a:t>
            </a:r>
            <a:r>
              <a:rPr lang="en-US" dirty="0"/>
              <a:t>. 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Both techniques involve a </a:t>
            </a:r>
            <a:r>
              <a:rPr lang="en-US" b="1" i="1" dirty="0"/>
              <a:t>u</a:t>
            </a:r>
            <a:r>
              <a:rPr lang="en-US" b="1" dirty="0"/>
              <a:t>-substitution</a:t>
            </a:r>
            <a:r>
              <a:rPr lang="en-US" dirty="0"/>
              <a:t>.</a:t>
            </a:r>
            <a:r>
              <a:rPr lang="en-US" b="1" dirty="0"/>
              <a:t> </a:t>
            </a:r>
            <a:r>
              <a:rPr lang="en-US" dirty="0"/>
              <a:t>With pattern </a:t>
            </a:r>
            <a:r>
              <a:rPr lang="en-US" dirty="0" smtClean="0"/>
              <a:t>recognition, </a:t>
            </a:r>
            <a:r>
              <a:rPr lang="en-US" dirty="0"/>
              <a:t>you perform the substitution mentally, and with change of </a:t>
            </a:r>
            <a:r>
              <a:rPr lang="en-US" dirty="0" smtClean="0"/>
              <a:t>variables, </a:t>
            </a:r>
            <a:r>
              <a:rPr lang="en-US" dirty="0"/>
              <a:t>you write the substitution steps.</a:t>
            </a:r>
          </a:p>
          <a:p>
            <a:pPr marL="0" indent="0"/>
            <a:endParaRPr lang="en-US" b="1" i="1" dirty="0"/>
          </a:p>
          <a:p>
            <a:pPr marL="0" indent="0"/>
            <a:r>
              <a:rPr lang="en-US" dirty="0"/>
              <a:t>The role of substitution in integration is comparable to the role of the Chain Rule in differentiation. </a:t>
            </a:r>
            <a:endParaRPr lang="en-US" b="1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Recall that for </a:t>
            </a:r>
            <a:r>
              <a:rPr lang="en-US" dirty="0" smtClean="0"/>
              <a:t>the differentiable </a:t>
            </a:r>
            <a:r>
              <a:rPr lang="en-US" dirty="0"/>
              <a:t>functions </a:t>
            </a:r>
            <a:endParaRPr lang="en-US" dirty="0" smtClean="0"/>
          </a:p>
          <a:p>
            <a:pPr marL="0" indent="0"/>
            <a:endParaRPr lang="en-US" sz="1050" i="1" dirty="0" smtClean="0"/>
          </a:p>
          <a:p>
            <a:pPr marL="0" indent="0"/>
            <a:r>
              <a:rPr lang="en-US" i="1" dirty="0" smtClean="0"/>
              <a:t>	y </a:t>
            </a:r>
            <a:r>
              <a:rPr lang="en-US" dirty="0"/>
              <a:t>= </a:t>
            </a:r>
            <a:r>
              <a:rPr lang="en-US" i="1" dirty="0"/>
              <a:t>F</a:t>
            </a:r>
            <a:r>
              <a:rPr lang="en-US" sz="400" i="1" dirty="0"/>
              <a:t> </a:t>
            </a:r>
            <a:r>
              <a:rPr lang="en-US" dirty="0"/>
              <a:t>(</a:t>
            </a:r>
            <a:r>
              <a:rPr lang="en-US" i="1" dirty="0"/>
              <a:t>u</a:t>
            </a:r>
            <a:r>
              <a:rPr lang="en-US" dirty="0"/>
              <a:t>) </a:t>
            </a:r>
            <a:r>
              <a:rPr lang="en-US" dirty="0" smtClean="0"/>
              <a:t>  and   </a:t>
            </a:r>
            <a:r>
              <a:rPr lang="en-US" i="1" dirty="0" smtClean="0"/>
              <a:t>u </a:t>
            </a:r>
            <a:r>
              <a:rPr lang="en-US" dirty="0"/>
              <a:t>=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</a:p>
          <a:p>
            <a:pPr marL="0" indent="0"/>
            <a:endParaRPr lang="en-US" sz="1100" dirty="0" smtClean="0"/>
          </a:p>
          <a:p>
            <a:pPr marL="0" indent="0"/>
            <a:r>
              <a:rPr lang="en-US" dirty="0" smtClean="0"/>
              <a:t>the </a:t>
            </a:r>
            <a:r>
              <a:rPr lang="en-US" dirty="0"/>
              <a:t>Chain Rule states that</a:t>
            </a:r>
          </a:p>
          <a:p>
            <a:pPr marL="0" indent="0"/>
            <a:endParaRPr lang="en-US" b="1" i="1" dirty="0"/>
          </a:p>
          <a:p>
            <a:pPr marL="0" indent="0"/>
            <a:endParaRPr lang="en-US" b="1" i="1" dirty="0" smtClean="0"/>
          </a:p>
          <a:p>
            <a:pPr marL="0" indent="0"/>
            <a:endParaRPr lang="en-US" sz="1800" b="1" i="1" dirty="0"/>
          </a:p>
          <a:p>
            <a:pPr marL="0" indent="0"/>
            <a:endParaRPr lang="en-US" sz="1200" b="1" i="1" dirty="0"/>
          </a:p>
          <a:p>
            <a:pPr marL="0" indent="0"/>
            <a:r>
              <a:rPr lang="en-US" dirty="0"/>
              <a:t>From the definition of an antiderivative, it follows that</a:t>
            </a:r>
            <a:endParaRPr lang="en-US" b="1" i="1" dirty="0"/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87738"/>
            <a:ext cx="36845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5181600"/>
            <a:ext cx="434181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Pattern Recognition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These results are summarized in the following theorem.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Pattern Recognition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594" y="2057400"/>
            <a:ext cx="8176681" cy="34266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Example 1 shows how to apply Theorem </a:t>
            </a:r>
            <a:r>
              <a:rPr lang="en-US" dirty="0" smtClean="0"/>
              <a:t>4.15 </a:t>
            </a:r>
            <a:r>
              <a:rPr lang="en-US" i="1" dirty="0"/>
              <a:t>directly</a:t>
            </a:r>
            <a:r>
              <a:rPr lang="en-US" dirty="0"/>
              <a:t>, by recognizing the presence of </a:t>
            </a:r>
            <a:r>
              <a:rPr lang="en-US" i="1" dirty="0"/>
              <a:t>f</a:t>
            </a:r>
            <a:r>
              <a:rPr lang="en-US" sz="400" dirty="0"/>
              <a:t> 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 and </a:t>
            </a:r>
            <a:r>
              <a:rPr lang="en-US" i="1" dirty="0"/>
              <a:t>g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Note that the composite function in the integrand has an </a:t>
            </a:r>
            <a:r>
              <a:rPr lang="en-US" i="1" dirty="0"/>
              <a:t>outside function f </a:t>
            </a:r>
            <a:r>
              <a:rPr lang="en-US" dirty="0"/>
              <a:t>and an </a:t>
            </a:r>
            <a:r>
              <a:rPr lang="en-US" i="1" dirty="0"/>
              <a:t>inside function g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dirty="0"/>
              <a:t>Moreover, the derivative </a:t>
            </a:r>
            <a:r>
              <a:rPr lang="en-US" i="1" dirty="0"/>
              <a:t>g</a:t>
            </a:r>
            <a:r>
              <a:rPr lang="en-US" dirty="0">
                <a:sym typeface="Symbol" pitchFamily="18" charset="2"/>
              </a:rPr>
              <a:t>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present as a factor of the integrand.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47472"/>
            <a:ext cx="8311896" cy="704088"/>
          </a:xfrm>
        </p:spPr>
        <p:txBody>
          <a:bodyPr/>
          <a:lstStyle/>
          <a:p>
            <a:r>
              <a:rPr lang="en-US" dirty="0"/>
              <a:t>Pattern Recognition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114800"/>
            <a:ext cx="5100255" cy="22956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cbf3042-b1a0-42e4-a5cb-d755198f9e1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9ca858a-de42-4074-9e4b-7f67454e5ce2"/>
</p:tagLst>
</file>

<file path=ppt/theme/theme1.xml><?xml version="1.0" encoding="utf-8"?>
<a:theme xmlns:a="http://schemas.openxmlformats.org/drawingml/2006/main" name="sample">
  <a:themeElements>
    <a:clrScheme name="samp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ppt43C.tmp</Template>
  <TotalTime>2044</TotalTime>
  <Words>954</Words>
  <Application>Microsoft Office PowerPoint</Application>
  <PresentationFormat>On-screen Show (4:3)</PresentationFormat>
  <Paragraphs>197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sample</vt:lpstr>
      <vt:lpstr>Slide 1</vt:lpstr>
      <vt:lpstr>Slide 2</vt:lpstr>
      <vt:lpstr>Slide 3</vt:lpstr>
      <vt:lpstr>Slide 4</vt:lpstr>
      <vt:lpstr>Slide 5</vt:lpstr>
      <vt:lpstr>Pattern Recognition</vt:lpstr>
      <vt:lpstr>Pattern Recognition</vt:lpstr>
      <vt:lpstr>Pattern Recognition</vt:lpstr>
      <vt:lpstr>Pattern Recognition</vt:lpstr>
      <vt:lpstr>Example 1 – Recognizing the f (g(x))g(x) Pattern</vt:lpstr>
      <vt:lpstr>Example 1 – Solution</vt:lpstr>
      <vt:lpstr>Pattern Recognition</vt:lpstr>
      <vt:lpstr>Slide 13</vt:lpstr>
      <vt:lpstr>Change of Variables for Indefinite Integrals</vt:lpstr>
      <vt:lpstr>Example 4 – Change of Variables</vt:lpstr>
      <vt:lpstr>Example 4 – Solution</vt:lpstr>
      <vt:lpstr>Change of Variables for Indefinite Integrals</vt:lpstr>
      <vt:lpstr>Slide 18</vt:lpstr>
      <vt:lpstr>The General Power Rule for Integration</vt:lpstr>
      <vt:lpstr>Example 7 – Substitution and the General Power Rule</vt:lpstr>
      <vt:lpstr>Example 7 – Substitution and the General Power Rule</vt:lpstr>
      <vt:lpstr>Example 7 – Substitution and the General Power Rule</vt:lpstr>
      <vt:lpstr>Example 7 – Substitution and the General Power Rule</vt:lpstr>
      <vt:lpstr>Example 7 – Substitution and the General Power Rule</vt:lpstr>
      <vt:lpstr>The General Power Rule for Integration</vt:lpstr>
      <vt:lpstr>The General Power Rule for Integration</vt:lpstr>
      <vt:lpstr>Slide 27</vt:lpstr>
      <vt:lpstr>Change of Variables for Definite Integrals</vt:lpstr>
      <vt:lpstr>Example 9 – Change of Variables</vt:lpstr>
      <vt:lpstr>Example 9 – Solution</vt:lpstr>
      <vt:lpstr>Example 9 – Solution</vt:lpstr>
      <vt:lpstr>Change of Variables for Definite Integrals</vt:lpstr>
      <vt:lpstr>Change of Variables for Definite Integrals</vt:lpstr>
      <vt:lpstr>Change of Variables for Definite Integrals</vt:lpstr>
      <vt:lpstr>Slide 35</vt:lpstr>
      <vt:lpstr>Integration of Even and Odd Functions</vt:lpstr>
      <vt:lpstr>Integration of Even and Odd Functions</vt:lpstr>
      <vt:lpstr>Example 10 – Integration of an Odd Function</vt:lpstr>
      <vt:lpstr>Example 10 – Solution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ssharma</dc:creator>
  <cp:lastModifiedBy>sabhang</cp:lastModifiedBy>
  <cp:revision>453</cp:revision>
  <dcterms:created xsi:type="dcterms:W3CDTF">2008-11-21T04:28:28Z</dcterms:created>
  <dcterms:modified xsi:type="dcterms:W3CDTF">2016-09-09T09:07:49Z</dcterms:modified>
</cp:coreProperties>
</file>