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58"/>
  </p:notesMasterIdLst>
  <p:sldIdLst>
    <p:sldId id="307" r:id="rId2"/>
    <p:sldId id="308" r:id="rId3"/>
    <p:sldId id="309" r:id="rId4"/>
    <p:sldId id="311" r:id="rId5"/>
    <p:sldId id="310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312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313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14" r:id="rId40"/>
    <p:sldId id="315" r:id="rId41"/>
    <p:sldId id="318" r:id="rId42"/>
    <p:sldId id="319" r:id="rId43"/>
    <p:sldId id="320" r:id="rId44"/>
    <p:sldId id="321" r:id="rId45"/>
    <p:sldId id="334" r:id="rId46"/>
    <p:sldId id="322" r:id="rId47"/>
    <p:sldId id="323" r:id="rId48"/>
    <p:sldId id="324" r:id="rId49"/>
    <p:sldId id="325" r:id="rId50"/>
    <p:sldId id="335" r:id="rId51"/>
    <p:sldId id="327" r:id="rId52"/>
    <p:sldId id="328" r:id="rId53"/>
    <p:sldId id="330" r:id="rId54"/>
    <p:sldId id="331" r:id="rId55"/>
    <p:sldId id="332" r:id="rId56"/>
    <p:sldId id="333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64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BC"/>
    <a:srgbClr val="D71921"/>
    <a:srgbClr val="CC0066"/>
    <a:srgbClr val="FF0066"/>
    <a:srgbClr val="FF3399"/>
    <a:srgbClr val="CC0099"/>
    <a:srgbClr val="009BAE"/>
    <a:srgbClr val="0099AC"/>
    <a:srgbClr val="007DBC"/>
    <a:srgbClr val="ED0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2" autoAdjust="0"/>
    <p:restoredTop sz="93342" autoAdjust="0"/>
  </p:normalViewPr>
  <p:slideViewPr>
    <p:cSldViewPr>
      <p:cViewPr>
        <p:scale>
          <a:sx n="70" d="100"/>
          <a:sy n="70" d="100"/>
        </p:scale>
        <p:origin x="-1308" y="-84"/>
      </p:cViewPr>
      <p:guideLst>
        <p:guide orient="horz" pos="3264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45AFDE-4D21-4A39-8CE6-8A88BB41B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033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9156-986E-4706-975C-41D4E378818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2671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DEEF-FE02-4630-A4F5-D0E3E193A81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0448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F0D4C-0857-4E58-9418-36B84FE9F987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9199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F0D4C-0857-4E58-9418-36B84FE9F987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51078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F0D4C-0857-4E58-9418-36B84FE9F987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5636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F0D4C-0857-4E58-9418-36B84FE9F987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97184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F0D4C-0857-4E58-9418-36B84FE9F987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2998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0" y="152400"/>
            <a:ext cx="8763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8BEB9-654D-44CA-A1E2-A110FEAF5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9738" y="168275"/>
            <a:ext cx="8247062" cy="638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E7082-ED7A-455B-AA82-0A005E1C0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00" y="367200"/>
            <a:ext cx="8838000" cy="7272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7296D839-F4C3-40FE-8FC7-74A6DFB65D7F}" type="slidenum">
              <a:rPr lang="en-US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36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7.emf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44.png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5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5" Type="http://schemas.openxmlformats.org/officeDocument/2006/relationships/image" Target="../media/image59.png"/><Relationship Id="rId4" Type="http://schemas.openxmlformats.org/officeDocument/2006/relationships/image" Target="../media/image5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72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5" Type="http://schemas.openxmlformats.org/officeDocument/2006/relationships/image" Target="../media/image82.wmf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Relationship Id="rId4" Type="http://schemas.openxmlformats.org/officeDocument/2006/relationships/image" Target="../media/image8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Relationship Id="rId6" Type="http://schemas.openxmlformats.org/officeDocument/2006/relationships/image" Target="../media/image94.png"/><Relationship Id="rId5" Type="http://schemas.openxmlformats.org/officeDocument/2006/relationships/image" Target="../media/image93.wmf"/><Relationship Id="rId4" Type="http://schemas.openxmlformats.org/officeDocument/2006/relationships/image" Target="../media/image9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Relationship Id="rId6" Type="http://schemas.openxmlformats.org/officeDocument/2006/relationships/image" Target="../media/image98.emf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112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7625" y="57150"/>
            <a:ext cx="9048750" cy="621030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524000" y="-12700"/>
            <a:ext cx="5365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rgbClr val="EC008C"/>
                </a:solidFill>
              </a:rPr>
              <a:t>4</a:t>
            </a:r>
            <a:endParaRPr lang="en-US" sz="8000" b="1" dirty="0">
              <a:solidFill>
                <a:srgbClr val="EC008C"/>
              </a:solidFill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362200" y="215900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4000" b="1" dirty="0">
                <a:solidFill>
                  <a:srgbClr val="005BAA"/>
                </a:solidFill>
              </a:rPr>
              <a:t>Integration</a:t>
            </a:r>
            <a:endParaRPr lang="en-US" sz="4000" b="1" dirty="0">
              <a:solidFill>
                <a:srgbClr val="005BA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/>
          <a:srcRect t="52470" r="34307"/>
          <a:stretch/>
        </p:blipFill>
        <p:spPr>
          <a:xfrm>
            <a:off x="266400" y="1066800"/>
            <a:ext cx="8530012" cy="5059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562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Riemann Sums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region shown in Figure 4</a:t>
            </a:r>
            <a:r>
              <a:rPr lang="en-US" dirty="0" smtClean="0"/>
              <a:t>.19 </a:t>
            </a:r>
            <a:r>
              <a:rPr lang="en-US" dirty="0"/>
              <a:t>has an area of      Because the square bounded by 0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1 and 0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1 has an area of 1, you can conclude that the area of the region shown in Figure 4</a:t>
            </a:r>
            <a:r>
              <a:rPr lang="en-US" dirty="0" smtClean="0"/>
              <a:t>.18 </a:t>
            </a:r>
            <a:r>
              <a:rPr lang="en-US" dirty="0"/>
              <a:t>has an area of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1474787"/>
            <a:ext cx="238125" cy="506413"/>
          </a:xfrm>
          <a:prstGeom prst="rect">
            <a:avLst/>
          </a:prstGeom>
          <a:noFill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913" y="2573337"/>
            <a:ext cx="228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736600" y="5911850"/>
            <a:ext cx="368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The subintervals do not have equal widths.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876999" y="6335713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4</a:t>
            </a:r>
            <a:r>
              <a:rPr lang="en-US" sz="1200" b="1" dirty="0" smtClean="0"/>
              <a:t>.18</a:t>
            </a:r>
            <a:endParaRPr lang="en-US" sz="1200" b="1" dirty="0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4648200" y="5783263"/>
            <a:ext cx="396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The area of the region bounded by the graph    of </a:t>
            </a:r>
            <a:r>
              <a:rPr lang="en-US" sz="1400" i="1" dirty="0"/>
              <a:t>x</a:t>
            </a:r>
            <a:r>
              <a:rPr lang="en-US" sz="1400" dirty="0"/>
              <a:t> = </a:t>
            </a:r>
            <a:r>
              <a:rPr lang="en-US" sz="1400" i="1" dirty="0"/>
              <a:t>y</a:t>
            </a:r>
            <a:r>
              <a:rPr lang="en-US" sz="1400" baseline="30000" dirty="0"/>
              <a:t>2</a:t>
            </a:r>
            <a:r>
              <a:rPr lang="en-US" sz="1400" dirty="0"/>
              <a:t> and the </a:t>
            </a:r>
            <a:r>
              <a:rPr lang="en-US" sz="1400" i="1" dirty="0"/>
              <a:t>y</a:t>
            </a:r>
            <a:r>
              <a:rPr lang="en-US" sz="1400" dirty="0"/>
              <a:t>-axis for 0 </a:t>
            </a:r>
            <a:r>
              <a:rPr lang="en-US" sz="1400" b="1" dirty="0">
                <a:sym typeface="Symbol" pitchFamily="18" charset="2"/>
              </a:rPr>
              <a:t></a:t>
            </a:r>
            <a:r>
              <a:rPr lang="en-US" sz="1400" dirty="0"/>
              <a:t> </a:t>
            </a:r>
            <a:r>
              <a:rPr lang="en-US" sz="1400" i="1" dirty="0"/>
              <a:t>y </a:t>
            </a:r>
            <a:r>
              <a:rPr lang="en-US" sz="1400" b="1" dirty="0">
                <a:sym typeface="Symbol" pitchFamily="18" charset="2"/>
              </a:rPr>
              <a:t></a:t>
            </a:r>
            <a:r>
              <a:rPr lang="en-US" sz="1400" dirty="0"/>
              <a:t> 1</a:t>
            </a:r>
            <a:r>
              <a:rPr lang="en-US" dirty="0"/>
              <a:t> </a:t>
            </a:r>
            <a:r>
              <a:rPr lang="en-US" sz="1400" dirty="0"/>
              <a:t>is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5825112" y="6329363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4.19</a:t>
            </a:r>
            <a:endParaRPr lang="en-US" sz="1200" b="1" dirty="0"/>
          </a:p>
        </p:txBody>
      </p:sp>
      <p:pic>
        <p:nvPicPr>
          <p:cNvPr id="10138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75" y="6065838"/>
            <a:ext cx="146050" cy="3111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354705"/>
            <a:ext cx="2394585" cy="236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505200"/>
            <a:ext cx="2117408" cy="222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Riemann Sums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2088"/>
            <a:ext cx="8305800" cy="5091112"/>
          </a:xfrm>
        </p:spPr>
        <p:txBody>
          <a:bodyPr/>
          <a:lstStyle/>
          <a:p>
            <a:pPr marL="0" indent="0"/>
            <a:r>
              <a:rPr lang="en-US" dirty="0"/>
              <a:t>This agrees with the limit found in Example 1, even though that example used a partition having subintervals of unequal widths.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 reason this particular partition gave the proper area is that as </a:t>
            </a:r>
            <a:r>
              <a:rPr lang="en-US" i="1" dirty="0"/>
              <a:t>n</a:t>
            </a:r>
            <a:r>
              <a:rPr lang="en-US" dirty="0"/>
              <a:t> increases, the </a:t>
            </a:r>
            <a:r>
              <a:rPr lang="en-US" i="1" dirty="0"/>
              <a:t>width of the largest subinterval approaches zero</a:t>
            </a:r>
            <a:r>
              <a:rPr lang="en-US" dirty="0"/>
              <a:t>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This is a key feature of the development of definite integrals.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limit of a sum was used to define the area of a region in the plane. Finding area by this means is only one of </a:t>
            </a:r>
            <a:r>
              <a:rPr lang="en-US" i="1" dirty="0"/>
              <a:t>many</a:t>
            </a:r>
            <a:r>
              <a:rPr lang="en-US" dirty="0"/>
              <a:t> applications involving the limit of a sum. 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dirty="0"/>
              <a:t>A similar approach can be used to determine quantities as diverse as arc lengths, average values, </a:t>
            </a:r>
            <a:r>
              <a:rPr lang="en-US" dirty="0" err="1"/>
              <a:t>centroids</a:t>
            </a:r>
            <a:r>
              <a:rPr lang="en-US" dirty="0"/>
              <a:t>, volumes, work, and surface areas. </a:t>
            </a:r>
          </a:p>
          <a:p>
            <a:pPr marL="0" indent="0"/>
            <a:endParaRPr lang="en-US" sz="2000" dirty="0"/>
          </a:p>
          <a:p>
            <a:r>
              <a:rPr lang="en-US" dirty="0"/>
              <a:t>The </a:t>
            </a:r>
            <a:r>
              <a:rPr lang="en-US" dirty="0" smtClean="0"/>
              <a:t>next </a:t>
            </a:r>
            <a:r>
              <a:rPr lang="en-US" dirty="0"/>
              <a:t>definition is named after Georg Friedrich Bernhard </a:t>
            </a:r>
            <a:r>
              <a:rPr lang="en-US" dirty="0" smtClean="0"/>
              <a:t>Riemann </a:t>
            </a:r>
            <a:r>
              <a:rPr lang="en-IN" dirty="0" smtClean="0"/>
              <a:t>(</a:t>
            </a:r>
            <a:r>
              <a:rPr lang="en-IN" dirty="0"/>
              <a:t>1826–1866)</a:t>
            </a:r>
            <a:r>
              <a:rPr lang="en-US" dirty="0" smtClean="0"/>
              <a:t>. </a:t>
            </a:r>
            <a:r>
              <a:rPr lang="en-IN" dirty="0" smtClean="0"/>
              <a:t>Although the definite integral had been defined and used long before Riemann’s time, he generalized the concept to cover a broader category of functions.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Riemann Sums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 the following definition of a Riemann sum, note that the function </a:t>
            </a:r>
            <a:r>
              <a:rPr lang="en-US" i="1" dirty="0"/>
              <a:t>f</a:t>
            </a:r>
            <a:r>
              <a:rPr lang="en-US" dirty="0"/>
              <a:t> has no restrictions other than being defined on the 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 </a:t>
            </a:r>
            <a:r>
              <a:rPr lang="en-US" dirty="0" smtClean="0"/>
              <a:t>(The function </a:t>
            </a:r>
            <a:r>
              <a:rPr lang="en-US" i="1" dirty="0" smtClean="0"/>
              <a:t>f</a:t>
            </a:r>
            <a:r>
              <a:rPr lang="en-US" dirty="0" smtClean="0"/>
              <a:t> was assumed to be continuous and nonnegative because we were dealing with the area under a curve.)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Riemann Sums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2575" y="3388995"/>
            <a:ext cx="5915025" cy="3240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width of the largest subinterval of a partition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/>
              <a:t> is the </a:t>
            </a:r>
            <a:r>
              <a:rPr lang="en-US" b="1" dirty="0"/>
              <a:t>norm </a:t>
            </a:r>
            <a:r>
              <a:rPr lang="en-US" dirty="0"/>
              <a:t>of the partition and is denoted by </a:t>
            </a:r>
            <a:r>
              <a:rPr lang="en-US" sz="2800" dirty="0"/>
              <a:t>||</a:t>
            </a:r>
            <a:r>
              <a:rPr lang="en-US" sz="800" dirty="0"/>
              <a:t>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sz="8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||</a:t>
            </a:r>
            <a:r>
              <a:rPr lang="en-US" dirty="0">
                <a:sym typeface="Symbol" pitchFamily="18" charset="2"/>
              </a:rPr>
              <a:t>.</a:t>
            </a:r>
            <a:r>
              <a:rPr lang="en-US" dirty="0"/>
              <a:t> If every subinterval is of equal width, </a:t>
            </a:r>
            <a:r>
              <a:rPr lang="en-US" dirty="0" smtClean="0"/>
              <a:t>then the </a:t>
            </a:r>
            <a:r>
              <a:rPr lang="en-US" dirty="0"/>
              <a:t>partition is </a:t>
            </a:r>
            <a:r>
              <a:rPr lang="en-US" b="1" dirty="0"/>
              <a:t>regular </a:t>
            </a:r>
            <a:r>
              <a:rPr lang="en-US" dirty="0"/>
              <a:t>and the norm is denoted by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For a general partition, the norm is related to the number of subintervals of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in the following way.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5530850" y="3596494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Regular partition</a:t>
            </a:r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5638800"/>
            <a:ext cx="15176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529263" y="580548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General partition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Riemann Sums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0075" y="3292500"/>
            <a:ext cx="2847600" cy="974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So, the number of subintervals in a partition approaches infinity as the norm of the partition approaches 0. That is,        </a:t>
            </a:r>
            <a:r>
              <a:rPr lang="en-US" sz="2800" dirty="0"/>
              <a:t>||</a:t>
            </a:r>
            <a:r>
              <a:rPr lang="en-US" sz="800" dirty="0"/>
              <a:t>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sz="8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|| </a:t>
            </a:r>
            <a:r>
              <a:rPr lang="en-US" dirty="0">
                <a:sym typeface="Symbol" pitchFamily="18" charset="2"/>
              </a:rPr>
              <a:t> 0 </a:t>
            </a:r>
            <a:r>
              <a:rPr lang="en-US" dirty="0"/>
              <a:t>implies that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 converse of this statement is not true. For example, let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/>
              <a:t> be the partition of the interval [0, 1] given by</a:t>
            </a:r>
          </a:p>
        </p:txBody>
      </p:sp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2337933"/>
            <a:ext cx="4667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4450" y="4095750"/>
            <a:ext cx="5886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Riemann Sums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As shown in Figure 4</a:t>
            </a:r>
            <a:r>
              <a:rPr lang="en-US" dirty="0" smtClean="0"/>
              <a:t>.20, </a:t>
            </a:r>
            <a:r>
              <a:rPr lang="en-US" dirty="0"/>
              <a:t>for any positive value of </a:t>
            </a:r>
            <a:r>
              <a:rPr lang="en-US" i="1" dirty="0"/>
              <a:t>n</a:t>
            </a:r>
            <a:r>
              <a:rPr lang="en-US" dirty="0"/>
              <a:t>, the </a:t>
            </a:r>
          </a:p>
          <a:p>
            <a:pPr marL="0" indent="0"/>
            <a:r>
              <a:rPr lang="en-US" dirty="0"/>
              <a:t>norm of the partition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i="1" baseline="-25000" dirty="0">
                <a:sym typeface="Symbol" pitchFamily="18" charset="2"/>
              </a:rPr>
              <a:t>n</a:t>
            </a:r>
            <a:r>
              <a:rPr lang="en-US" dirty="0"/>
              <a:t> is </a:t>
            </a:r>
          </a:p>
          <a:p>
            <a:pPr marL="0" indent="0"/>
            <a:endParaRPr lang="en-US" dirty="0"/>
          </a:p>
          <a:p>
            <a:r>
              <a:rPr lang="en-US" dirty="0"/>
              <a:t>So, letting </a:t>
            </a:r>
            <a:r>
              <a:rPr lang="en-US" i="1" dirty="0"/>
              <a:t>n</a:t>
            </a:r>
            <a:r>
              <a:rPr lang="en-US" dirty="0"/>
              <a:t> approach infinity does not force </a:t>
            </a:r>
            <a:r>
              <a:rPr lang="en-US" sz="2800" dirty="0"/>
              <a:t>||</a:t>
            </a:r>
            <a:r>
              <a:rPr lang="en-US" sz="800" dirty="0"/>
              <a:t>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sz="8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||</a:t>
            </a:r>
            <a:r>
              <a:rPr lang="en-US" dirty="0"/>
              <a:t> to approach 0. In a regular </a:t>
            </a:r>
            <a:r>
              <a:rPr lang="en-US" dirty="0" smtClean="0"/>
              <a:t>partition</a:t>
            </a:r>
            <a:r>
              <a:rPr lang="en-IN" dirty="0" smtClean="0"/>
              <a:t>, however, the statements</a:t>
            </a:r>
            <a:endParaRPr lang="en-US" dirty="0" smtClean="0"/>
          </a:p>
          <a:p>
            <a:r>
              <a:rPr lang="en-US" sz="2800" dirty="0" smtClean="0"/>
              <a:t>||</a:t>
            </a:r>
            <a:r>
              <a:rPr lang="en-US" sz="800" dirty="0" smtClean="0"/>
              <a:t>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sz="8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||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0 and </a:t>
            </a:r>
            <a:r>
              <a:rPr lang="en-US" i="1" dirty="0"/>
              <a:t>n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    </a:t>
            </a:r>
            <a:r>
              <a:rPr lang="en-US" sz="800" dirty="0"/>
              <a:t> </a:t>
            </a:r>
            <a:r>
              <a:rPr lang="en-US" dirty="0"/>
              <a:t>are equivalent.</a:t>
            </a: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3878344"/>
            <a:ext cx="3746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9863" y="1941513"/>
            <a:ext cx="2746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7531" name="Group 11"/>
          <p:cNvGrpSpPr>
            <a:grpSpLocks/>
          </p:cNvGrpSpPr>
          <p:nvPr/>
        </p:nvGrpSpPr>
        <p:grpSpPr bwMode="auto">
          <a:xfrm>
            <a:off x="2778125" y="6184126"/>
            <a:ext cx="3159125" cy="336550"/>
            <a:chOff x="1728" y="3716"/>
            <a:chExt cx="1990" cy="212"/>
          </a:xfrm>
        </p:grpSpPr>
        <p:sp>
          <p:nvSpPr>
            <p:cNvPr id="107529" name="Rectangle 9"/>
            <p:cNvSpPr>
              <a:spLocks noChangeArrowheads="1"/>
            </p:cNvSpPr>
            <p:nvPr/>
          </p:nvSpPr>
          <p:spPr bwMode="auto">
            <a:xfrm>
              <a:off x="1728" y="3716"/>
              <a:ext cx="19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1" dirty="0"/>
                <a:t>n </a:t>
              </a:r>
              <a:r>
                <a:rPr lang="en-US" sz="1400" dirty="0">
                  <a:sym typeface="Symbol" pitchFamily="18" charset="2"/>
                </a:rPr>
                <a:t></a:t>
              </a:r>
              <a:r>
                <a:rPr lang="en-US" sz="1400" dirty="0"/>
                <a:t>      does not imply that </a:t>
              </a:r>
              <a:r>
                <a:rPr lang="en-US" sz="1600" dirty="0"/>
                <a:t>||</a:t>
              </a:r>
              <a:r>
                <a:rPr lang="en-US" sz="400" dirty="0"/>
                <a:t> </a:t>
              </a:r>
              <a:r>
                <a:rPr lang="en-US" sz="1400" dirty="0">
                  <a:sym typeface="Symbol" pitchFamily="18" charset="2"/>
                </a:rPr>
                <a:t></a:t>
              </a:r>
              <a:r>
                <a:rPr lang="en-US" sz="400" dirty="0">
                  <a:sym typeface="Symbol" pitchFamily="18" charset="2"/>
                </a:rPr>
                <a:t> </a:t>
              </a:r>
              <a:r>
                <a:rPr lang="en-US" sz="1600" dirty="0">
                  <a:sym typeface="Symbol" pitchFamily="18" charset="2"/>
                </a:rPr>
                <a:t>||</a:t>
              </a:r>
              <a:r>
                <a:rPr lang="en-US" sz="1400" dirty="0"/>
                <a:t> </a:t>
              </a:r>
              <a:r>
                <a:rPr lang="en-US" sz="1400" dirty="0">
                  <a:sym typeface="Symbol" pitchFamily="18" charset="2"/>
                </a:rPr>
                <a:t></a:t>
              </a:r>
              <a:r>
                <a:rPr lang="en-US" sz="1400" dirty="0"/>
                <a:t> 0. </a:t>
              </a:r>
            </a:p>
          </p:txBody>
        </p:sp>
        <p:pic>
          <p:nvPicPr>
            <p:cNvPr id="10753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7" y="3797"/>
              <a:ext cx="14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3853437" y="6504801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4.20</a:t>
            </a:r>
            <a:endParaRPr lang="en-US" sz="1200" b="1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Riemann Sums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3470" y="4337834"/>
            <a:ext cx="4115702" cy="1829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Definite Integrals</a:t>
            </a:r>
            <a:endParaRPr lang="en-US" sz="4000" dirty="0" smtClean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5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Definite Integrals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To define the definite integral, consider the </a:t>
            </a:r>
            <a:r>
              <a:rPr lang="en-US" dirty="0" smtClean="0"/>
              <a:t>limit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000" dirty="0"/>
          </a:p>
          <a:p>
            <a:pPr marL="0" indent="0"/>
            <a:endParaRPr lang="en-US" sz="1000" dirty="0"/>
          </a:p>
          <a:p>
            <a:r>
              <a:rPr lang="en-US" dirty="0"/>
              <a:t>To say that this limit exists means there exists a real number </a:t>
            </a:r>
            <a:r>
              <a:rPr lang="en-US" i="1" dirty="0"/>
              <a:t>L</a:t>
            </a:r>
            <a:r>
              <a:rPr lang="en-US" dirty="0"/>
              <a:t> such that for each </a:t>
            </a:r>
            <a:r>
              <a:rPr lang="el-GR" i="1" dirty="0"/>
              <a:t>ε</a:t>
            </a:r>
            <a:r>
              <a:rPr lang="en-US" i="1" dirty="0"/>
              <a:t> </a:t>
            </a:r>
            <a:r>
              <a:rPr lang="en-US" dirty="0"/>
              <a:t>&gt; </a:t>
            </a:r>
            <a:r>
              <a:rPr lang="en-US" dirty="0" smtClean="0"/>
              <a:t>0,</a:t>
            </a:r>
            <a:r>
              <a:rPr lang="en-US" i="1" dirty="0" smtClean="0"/>
              <a:t> </a:t>
            </a:r>
            <a:r>
              <a:rPr lang="en-US" dirty="0"/>
              <a:t>there exists a </a:t>
            </a:r>
            <a:r>
              <a:rPr lang="en-US" i="1" dirty="0">
                <a:sym typeface="Symbol" pitchFamily="18" charset="2"/>
              </a:rPr>
              <a:t></a:t>
            </a:r>
            <a:r>
              <a:rPr lang="en-US" dirty="0"/>
              <a:t> &gt; 0 </a:t>
            </a:r>
            <a:r>
              <a:rPr lang="en-US" dirty="0" smtClean="0"/>
              <a:t>such </a:t>
            </a:r>
            <a:r>
              <a:rPr lang="en-US" dirty="0"/>
              <a:t>that for every partition with </a:t>
            </a:r>
            <a:r>
              <a:rPr lang="en-US" sz="2800" dirty="0"/>
              <a:t>||</a:t>
            </a:r>
            <a:r>
              <a:rPr lang="en-US" sz="800" dirty="0"/>
              <a:t>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sz="8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||</a:t>
            </a:r>
            <a:r>
              <a:rPr lang="en-US" dirty="0"/>
              <a:t> </a:t>
            </a:r>
            <a:r>
              <a:rPr lang="en-US" b="1" dirty="0">
                <a:sym typeface="Symbol" panose="05050102010706020507" pitchFamily="18" charset="2"/>
              </a:rPr>
              <a:t></a:t>
            </a:r>
            <a:r>
              <a:rPr lang="en-US" dirty="0" smtClean="0"/>
              <a:t> </a:t>
            </a:r>
            <a:r>
              <a:rPr lang="en-US" i="1" dirty="0">
                <a:sym typeface="Symbol" pitchFamily="18" charset="2"/>
              </a:rPr>
              <a:t></a:t>
            </a:r>
            <a:r>
              <a:rPr lang="en-US" sz="1400" dirty="0"/>
              <a:t> </a:t>
            </a:r>
            <a:r>
              <a:rPr lang="en-US" dirty="0"/>
              <a:t>,</a:t>
            </a:r>
            <a:r>
              <a:rPr lang="en-US" dirty="0" smtClean="0"/>
              <a:t> it </a:t>
            </a:r>
            <a:r>
              <a:rPr lang="en-US" dirty="0"/>
              <a:t>follows that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regardless of the choice of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r>
              <a:rPr lang="en-US" dirty="0"/>
              <a:t> in the </a:t>
            </a:r>
            <a:r>
              <a:rPr lang="en-US" i="1" dirty="0" err="1"/>
              <a:t>i</a:t>
            </a:r>
            <a:r>
              <a:rPr lang="en-US" sz="800" dirty="0"/>
              <a:t> </a:t>
            </a:r>
            <a:r>
              <a:rPr lang="en-US" dirty="0" err="1"/>
              <a:t>th</a:t>
            </a:r>
            <a:r>
              <a:rPr lang="en-US" dirty="0"/>
              <a:t> subinterval of each partition </a:t>
            </a:r>
            <a:r>
              <a:rPr lang="en-US" dirty="0">
                <a:sym typeface="Symbol" pitchFamily="18" charset="2"/>
              </a:rPr>
              <a:t>.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032337"/>
            <a:ext cx="3089317" cy="945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9475" y="4536141"/>
            <a:ext cx="3109642" cy="9603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Definite Integrals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98" y="1676400"/>
            <a:ext cx="8231404" cy="41805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57" y="2355872"/>
            <a:ext cx="8760343" cy="1838278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8" name="Text Box 38"/>
          <p:cNvSpPr txBox="1">
            <a:spLocks noChangeArrowheads="1"/>
          </p:cNvSpPr>
          <p:nvPr/>
        </p:nvSpPr>
        <p:spPr bwMode="auto">
          <a:xfrm>
            <a:off x="2655375" y="2613293"/>
            <a:ext cx="483337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rgbClr val="0074BC"/>
                </a:solidFill>
              </a:rPr>
              <a:t>Riemann Sums and </a:t>
            </a:r>
            <a:r>
              <a:rPr lang="en-US" sz="4000" dirty="0" smtClean="0">
                <a:solidFill>
                  <a:srgbClr val="0074BC"/>
                </a:solidFill>
              </a:rPr>
              <a:t/>
            </a:r>
            <a:br>
              <a:rPr lang="en-US" sz="4000" dirty="0" smtClean="0">
                <a:solidFill>
                  <a:srgbClr val="0074BC"/>
                </a:solidFill>
              </a:rPr>
            </a:br>
            <a:r>
              <a:rPr lang="en-US" sz="4000" dirty="0" smtClean="0">
                <a:solidFill>
                  <a:srgbClr val="0074BC"/>
                </a:solidFill>
              </a:rPr>
              <a:t>Definite </a:t>
            </a:r>
            <a:r>
              <a:rPr lang="en-US" sz="4000" dirty="0">
                <a:solidFill>
                  <a:srgbClr val="0074BC"/>
                </a:solidFill>
              </a:rPr>
              <a:t>Integrals</a:t>
            </a:r>
          </a:p>
        </p:txBody>
      </p: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522288" y="2922658"/>
            <a:ext cx="8980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4.3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not a coincidence that the notation for definite integrals is similar to that used for indefinite integrals.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It is important to see that definite integrals and indefinite integrals are different concepts. A definite integral is a </a:t>
            </a:r>
            <a:r>
              <a:rPr lang="en-US" i="1" dirty="0"/>
              <a:t>number</a:t>
            </a:r>
            <a:r>
              <a:rPr lang="en-US" dirty="0"/>
              <a:t>, whereas an indefinite integral is a </a:t>
            </a:r>
            <a:r>
              <a:rPr lang="en-US" i="1" dirty="0"/>
              <a:t>family of functions</a:t>
            </a:r>
            <a:r>
              <a:rPr lang="en-US" dirty="0"/>
              <a:t>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Definite Integrals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Though Riemann sums were defined for functions with very few restrictions, a sufficient condition for a function </a:t>
            </a:r>
            <a:r>
              <a:rPr lang="en-US" i="1" dirty="0"/>
              <a:t>f</a:t>
            </a:r>
            <a:r>
              <a:rPr lang="en-US" dirty="0"/>
              <a:t> to be integrable on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is that it is continuous on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Definite Integrals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190" y="2895600"/>
            <a:ext cx="8307620" cy="13719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700" dirty="0"/>
              <a:t>Example 2 – </a:t>
            </a:r>
            <a:r>
              <a:rPr lang="en-US" sz="2700" i="1" dirty="0"/>
              <a:t>Evaluating a Definite Integral as a Limit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400" dirty="0"/>
          </a:p>
          <a:p>
            <a:pPr marL="0" indent="0"/>
            <a:r>
              <a:rPr lang="en-US" dirty="0"/>
              <a:t>Evaluate the definite </a:t>
            </a:r>
            <a:r>
              <a:rPr lang="en-US" dirty="0" smtClean="0"/>
              <a:t>integral.</a:t>
            </a:r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000" dirty="0"/>
          </a:p>
          <a:p>
            <a:pPr marL="0" indent="0"/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 marL="0" indent="0"/>
            <a:r>
              <a:rPr lang="en-US" dirty="0"/>
              <a:t>The function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  <a:r>
              <a:rPr lang="en-US" dirty="0"/>
              <a:t> is integrable on the interval [–2, 1] because it is continuous on [–2, 1].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Moreover, the definition of </a:t>
            </a:r>
            <a:r>
              <a:rPr lang="en-US" dirty="0" err="1"/>
              <a:t>integrability</a:t>
            </a:r>
            <a:r>
              <a:rPr lang="en-US" dirty="0"/>
              <a:t> implies that any partition whose norm approaches 0 can be used to determine the limit.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182906"/>
            <a:ext cx="1280440" cy="955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2 – </a:t>
            </a:r>
            <a:r>
              <a:rPr lang="en-US" i="1" dirty="0"/>
              <a:t>Solution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For computational convenience, define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/>
              <a:t> by subdividing            [–2, 1] into </a:t>
            </a:r>
            <a:r>
              <a:rPr lang="en-US" i="1" dirty="0"/>
              <a:t>n</a:t>
            </a:r>
            <a:r>
              <a:rPr lang="en-US" dirty="0"/>
              <a:t> subintervals of equal width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Choosing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r>
              <a:rPr lang="en-US" dirty="0"/>
              <a:t> as the right endpoint of each subinterval produces</a:t>
            </a:r>
            <a:endParaRPr lang="en-US" sz="1600" dirty="0"/>
          </a:p>
          <a:p>
            <a:pPr marL="0" indent="0"/>
            <a:r>
              <a:rPr lang="en-US" i="1" dirty="0"/>
              <a:t>		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a </a:t>
            </a:r>
            <a:r>
              <a:rPr lang="en-US" dirty="0"/>
              <a:t>+ </a:t>
            </a:r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i="1" dirty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92388"/>
            <a:ext cx="136207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612" y="2514600"/>
            <a:ext cx="11795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7" y="3378200"/>
            <a:ext cx="6762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5754687"/>
            <a:ext cx="16176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032750" y="7632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2 – </a:t>
            </a:r>
            <a:r>
              <a:rPr lang="en-US" i="1" dirty="0"/>
              <a:t>Solution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So, the definite integral </a:t>
            </a:r>
            <a:r>
              <a:rPr lang="en-US" dirty="0" smtClean="0"/>
              <a:t>is</a:t>
            </a:r>
            <a:endParaRPr lang="en-US" dirty="0"/>
          </a:p>
        </p:txBody>
      </p:sp>
      <p:pic>
        <p:nvPicPr>
          <p:cNvPr id="1157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41132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2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1300" y="3194050"/>
            <a:ext cx="25511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2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4950" y="4273550"/>
            <a:ext cx="36750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2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5900" y="5443537"/>
            <a:ext cx="328136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032750" y="7632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00" y="2651125"/>
            <a:ext cx="443388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863975"/>
            <a:ext cx="32908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6163" y="5105400"/>
            <a:ext cx="10239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524000"/>
            <a:ext cx="33575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2 – </a:t>
            </a:r>
            <a:r>
              <a:rPr lang="en-US" i="1" dirty="0"/>
              <a:t>Solution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032750" y="7632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Definite Integrals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Because the definite integral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 </a:t>
            </a:r>
            <a:r>
              <a:rPr lang="en-US" dirty="0"/>
              <a:t>2 is negative, </a:t>
            </a:r>
            <a:r>
              <a:rPr lang="en-US" dirty="0" smtClean="0"/>
              <a:t>it </a:t>
            </a:r>
            <a:r>
              <a:rPr lang="en-US" i="1" dirty="0"/>
              <a:t>does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not </a:t>
            </a:r>
            <a:r>
              <a:rPr lang="en-US" dirty="0"/>
              <a:t>represent the area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 </a:t>
            </a:r>
            <a:r>
              <a:rPr lang="en-US" dirty="0"/>
              <a:t>shown in </a:t>
            </a:r>
            <a:r>
              <a:rPr lang="en-US" dirty="0" smtClean="0"/>
              <a:t>Figure </a:t>
            </a:r>
            <a:r>
              <a:rPr lang="en-US" dirty="0"/>
              <a:t>4</a:t>
            </a:r>
            <a:r>
              <a:rPr lang="en-US" dirty="0" smtClean="0"/>
              <a:t>.21. </a:t>
            </a:r>
            <a:br>
              <a:rPr lang="en-US" dirty="0" smtClean="0"/>
            </a:br>
            <a:r>
              <a:rPr lang="en-US" dirty="0" smtClean="0"/>
              <a:t>Definite </a:t>
            </a:r>
            <a:r>
              <a:rPr lang="en-US" dirty="0"/>
              <a:t>integrals can be positive,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negative</a:t>
            </a:r>
            <a:r>
              <a:rPr lang="en-US" dirty="0"/>
              <a:t>, </a:t>
            </a:r>
            <a:r>
              <a:rPr lang="en-US" dirty="0" smtClean="0"/>
              <a:t>or </a:t>
            </a:r>
            <a:r>
              <a:rPr lang="en-US" dirty="0"/>
              <a:t>zero. 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5123327" y="5861704"/>
            <a:ext cx="3657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/>
              <a:t>Because the definite integral is negative, it</a:t>
            </a:r>
          </a:p>
          <a:p>
            <a:r>
              <a:rPr lang="en-US" sz="1400" dirty="0"/>
              <a:t>does not represent the area of the region.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6339926" y="6364941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4</a:t>
            </a:r>
            <a:r>
              <a:rPr lang="en-US" sz="1200" b="1" dirty="0" smtClean="0"/>
              <a:t>.21</a:t>
            </a:r>
            <a:endParaRPr lang="en-US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919" y="1219200"/>
            <a:ext cx="2807315" cy="46429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For a definite integral to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interpreted </a:t>
            </a:r>
            <a:r>
              <a:rPr lang="en-US" dirty="0"/>
              <a:t>as an </a:t>
            </a:r>
            <a:r>
              <a:rPr lang="en-US" dirty="0" smtClean="0"/>
              <a:t>area, </a:t>
            </a:r>
            <a:r>
              <a:rPr lang="en-US" dirty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function </a:t>
            </a:r>
            <a:r>
              <a:rPr lang="en-US" i="1" dirty="0"/>
              <a:t>f</a:t>
            </a:r>
            <a:r>
              <a:rPr lang="en-US" dirty="0"/>
              <a:t> must be continuous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nonnegative </a:t>
            </a:r>
            <a:r>
              <a:rPr lang="en-US" dirty="0" smtClean="0"/>
              <a:t>on 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],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stated in the following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theorem.</a:t>
            </a:r>
            <a:endParaRPr lang="en-US" dirty="0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3942472" y="3666952"/>
            <a:ext cx="4882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/>
              <a:t>You can use a definite </a:t>
            </a:r>
            <a:r>
              <a:rPr lang="en-US" sz="1400" dirty="0" smtClean="0"/>
              <a:t>integral </a:t>
            </a:r>
            <a:r>
              <a:rPr lang="en-US" sz="1400" dirty="0"/>
              <a:t>to find the area </a:t>
            </a:r>
            <a:r>
              <a:rPr lang="en-US" sz="1400" dirty="0" smtClean="0"/>
              <a:t>of </a:t>
            </a:r>
            <a:r>
              <a:rPr lang="en-US" sz="1400" dirty="0"/>
              <a:t>the region bounded </a:t>
            </a:r>
            <a:r>
              <a:rPr lang="en-US" sz="1400" dirty="0" smtClean="0"/>
              <a:t>by </a:t>
            </a:r>
            <a:r>
              <a:rPr lang="en-US" sz="1400" dirty="0"/>
              <a:t>the graph of </a:t>
            </a:r>
            <a:r>
              <a:rPr lang="en-US" sz="1400" i="1" dirty="0"/>
              <a:t>f</a:t>
            </a:r>
            <a:r>
              <a:rPr lang="en-US" sz="1400" dirty="0"/>
              <a:t>, the </a:t>
            </a:r>
            <a:r>
              <a:rPr lang="en-US" sz="1400" i="1" dirty="0" smtClean="0"/>
              <a:t>x</a:t>
            </a:r>
            <a:r>
              <a:rPr lang="en-US" sz="1400" dirty="0" smtClean="0"/>
              <a:t>-axis</a:t>
            </a:r>
            <a:r>
              <a:rPr lang="en-US" sz="1400" dirty="0"/>
              <a:t>, </a:t>
            </a:r>
            <a:r>
              <a:rPr lang="en-US" sz="1400" i="1" dirty="0"/>
              <a:t>x </a:t>
            </a:r>
            <a:r>
              <a:rPr lang="en-US" sz="1400" dirty="0"/>
              <a:t>= </a:t>
            </a:r>
            <a:r>
              <a:rPr lang="en-US" sz="1400" i="1" dirty="0"/>
              <a:t>a</a:t>
            </a:r>
            <a:r>
              <a:rPr lang="en-US" sz="1400" dirty="0"/>
              <a:t>, and </a:t>
            </a:r>
            <a:r>
              <a:rPr lang="en-US" sz="1400" i="1" dirty="0"/>
              <a:t>x </a:t>
            </a:r>
            <a:r>
              <a:rPr lang="en-US" sz="1400" dirty="0"/>
              <a:t>= </a:t>
            </a:r>
            <a:r>
              <a:rPr lang="en-US" sz="1400" i="1" dirty="0"/>
              <a:t>b</a:t>
            </a:r>
            <a:r>
              <a:rPr lang="en-US" sz="1400" dirty="0"/>
              <a:t>.</a:t>
            </a:r>
            <a:endParaRPr lang="en-US" sz="1000" dirty="0"/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5611628" y="4159914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Figure 4</a:t>
            </a:r>
            <a:r>
              <a:rPr lang="en-US" sz="1200" b="1" dirty="0" smtClean="0"/>
              <a:t>.22</a:t>
            </a:r>
            <a:endParaRPr lang="en-US" sz="1200" b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Definite Integrals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986" y="4455334"/>
            <a:ext cx="6872206" cy="2277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261404"/>
            <a:ext cx="2324610" cy="23691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As an example of Theorem </a:t>
            </a:r>
            <a:r>
              <a:rPr lang="en-US" dirty="0" smtClean="0"/>
              <a:t>4.5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consider the region bounded by </a:t>
            </a:r>
            <a:br>
              <a:rPr lang="en-US" dirty="0"/>
            </a:br>
            <a:r>
              <a:rPr lang="en-US" dirty="0"/>
              <a:t>the graph of</a:t>
            </a:r>
          </a:p>
          <a:p>
            <a:pPr marL="0" indent="0"/>
            <a:endParaRPr lang="en-US" sz="1200" i="1" dirty="0"/>
          </a:p>
          <a:p>
            <a:pPr marL="0" indent="0"/>
            <a:r>
              <a:rPr lang="en-US" i="1" dirty="0"/>
              <a:t>	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4</a:t>
            </a:r>
            <a:r>
              <a:rPr lang="en-US" i="1" dirty="0"/>
              <a:t>x </a:t>
            </a:r>
            <a:r>
              <a:rPr lang="en-US" dirty="0"/>
              <a:t>–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and the </a:t>
            </a:r>
            <a:r>
              <a:rPr lang="en-US" i="1" dirty="0"/>
              <a:t>x</a:t>
            </a:r>
            <a:r>
              <a:rPr lang="en-US" dirty="0"/>
              <a:t>-axis, as shown in </a:t>
            </a:r>
          </a:p>
          <a:p>
            <a:pPr marL="0" indent="0"/>
            <a:r>
              <a:rPr lang="en-US" dirty="0"/>
              <a:t>Figure </a:t>
            </a:r>
            <a:r>
              <a:rPr lang="en-US" dirty="0" smtClean="0"/>
              <a:t>4.23. </a:t>
            </a:r>
            <a:endParaRPr lang="en-US" dirty="0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6464874" y="4925719"/>
            <a:ext cx="997389" cy="2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4</a:t>
            </a:r>
            <a:r>
              <a:rPr lang="en-US" sz="1200" b="1" dirty="0" smtClean="0"/>
              <a:t>.23</a:t>
            </a:r>
            <a:endParaRPr lang="en-US" sz="1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958" y="1633545"/>
            <a:ext cx="2626042" cy="32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Definite Integrals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Because </a:t>
            </a:r>
            <a:r>
              <a:rPr lang="en-US" i="1" dirty="0"/>
              <a:t>f</a:t>
            </a:r>
            <a:r>
              <a:rPr lang="en-US" dirty="0"/>
              <a:t> is continuous and nonnegative on the closed interval [0, 4], the area of the region is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However, you can evaluate a definite integral in two ways—you can use the limit definition </a:t>
            </a:r>
            <a:r>
              <a:rPr lang="en-US" i="1" dirty="0"/>
              <a:t>or</a:t>
            </a:r>
            <a:r>
              <a:rPr lang="en-US" dirty="0"/>
              <a:t> you can check to see whether the definite integral represents the area of a common geometric region such as a rectangle, triangle, or semicircle.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2676525"/>
            <a:ext cx="3263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Definite Integrals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/>
              <a:t>Understand the definition of a Riemann </a:t>
            </a:r>
            <a:r>
              <a:rPr lang="en-IN" sz="2800" dirty="0" smtClean="0"/>
              <a:t>sum.</a:t>
            </a:r>
          </a:p>
          <a:p>
            <a:pPr>
              <a:buClr>
                <a:srgbClr val="0074BC"/>
              </a:buClr>
              <a:buSzPct val="90000"/>
            </a:pPr>
            <a:endParaRPr lang="en-US" sz="2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 smtClean="0"/>
              <a:t>Evaluate a definite integral using limits.</a:t>
            </a:r>
          </a:p>
          <a:p>
            <a:pPr>
              <a:buClr>
                <a:srgbClr val="0074BC"/>
              </a:buClr>
              <a:buSzPct val="90000"/>
            </a:pPr>
            <a:endParaRPr lang="en-US" sz="2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 smtClean="0"/>
              <a:t>Evaluate a definite integral using properties of definite integrals.</a:t>
            </a:r>
          </a:p>
          <a:p>
            <a:pPr>
              <a:buClr>
                <a:srgbClr val="0074BC"/>
              </a:buClr>
              <a:buSzPct val="90000"/>
            </a:pPr>
            <a:endParaRPr lang="en-IN" sz="2800" dirty="0" smtClean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 smtClean="0"/>
              <a:t>Approximate a definite integral using the Trapezoidal Rule.</a:t>
            </a:r>
            <a:endParaRPr lang="en-US" sz="2800" dirty="0" smtClean="0"/>
          </a:p>
        </p:txBody>
      </p:sp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455613" y="349250"/>
            <a:ext cx="82264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xmlns="" val="12402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Properties of Definite Integrals</a:t>
            </a:r>
            <a:endParaRPr lang="en-US" sz="4000" dirty="0" smtClean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2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Properties of Definite Integrals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definition of the definite integral of </a:t>
            </a:r>
            <a:r>
              <a:rPr lang="en-US" i="1" dirty="0"/>
              <a:t>f</a:t>
            </a:r>
            <a:r>
              <a:rPr lang="en-US" dirty="0"/>
              <a:t> on the interval        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specifies that </a:t>
            </a:r>
            <a:r>
              <a:rPr lang="en-US" i="1" dirty="0"/>
              <a:t>a</a:t>
            </a:r>
            <a:r>
              <a:rPr lang="en-US" dirty="0"/>
              <a:t> &lt; </a:t>
            </a:r>
            <a:r>
              <a:rPr lang="en-US" i="1" dirty="0"/>
              <a:t>b</a:t>
            </a:r>
            <a:r>
              <a:rPr lang="en-US" dirty="0"/>
              <a:t>. Now, however, it is convenient to extend the definition to cover cases in which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 or </a:t>
            </a:r>
            <a:r>
              <a:rPr lang="en-US" i="1" dirty="0"/>
              <a:t>a</a:t>
            </a:r>
            <a:r>
              <a:rPr lang="en-US" dirty="0"/>
              <a:t> &gt;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 marL="0" indent="0"/>
            <a:endParaRPr lang="en-US" sz="1400" dirty="0"/>
          </a:p>
          <a:p>
            <a:pPr marL="0" indent="0"/>
            <a:r>
              <a:rPr lang="en-US" dirty="0"/>
              <a:t>Geometrically, the following two definitions seem reasonable. For instance, it makes sense to define the area of a region of zero width and finite height to be 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433" y="4312024"/>
            <a:ext cx="8277134" cy="20350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 Figure 4</a:t>
            </a:r>
            <a:r>
              <a:rPr lang="en-US" dirty="0" smtClean="0"/>
              <a:t>.25, </a:t>
            </a:r>
            <a:r>
              <a:rPr lang="en-US" dirty="0"/>
              <a:t>the </a:t>
            </a:r>
            <a:r>
              <a:rPr lang="en-US" dirty="0" smtClean="0"/>
              <a:t>larger shaded </a:t>
            </a:r>
            <a:r>
              <a:rPr lang="en-US" dirty="0"/>
              <a:t>region can be divided 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into </a:t>
            </a:r>
            <a:r>
              <a:rPr lang="en-US" dirty="0"/>
              <a:t>two subregions whose intersection is a line segment. </a:t>
            </a:r>
          </a:p>
          <a:p>
            <a:pPr marL="0" indent="0"/>
            <a:endParaRPr lang="en-US" dirty="0"/>
          </a:p>
          <a:p>
            <a:r>
              <a:rPr lang="en-US" dirty="0"/>
              <a:t>Because the line segment has zero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area</a:t>
            </a:r>
            <a:r>
              <a:rPr lang="en-US" dirty="0"/>
              <a:t>, it follows that the area of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IN" dirty="0" smtClean="0"/>
              <a:t>larger region is equal to the sum of </a:t>
            </a:r>
            <a:br>
              <a:rPr lang="en-IN" dirty="0" smtClean="0"/>
            </a:br>
            <a:r>
              <a:rPr lang="en-IN" dirty="0" smtClean="0"/>
              <a:t>the areas of the two smaller regions.</a:t>
            </a:r>
            <a:endParaRPr lang="en-US" dirty="0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6593462" y="5456238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4.25</a:t>
            </a:r>
            <a:endParaRPr lang="en-US" sz="1200" b="1" dirty="0"/>
          </a:p>
        </p:txBody>
      </p:sp>
      <p:pic>
        <p:nvPicPr>
          <p:cNvPr id="124934" name="Picture 6" descr="Picture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09850"/>
            <a:ext cx="2560638" cy="272415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Properties of Definite Integrals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700" dirty="0"/>
          </a:p>
          <a:p>
            <a:pPr marL="0" indent="0"/>
            <a:r>
              <a:rPr lang="en-US" dirty="0"/>
              <a:t>Because the definite integral is defined as the limit of a sum, it inherits the properties of summation.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Properties of Definite Integrals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98" y="1363476"/>
            <a:ext cx="8231404" cy="1817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812" y="4320009"/>
            <a:ext cx="8292377" cy="21569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Remark:</a:t>
            </a:r>
          </a:p>
          <a:p>
            <a:pPr marL="0" indent="0"/>
            <a:r>
              <a:rPr lang="en-US" dirty="0" smtClean="0"/>
              <a:t>Property </a:t>
            </a:r>
            <a:r>
              <a:rPr lang="en-US" dirty="0"/>
              <a:t>2 of Theorem </a:t>
            </a:r>
            <a:r>
              <a:rPr lang="en-US" dirty="0" smtClean="0"/>
              <a:t>4.7 </a:t>
            </a:r>
            <a:r>
              <a:rPr lang="en-US" dirty="0"/>
              <a:t>can be extended to cover any finite number of functions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Properties of Definite Integrals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200" dirty="0"/>
              <a:t>Example 6 – </a:t>
            </a:r>
            <a:r>
              <a:rPr lang="en-US" sz="3200" i="1" dirty="0"/>
              <a:t>Evaluation of a Definite Integral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sz="400" dirty="0"/>
          </a:p>
          <a:p>
            <a:pPr marL="0" indent="0"/>
            <a:r>
              <a:rPr lang="en-US" dirty="0" smtClean="0"/>
              <a:t>Evaluate                                 using </a:t>
            </a:r>
            <a:r>
              <a:rPr lang="en-US" dirty="0"/>
              <a:t>each of the following </a:t>
            </a:r>
          </a:p>
          <a:p>
            <a:pPr marL="0" indent="0"/>
            <a:r>
              <a:rPr lang="en-US" dirty="0"/>
              <a:t>values.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800" baseline="30000" dirty="0"/>
          </a:p>
          <a:p>
            <a:r>
              <a:rPr lang="en-IN" dirty="0">
                <a:solidFill>
                  <a:srgbClr val="0074BC"/>
                </a:solidFill>
              </a:rPr>
              <a:t>Algebraic Solution</a:t>
            </a:r>
            <a:r>
              <a:rPr lang="en-US" dirty="0" smtClean="0">
                <a:solidFill>
                  <a:srgbClr val="0074BC"/>
                </a:solidFill>
              </a:rPr>
              <a:t>:</a:t>
            </a:r>
            <a:endParaRPr lang="en-US" dirty="0">
              <a:solidFill>
                <a:srgbClr val="0074BC"/>
              </a:solidFill>
            </a:endParaRPr>
          </a:p>
          <a:p>
            <a:pPr marL="0" indent="0"/>
            <a:endParaRPr lang="en-US" dirty="0"/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088" y="2628900"/>
            <a:ext cx="57769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4553324"/>
            <a:ext cx="7943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5876" y="5717754"/>
            <a:ext cx="4360862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l="959" r="63519"/>
          <a:stretch/>
        </p:blipFill>
        <p:spPr bwMode="auto">
          <a:xfrm>
            <a:off x="1725304" y="1355169"/>
            <a:ext cx="2756231" cy="88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>
              <a:solidFill>
                <a:srgbClr val="0074BC"/>
              </a:solidFill>
            </a:endParaRPr>
          </a:p>
          <a:p>
            <a:endParaRPr lang="en-IN" dirty="0">
              <a:solidFill>
                <a:srgbClr val="0074BC"/>
              </a:solidFill>
            </a:endParaRPr>
          </a:p>
          <a:p>
            <a:endParaRPr lang="en-IN" dirty="0" smtClean="0">
              <a:solidFill>
                <a:srgbClr val="0074BC"/>
              </a:solidFill>
            </a:endParaRPr>
          </a:p>
          <a:p>
            <a:endParaRPr lang="en-IN" dirty="0">
              <a:solidFill>
                <a:srgbClr val="0074BC"/>
              </a:solidFill>
            </a:endParaRPr>
          </a:p>
          <a:p>
            <a:endParaRPr lang="en-IN" sz="1400" baseline="30000" dirty="0" smtClean="0">
              <a:solidFill>
                <a:srgbClr val="0074BC"/>
              </a:solidFill>
            </a:endParaRPr>
          </a:p>
          <a:p>
            <a:r>
              <a:rPr lang="en-IN" dirty="0" smtClean="0">
                <a:solidFill>
                  <a:srgbClr val="0074BC"/>
                </a:solidFill>
              </a:rPr>
              <a:t>Graphical </a:t>
            </a:r>
            <a:r>
              <a:rPr lang="en-IN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6 – </a:t>
            </a:r>
            <a:r>
              <a:rPr lang="en-US" i="1" dirty="0"/>
              <a:t>Solution</a:t>
            </a:r>
          </a:p>
        </p:txBody>
      </p:sp>
      <p:pic>
        <p:nvPicPr>
          <p:cNvPr id="129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38" y="1447058"/>
            <a:ext cx="30527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0" y="2421223"/>
            <a:ext cx="5572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8032750" y="7632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6430" y="4037647"/>
            <a:ext cx="4484370" cy="221075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continuous on the closed 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for </a:t>
            </a:r>
            <a:r>
              <a:rPr lang="en-US" i="1" dirty="0"/>
              <a:t>a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 smtClean="0"/>
              <a:t>then the </a:t>
            </a:r>
            <a:r>
              <a:rPr lang="en-US" dirty="0"/>
              <a:t>following properties are true. </a:t>
            </a:r>
            <a:endParaRPr lang="en-US" dirty="0" smtClean="0"/>
          </a:p>
          <a:p>
            <a:pPr marL="0" indent="0"/>
            <a:endParaRPr lang="en-US" sz="1200" dirty="0"/>
          </a:p>
          <a:p>
            <a:pPr marL="0" indent="0"/>
            <a:r>
              <a:rPr lang="en-US" dirty="0" smtClean="0"/>
              <a:t>First</a:t>
            </a:r>
            <a:r>
              <a:rPr lang="en-US" dirty="0"/>
              <a:t>, the area of the region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bounded </a:t>
            </a:r>
            <a:r>
              <a:rPr lang="en-US" dirty="0"/>
              <a:t>by the graph of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i="1" dirty="0" smtClean="0"/>
              <a:t>x</a:t>
            </a:r>
            <a:r>
              <a:rPr lang="en-US" dirty="0" smtClean="0"/>
              <a:t>-axis </a:t>
            </a:r>
            <a:r>
              <a:rPr lang="en-US" dirty="0"/>
              <a:t>(between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must </a:t>
            </a:r>
            <a:r>
              <a:rPr lang="en-US" dirty="0"/>
              <a:t>be nonnegative.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Second, this area must be less </a:t>
            </a:r>
            <a:br>
              <a:rPr lang="en-US" dirty="0"/>
            </a:br>
            <a:r>
              <a:rPr lang="en-US" dirty="0"/>
              <a:t>than or equal to the area of the </a:t>
            </a:r>
            <a:br>
              <a:rPr lang="en-US" dirty="0"/>
            </a:br>
            <a:r>
              <a:rPr lang="en-US" dirty="0"/>
              <a:t>region bounded by the graph of </a:t>
            </a:r>
            <a:r>
              <a:rPr lang="en-US" i="1" dirty="0"/>
              <a:t>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the </a:t>
            </a:r>
            <a:r>
              <a:rPr lang="en-US" i="1" dirty="0"/>
              <a:t>x</a:t>
            </a:r>
            <a:r>
              <a:rPr lang="en-US" dirty="0"/>
              <a:t>-axis (between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as shown in Figure </a:t>
            </a:r>
            <a:r>
              <a:rPr lang="en-US" dirty="0" smtClean="0"/>
              <a:t>4.27. </a:t>
            </a:r>
            <a:endParaRPr lang="en-US" dirty="0"/>
          </a:p>
        </p:txBody>
      </p:sp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0"/>
            <a:ext cx="2328090" cy="290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6398199" y="5971401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4.27</a:t>
            </a:r>
            <a:endParaRPr lang="en-US" sz="1200" b="1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Properties of Definite Integrals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These two properties are generalized in Theorem </a:t>
            </a:r>
            <a:r>
              <a:rPr lang="en-US" dirty="0" smtClean="0"/>
              <a:t>4.8</a:t>
            </a:r>
            <a:r>
              <a:rPr lang="en-US" dirty="0"/>
              <a:t>.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Properties of Definite Integrals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105" y="2286000"/>
            <a:ext cx="8225790" cy="35699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The Trapezoidal Rule</a:t>
            </a:r>
            <a:endParaRPr lang="en-US" sz="4000" dirty="0" smtClean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2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 smtClean="0"/>
              <a:t>Analyze the approximate errors in the Trapezoidal Rule.</a:t>
            </a:r>
            <a:endParaRPr lang="en-US" sz="2800" dirty="0" smtClean="0"/>
          </a:p>
        </p:txBody>
      </p:sp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455613" y="349250"/>
            <a:ext cx="82264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4000">
                <a:solidFill>
                  <a:srgbClr val="FFFFFF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xmlns="" val="7700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Trapezoidal Rule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Some elementary functions simply do not </a:t>
            </a:r>
            <a:r>
              <a:rPr lang="en-IN" dirty="0" smtClean="0"/>
              <a:t>have </a:t>
            </a:r>
            <a:r>
              <a:rPr lang="en-IN" dirty="0" err="1" smtClean="0"/>
              <a:t>antiderivatives</a:t>
            </a:r>
            <a:r>
              <a:rPr lang="en-IN" dirty="0" smtClean="0"/>
              <a:t> </a:t>
            </a:r>
            <a:r>
              <a:rPr lang="en-IN" dirty="0"/>
              <a:t>that are </a:t>
            </a:r>
            <a:r>
              <a:rPr lang="en-IN" dirty="0" smtClean="0"/>
              <a:t>elementary functions</a:t>
            </a:r>
            <a:r>
              <a:rPr lang="en-IN" dirty="0"/>
              <a:t>. When you need to evaluate a definite integral involving a </a:t>
            </a:r>
            <a:r>
              <a:rPr lang="en-IN" dirty="0" smtClean="0"/>
              <a:t>function whose </a:t>
            </a:r>
            <a:r>
              <a:rPr lang="en-IN" dirty="0" err="1" smtClean="0"/>
              <a:t>antiderivative</a:t>
            </a:r>
            <a:r>
              <a:rPr lang="en-IN" dirty="0" smtClean="0"/>
              <a:t> </a:t>
            </a:r>
            <a:r>
              <a:rPr lang="en-IN" dirty="0"/>
              <a:t>cannot be found, you can use an approximation technique</a:t>
            </a:r>
            <a:r>
              <a:rPr lang="en-IN" dirty="0" smtClean="0"/>
              <a:t>.</a:t>
            </a:r>
          </a:p>
          <a:p>
            <a:endParaRPr lang="en-US" sz="1400" dirty="0" smtClean="0"/>
          </a:p>
          <a:p>
            <a:r>
              <a:rPr lang="en-IN" dirty="0"/>
              <a:t>One way to approximate a definite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integral </a:t>
            </a:r>
            <a:r>
              <a:rPr lang="en-IN" dirty="0"/>
              <a:t>is to use </a:t>
            </a:r>
            <a:r>
              <a:rPr lang="en-IN" i="1" dirty="0"/>
              <a:t>n</a:t>
            </a:r>
            <a:r>
              <a:rPr lang="en-IN" dirty="0"/>
              <a:t> trapezoids,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as </a:t>
            </a:r>
            <a:r>
              <a:rPr lang="en-IN" dirty="0"/>
              <a:t>shown </a:t>
            </a:r>
            <a:r>
              <a:rPr lang="en-IN" dirty="0" smtClean="0"/>
              <a:t>in Figure </a:t>
            </a:r>
            <a:r>
              <a:rPr lang="en-IN" dirty="0"/>
              <a:t>4.28.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1577" y="3200400"/>
            <a:ext cx="2718396" cy="27152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59698" y="587758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latin typeface="TimesLTStd-Roman"/>
              </a:rPr>
              <a:t>The area of the region can </a:t>
            </a:r>
            <a:r>
              <a:rPr lang="en-IN" sz="1400" dirty="0" smtClean="0">
                <a:latin typeface="TimesLTStd-Roman"/>
              </a:rPr>
              <a:t>be approximated </a:t>
            </a:r>
            <a:r>
              <a:rPr lang="en-IN" sz="1400" dirty="0">
                <a:latin typeface="TimesLTStd-Roman"/>
              </a:rPr>
              <a:t>using four trapezoids.</a:t>
            </a:r>
            <a:endParaRPr lang="en-IN" sz="14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277176" y="6388260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4.28</a:t>
            </a:r>
            <a:endParaRPr lang="en-U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180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 the development of this method, assume that </a:t>
            </a:r>
            <a:r>
              <a:rPr lang="en-US" i="1" dirty="0"/>
              <a:t>f</a:t>
            </a:r>
            <a:r>
              <a:rPr lang="en-US" dirty="0"/>
              <a:t> is continuous and positive on the 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 So, the definite integral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represents the area of the region bounded by the graph    of </a:t>
            </a:r>
            <a:r>
              <a:rPr lang="en-US" i="1" dirty="0"/>
              <a:t>f</a:t>
            </a:r>
            <a:r>
              <a:rPr lang="en-US" dirty="0"/>
              <a:t> and the </a:t>
            </a:r>
            <a:r>
              <a:rPr lang="en-US" i="1" dirty="0"/>
              <a:t>x</a:t>
            </a:r>
            <a:r>
              <a:rPr lang="en-US" dirty="0"/>
              <a:t>-axis, from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dirty="0"/>
              <a:t>First, partition the 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into </a:t>
            </a:r>
            <a:r>
              <a:rPr lang="en-US" i="1" dirty="0"/>
              <a:t>n</a:t>
            </a:r>
            <a:r>
              <a:rPr lang="en-US" dirty="0"/>
              <a:t> subintervals, each of width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Symbol" pitchFamily="18" charset="2"/>
              </a:rPr>
              <a:t>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/>
              <a:t> = (</a:t>
            </a:r>
            <a:r>
              <a:rPr lang="en-US" i="1" dirty="0"/>
              <a:t>b </a:t>
            </a:r>
            <a:r>
              <a:rPr lang="en-US" dirty="0"/>
              <a:t>– </a:t>
            </a:r>
            <a:r>
              <a:rPr lang="en-US" i="1" dirty="0"/>
              <a:t>a</a:t>
            </a:r>
            <a:r>
              <a:rPr lang="en-US" dirty="0"/>
              <a:t>)/</a:t>
            </a:r>
            <a:r>
              <a:rPr lang="en-US" i="1" dirty="0"/>
              <a:t>n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such that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i="1" dirty="0"/>
              <a:t>		a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&lt;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&lt;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&lt; </a:t>
            </a:r>
            <a:r>
              <a:rPr lang="en-US" b="1" baseline="30000" dirty="0"/>
              <a:t>.</a:t>
            </a:r>
            <a:r>
              <a:rPr lang="en-US" b="1" dirty="0"/>
              <a:t> </a:t>
            </a:r>
            <a:r>
              <a:rPr lang="en-US" b="1" baseline="30000" dirty="0"/>
              <a:t>.</a:t>
            </a:r>
            <a:r>
              <a:rPr lang="en-US" b="1" dirty="0"/>
              <a:t> </a:t>
            </a:r>
            <a:r>
              <a:rPr lang="en-US" b="1" baseline="30000" dirty="0"/>
              <a:t>.</a:t>
            </a:r>
            <a:r>
              <a:rPr lang="en-US" dirty="0"/>
              <a:t> &lt;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b</a:t>
            </a:r>
            <a:r>
              <a:rPr lang="en-US" dirty="0"/>
              <a:t>.</a:t>
            </a: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67013"/>
            <a:ext cx="138906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Trapezoidal Rule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862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871" y="1554162"/>
            <a:ext cx="25146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Then form a trapezoid for each </a:t>
            </a:r>
            <a:r>
              <a:rPr lang="en-US" dirty="0" smtClean="0"/>
              <a:t>subinterval.                     (See </a:t>
            </a:r>
            <a:r>
              <a:rPr lang="en-US" dirty="0"/>
              <a:t>Figure </a:t>
            </a:r>
            <a:r>
              <a:rPr lang="en-US" dirty="0" smtClean="0"/>
              <a:t>4.29.)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/>
            <a:r>
              <a:rPr lang="en-US" dirty="0" smtClean="0"/>
              <a:t>The </a:t>
            </a:r>
            <a:r>
              <a:rPr lang="en-US" dirty="0"/>
              <a:t>area of the </a:t>
            </a:r>
            <a:r>
              <a:rPr lang="en-US" i="1" dirty="0"/>
              <a:t>i</a:t>
            </a:r>
            <a:r>
              <a:rPr lang="en-US" sz="1200" i="1" dirty="0"/>
              <a:t> </a:t>
            </a:r>
            <a:r>
              <a:rPr lang="en-US" dirty="0"/>
              <a:t>th trapezoid is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This implies that the sum of the areas of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n</a:t>
            </a:r>
            <a:r>
              <a:rPr lang="en-US" dirty="0"/>
              <a:t> trapezoids </a:t>
            </a:r>
            <a:r>
              <a:rPr lang="en-US" dirty="0" smtClean="0"/>
              <a:t>is</a:t>
            </a:r>
            <a:endParaRPr lang="en-US" dirty="0"/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6989870" y="5059362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4.29</a:t>
            </a:r>
            <a:endParaRPr lang="en-US" sz="1200" b="1" dirty="0"/>
          </a:p>
        </p:txBody>
      </p:sp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54387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486400"/>
            <a:ext cx="6727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Trapezoidal Rule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895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2800" dirty="0"/>
          </a:p>
          <a:p>
            <a:pPr marL="0" indent="0"/>
            <a:r>
              <a:rPr lang="en-US" dirty="0"/>
              <a:t>Letting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/>
              <a:t> = (</a:t>
            </a:r>
            <a:r>
              <a:rPr lang="en-US" i="1" dirty="0"/>
              <a:t>b </a:t>
            </a:r>
            <a:r>
              <a:rPr lang="en-US" dirty="0"/>
              <a:t>– </a:t>
            </a:r>
            <a:r>
              <a:rPr lang="en-US" i="1" dirty="0"/>
              <a:t>a</a:t>
            </a:r>
            <a:r>
              <a:rPr lang="en-US" dirty="0"/>
              <a:t>)/</a:t>
            </a:r>
            <a:r>
              <a:rPr lang="en-US" i="1" dirty="0"/>
              <a:t>n</a:t>
            </a:r>
            <a:r>
              <a:rPr lang="en-US" dirty="0"/>
              <a:t>, you can take the limit as </a:t>
            </a:r>
            <a:r>
              <a:rPr lang="en-US" i="1" dirty="0"/>
              <a:t>n </a:t>
            </a:r>
            <a:r>
              <a:rPr lang="en-US" dirty="0"/>
              <a:t>→</a:t>
            </a:r>
          </a:p>
          <a:p>
            <a:pPr marL="0" indent="0"/>
            <a:r>
              <a:rPr lang="en-US" dirty="0"/>
              <a:t>to obtain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160776" name="Picture 8"/>
          <p:cNvPicPr>
            <a:picLocks noChangeAspect="1" noChangeArrowheads="1"/>
          </p:cNvPicPr>
          <p:nvPr/>
        </p:nvPicPr>
        <p:blipFill>
          <a:blip r:embed="rId3" cstate="print"/>
          <a:srcRect l="38235"/>
          <a:stretch>
            <a:fillRect/>
          </a:stretch>
        </p:blipFill>
        <p:spPr bwMode="auto">
          <a:xfrm>
            <a:off x="7477125" y="3428774"/>
            <a:ext cx="3381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267200"/>
            <a:ext cx="7267575" cy="804863"/>
          </a:xfrm>
          <a:prstGeom prst="rect">
            <a:avLst/>
          </a:prstGeom>
          <a:noFill/>
        </p:spPr>
      </p:pic>
      <p:pic>
        <p:nvPicPr>
          <p:cNvPr id="1607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5534" y="1371600"/>
            <a:ext cx="780573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308600"/>
            <a:ext cx="4597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Trapezoidal Rule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809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The result is summarized in the following theorem.</a:t>
            </a:r>
          </a:p>
        </p:txBody>
      </p:sp>
      <p:pic>
        <p:nvPicPr>
          <p:cNvPr id="1618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60690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Trapezoidal Rule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98" y="4047985"/>
            <a:ext cx="8231404" cy="2149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140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Notice in the next example that you can predict that the Trapezoidal Rule </a:t>
            </a:r>
            <a:r>
              <a:rPr lang="en-IN" dirty="0" smtClean="0"/>
              <a:t>will underestimate </a:t>
            </a:r>
            <a:r>
              <a:rPr lang="en-IN" dirty="0"/>
              <a:t>the integral by looking at the concavity of the graph.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When </a:t>
            </a:r>
            <a:r>
              <a:rPr lang="en-IN" dirty="0"/>
              <a:t>the graph of </a:t>
            </a:r>
            <a:r>
              <a:rPr lang="en-IN" dirty="0" smtClean="0"/>
              <a:t>a function is </a:t>
            </a:r>
            <a:r>
              <a:rPr lang="en-IN" dirty="0"/>
              <a:t>concave upward on a given interval, the </a:t>
            </a:r>
            <a:r>
              <a:rPr lang="en-IN" dirty="0" smtClean="0"/>
              <a:t>Trapezoidal Rule </a:t>
            </a:r>
            <a:r>
              <a:rPr lang="en-IN" dirty="0"/>
              <a:t>will </a:t>
            </a:r>
            <a:r>
              <a:rPr lang="en-IN" dirty="0" smtClean="0"/>
              <a:t>overestimate the </a:t>
            </a:r>
            <a:r>
              <a:rPr lang="en-IN" dirty="0"/>
              <a:t>value of the integral over </a:t>
            </a:r>
            <a:r>
              <a:rPr lang="en-IN" dirty="0" smtClean="0"/>
              <a:t>the interval</a:t>
            </a:r>
            <a:r>
              <a:rPr lang="en-IN" dirty="0"/>
              <a:t>.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When </a:t>
            </a:r>
            <a:r>
              <a:rPr lang="en-IN" dirty="0"/>
              <a:t>the graph is concave downward, as </a:t>
            </a:r>
            <a:r>
              <a:rPr lang="en-IN" dirty="0" smtClean="0"/>
              <a:t>in Example </a:t>
            </a:r>
            <a:r>
              <a:rPr lang="en-IN" dirty="0"/>
              <a:t>8, the rule will underestimate the value of </a:t>
            </a:r>
            <a:r>
              <a:rPr lang="en-IN" dirty="0" smtClean="0"/>
              <a:t>the integral</a:t>
            </a:r>
            <a:r>
              <a:rPr lang="en-IN" dirty="0"/>
              <a:t>.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Trapezoidal Rule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318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35" name="Rectangle 35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600" dirty="0"/>
              <a:t>Example </a:t>
            </a:r>
            <a:r>
              <a:rPr lang="en-US" sz="2600" dirty="0" smtClean="0"/>
              <a:t>8 </a:t>
            </a:r>
            <a:r>
              <a:rPr lang="en-US" sz="2600" dirty="0"/>
              <a:t>– </a:t>
            </a:r>
            <a:r>
              <a:rPr lang="en-US" sz="2600" i="1" dirty="0"/>
              <a:t>Approximation with the Trapezoidal Rule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/>
              <a:t>Use the Trapezoidal Rule to </a:t>
            </a:r>
            <a:r>
              <a:rPr lang="en-US" dirty="0" smtClean="0"/>
              <a:t>approximate</a:t>
            </a:r>
          </a:p>
          <a:p>
            <a:pPr marL="0" indent="0"/>
            <a:r>
              <a:rPr lang="en-US" dirty="0" smtClean="0"/>
              <a:t>Compare </a:t>
            </a:r>
            <a:r>
              <a:rPr lang="en-US" dirty="0"/>
              <a:t>the results for </a:t>
            </a:r>
            <a:r>
              <a:rPr lang="en-US" i="1" dirty="0"/>
              <a:t>n</a:t>
            </a:r>
            <a:r>
              <a:rPr lang="en-US" dirty="0"/>
              <a:t> = 4 and </a:t>
            </a:r>
            <a:r>
              <a:rPr lang="en-US" i="1" dirty="0"/>
              <a:t>n</a:t>
            </a:r>
            <a:r>
              <a:rPr lang="en-US" dirty="0"/>
              <a:t> = 8, as shown in </a:t>
            </a:r>
          </a:p>
          <a:p>
            <a:pPr marL="0" indent="0"/>
            <a:r>
              <a:rPr lang="en-US" dirty="0" smtClean="0"/>
              <a:t>Figure 4.30.</a:t>
            </a:r>
            <a:endParaRPr lang="en-US" dirty="0"/>
          </a:p>
        </p:txBody>
      </p:sp>
      <p:pic>
        <p:nvPicPr>
          <p:cNvPr id="76827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863" y="1243013"/>
            <a:ext cx="14176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30" name="Rectangle 30"/>
          <p:cNvSpPr>
            <a:spLocks noChangeArrowheads="1"/>
          </p:cNvSpPr>
          <p:nvPr/>
        </p:nvSpPr>
        <p:spPr bwMode="auto">
          <a:xfrm>
            <a:off x="5746750" y="5557838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Eight subintervals</a:t>
            </a:r>
          </a:p>
        </p:txBody>
      </p:sp>
      <p:sp>
        <p:nvSpPr>
          <p:cNvPr id="76831" name="Rectangle 31"/>
          <p:cNvSpPr>
            <a:spLocks noChangeArrowheads="1"/>
          </p:cNvSpPr>
          <p:nvPr/>
        </p:nvSpPr>
        <p:spPr bwMode="auto">
          <a:xfrm>
            <a:off x="2089150" y="5557838"/>
            <a:ext cx="154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Four subintervals</a:t>
            </a:r>
          </a:p>
        </p:txBody>
      </p:sp>
      <p:sp>
        <p:nvSpPr>
          <p:cNvPr id="76832" name="Rectangle 32"/>
          <p:cNvSpPr>
            <a:spLocks noChangeArrowheads="1"/>
          </p:cNvSpPr>
          <p:nvPr/>
        </p:nvSpPr>
        <p:spPr bwMode="auto">
          <a:xfrm>
            <a:off x="3536950" y="5911850"/>
            <a:ext cx="2360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Trapezoidal approximations</a:t>
            </a:r>
          </a:p>
        </p:txBody>
      </p:sp>
      <p:sp>
        <p:nvSpPr>
          <p:cNvPr id="76833" name="Rectangle 33"/>
          <p:cNvSpPr>
            <a:spLocks noChangeArrowheads="1"/>
          </p:cNvSpPr>
          <p:nvPr/>
        </p:nvSpPr>
        <p:spPr bwMode="auto">
          <a:xfrm>
            <a:off x="4275712" y="6216650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4.30</a:t>
            </a:r>
            <a:endParaRPr lang="en-US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00400"/>
            <a:ext cx="3307080" cy="240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243942"/>
            <a:ext cx="3230880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419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8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When </a:t>
            </a:r>
            <a:r>
              <a:rPr lang="en-US" i="1" dirty="0"/>
              <a:t>n</a:t>
            </a:r>
            <a:r>
              <a:rPr lang="en-US" dirty="0"/>
              <a:t> = 4,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8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/</a:t>
            </a:r>
            <a:r>
              <a:rPr lang="en-US" dirty="0"/>
              <a:t>4, and you obtain</a:t>
            </a:r>
          </a:p>
          <a:p>
            <a:pPr marL="0" indent="0">
              <a:lnSpc>
                <a:spcPct val="120000"/>
              </a:lnSpc>
            </a:pPr>
            <a:endParaRPr lang="en-US" dirty="0"/>
          </a:p>
        </p:txBody>
      </p:sp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2000250"/>
            <a:ext cx="8235245" cy="92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410200"/>
            <a:ext cx="11064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9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2013" y="3105150"/>
            <a:ext cx="3909605" cy="788572"/>
          </a:xfrm>
          <a:prstGeom prst="rect">
            <a:avLst/>
          </a:prstGeom>
          <a:noFill/>
        </p:spPr>
      </p:pic>
      <p:pic>
        <p:nvPicPr>
          <p:cNvPr id="14849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8038" y="4251325"/>
            <a:ext cx="1946275" cy="77787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62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When </a:t>
            </a:r>
            <a:r>
              <a:rPr lang="en-US" i="1" dirty="0"/>
              <a:t>n</a:t>
            </a:r>
            <a:r>
              <a:rPr lang="en-US" dirty="0"/>
              <a:t> = 8,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8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/</a:t>
            </a:r>
            <a:r>
              <a:rPr lang="en-US" dirty="0"/>
              <a:t>8, and you obtain</a:t>
            </a:r>
          </a:p>
          <a:p>
            <a:pPr marL="0" indent="0"/>
            <a:endParaRPr lang="en-US" sz="1800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r>
              <a:rPr lang="en-IN" dirty="0" smtClean="0"/>
              <a:t>For </a:t>
            </a:r>
            <a:r>
              <a:rPr lang="en-IN" dirty="0"/>
              <a:t>this particular integral, you can use a graphing utility to determine that the </a:t>
            </a:r>
            <a:r>
              <a:rPr lang="en-IN" dirty="0" smtClean="0"/>
              <a:t>exact area </a:t>
            </a:r>
            <a:r>
              <a:rPr lang="en-IN" dirty="0"/>
              <a:t>of the region is 2.</a:t>
            </a:r>
            <a:endParaRPr lang="en-US" dirty="0"/>
          </a:p>
        </p:txBody>
      </p:sp>
      <p:pic>
        <p:nvPicPr>
          <p:cNvPr id="1638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03" y="1994647"/>
            <a:ext cx="80073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726997"/>
            <a:ext cx="47259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3738" y="4724400"/>
            <a:ext cx="10334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8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032750" y="7632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870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It is interesting to compare the Trapezoidal Rule with the Midpoint Rule.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For the Trapezoidal Rule, you average the function values at the endpoints of the subintervals, but for the Midpoint </a:t>
            </a:r>
            <a:r>
              <a:rPr lang="en-US" dirty="0" smtClean="0"/>
              <a:t>Rule, </a:t>
            </a:r>
            <a:r>
              <a:rPr lang="en-US" dirty="0"/>
              <a:t>you take the function values of the subinterval midpoints.</a:t>
            </a:r>
          </a:p>
        </p:txBody>
      </p:sp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29125"/>
            <a:ext cx="488156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6419850" y="4724400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ED008C"/>
                </a:solidFill>
              </a:rPr>
              <a:t>Midpoint Rule</a:t>
            </a: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6400800" y="561975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ED008C"/>
                </a:solidFill>
              </a:rPr>
              <a:t>Trapezoidal Rule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The Trapezoidal Rule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715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Riemann Sums</a:t>
            </a:r>
            <a:endParaRPr lang="en-US" sz="4000" dirty="0" smtClean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1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Error Analysis</a:t>
            </a:r>
            <a:endParaRPr lang="en-US" sz="4000" dirty="0" smtClean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1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Error Analysis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When you use the Trapezoidal Rule</a:t>
            </a:r>
            <a:r>
              <a:rPr lang="en-IN" dirty="0" smtClean="0"/>
              <a:t>,</a:t>
            </a:r>
            <a:r>
              <a:rPr lang="en-US" dirty="0" smtClean="0"/>
              <a:t> </a:t>
            </a:r>
            <a:r>
              <a:rPr lang="en-US" dirty="0"/>
              <a:t>it is important to know how accurate you can expect the approximation to be.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 next theorem, gives the </a:t>
            </a:r>
            <a:r>
              <a:rPr lang="en-US" dirty="0" smtClean="0"/>
              <a:t>formula </a:t>
            </a:r>
            <a:r>
              <a:rPr lang="en-US" dirty="0"/>
              <a:t>for estimating the </a:t>
            </a:r>
            <a:r>
              <a:rPr lang="en-US" dirty="0" smtClean="0"/>
              <a:t>error </a:t>
            </a:r>
            <a:r>
              <a:rPr lang="en-US" dirty="0"/>
              <a:t>involved in the use of </a:t>
            </a:r>
            <a:r>
              <a:rPr lang="en-US" dirty="0" smtClean="0"/>
              <a:t>the </a:t>
            </a:r>
            <a:r>
              <a:rPr lang="en-US" dirty="0"/>
              <a:t>Trapezoidal Rule.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In general, when using an approximation, you can think of the error </a:t>
            </a:r>
            <a:r>
              <a:rPr lang="en-US" i="1" dirty="0"/>
              <a:t>E</a:t>
            </a:r>
            <a:r>
              <a:rPr lang="en-US" dirty="0"/>
              <a:t> as the difference between                and the approximation.</a:t>
            </a:r>
          </a:p>
        </p:txBody>
      </p:sp>
      <p:pic>
        <p:nvPicPr>
          <p:cNvPr id="1740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468" y="4379259"/>
            <a:ext cx="11795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850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200" dirty="0" smtClean="0"/>
          </a:p>
          <a:p>
            <a:pPr marL="0" indent="0"/>
            <a:r>
              <a:rPr lang="en-US" dirty="0" smtClean="0"/>
              <a:t>Theorem 4.10 </a:t>
            </a:r>
            <a:r>
              <a:rPr lang="en-US" dirty="0"/>
              <a:t>states that the </a:t>
            </a:r>
            <a:r>
              <a:rPr lang="en-US" dirty="0" smtClean="0"/>
              <a:t>error </a:t>
            </a:r>
            <a:r>
              <a:rPr lang="en-US" dirty="0"/>
              <a:t>generated by the Trapezoidal Rule </a:t>
            </a:r>
            <a:r>
              <a:rPr lang="en-US" dirty="0" smtClean="0"/>
              <a:t>has an </a:t>
            </a:r>
            <a:r>
              <a:rPr lang="en-US" dirty="0"/>
              <a:t>upper </a:t>
            </a:r>
            <a:r>
              <a:rPr lang="en-US" dirty="0" smtClean="0"/>
              <a:t>bound </a:t>
            </a:r>
            <a:r>
              <a:rPr lang="en-US" dirty="0"/>
              <a:t>dependent on the extreme </a:t>
            </a:r>
            <a:r>
              <a:rPr lang="en-US" dirty="0" smtClean="0"/>
              <a:t>value </a:t>
            </a:r>
            <a:r>
              <a:rPr lang="en-US" dirty="0"/>
              <a:t>of        </a:t>
            </a:r>
            <a:r>
              <a:rPr lang="en-US" dirty="0" smtClean="0"/>
              <a:t>in </a:t>
            </a:r>
            <a:r>
              <a:rPr lang="en-US" dirty="0"/>
              <a:t>the 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 smtClean="0"/>
              <a:t>].</a:t>
            </a:r>
          </a:p>
          <a:p>
            <a:pPr marL="0" indent="0"/>
            <a:endParaRPr lang="en-US" sz="1600" dirty="0"/>
          </a:p>
          <a:p>
            <a:r>
              <a:rPr lang="en-IN" dirty="0"/>
              <a:t>Furthermore, </a:t>
            </a:r>
            <a:r>
              <a:rPr lang="en-IN" dirty="0" smtClean="0"/>
              <a:t>this error </a:t>
            </a:r>
            <a:r>
              <a:rPr lang="en-IN" dirty="0"/>
              <a:t>can be made arbitrarily small by </a:t>
            </a:r>
            <a:r>
              <a:rPr lang="en-IN" i="1" dirty="0"/>
              <a:t>increasing n</a:t>
            </a:r>
            <a:r>
              <a:rPr lang="en-IN" dirty="0"/>
              <a:t>, provided that </a:t>
            </a:r>
            <a:r>
              <a:rPr lang="en-IN" i="1" dirty="0"/>
              <a:t>f</a:t>
            </a:r>
            <a:r>
              <a:rPr lang="en-IN" sz="800" i="1" dirty="0"/>
              <a:t> </a:t>
            </a:r>
            <a:r>
              <a:rPr lang="en-US" dirty="0" smtClean="0">
                <a:sym typeface="Symbol" panose="05050102010706020507" pitchFamily="18" charset="2"/>
              </a:rPr>
              <a:t> </a:t>
            </a:r>
            <a:r>
              <a:rPr lang="en-IN" dirty="0" smtClean="0"/>
              <a:t>is </a:t>
            </a:r>
            <a:r>
              <a:rPr lang="en-IN" dirty="0"/>
              <a:t>continuous </a:t>
            </a:r>
            <a:r>
              <a:rPr lang="en-IN" dirty="0" smtClean="0"/>
              <a:t>and therefore </a:t>
            </a:r>
            <a:r>
              <a:rPr lang="en-IN" dirty="0"/>
              <a:t>bounded in [</a:t>
            </a:r>
            <a:r>
              <a:rPr lang="en-IN" i="1" dirty="0"/>
              <a:t>a</a:t>
            </a:r>
            <a:r>
              <a:rPr lang="en-IN" dirty="0"/>
              <a:t>, </a:t>
            </a:r>
            <a:r>
              <a:rPr lang="en-IN" i="1" dirty="0"/>
              <a:t>b</a:t>
            </a:r>
            <a:r>
              <a:rPr lang="en-IN" dirty="0"/>
              <a:t>].</a:t>
            </a:r>
            <a:endParaRPr lang="en-US" dirty="0"/>
          </a:p>
        </p:txBody>
      </p:sp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465" y="4670612"/>
            <a:ext cx="541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Error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055" y="1567786"/>
            <a:ext cx="8261891" cy="2054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582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400" dirty="0"/>
              <a:t>Example </a:t>
            </a:r>
            <a:r>
              <a:rPr lang="en-US" sz="2400" dirty="0" smtClean="0"/>
              <a:t>9 </a:t>
            </a:r>
            <a:r>
              <a:rPr lang="en-US" sz="2400" dirty="0"/>
              <a:t>– </a:t>
            </a:r>
            <a:r>
              <a:rPr lang="en-US" sz="2400" i="1" dirty="0"/>
              <a:t>The Approximate Error in the Trapezoidal Rule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a value of </a:t>
            </a:r>
            <a:r>
              <a:rPr lang="en-US" i="1" dirty="0"/>
              <a:t>n</a:t>
            </a:r>
            <a:r>
              <a:rPr lang="en-US" dirty="0"/>
              <a:t> such that the Trapezoidal Rule will approximate the value of                      with an error that is less than </a:t>
            </a:r>
            <a:r>
              <a:rPr lang="en-IN" dirty="0" smtClean="0"/>
              <a:t>or equal to </a:t>
            </a:r>
            <a:r>
              <a:rPr lang="en-US" dirty="0" smtClean="0"/>
              <a:t>0.01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pPr marL="0" indent="0"/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 marL="0" indent="0"/>
            <a:r>
              <a:rPr lang="en-US" dirty="0"/>
              <a:t>Begin by letting                        and finding the second derivative of </a:t>
            </a:r>
            <a:r>
              <a:rPr lang="en-US" i="1" dirty="0"/>
              <a:t>f</a:t>
            </a:r>
            <a:r>
              <a:rPr lang="en-US" dirty="0"/>
              <a:t>.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		        and</a:t>
            </a:r>
          </a:p>
          <a:p>
            <a:pPr marL="0" indent="0"/>
            <a:r>
              <a:rPr lang="en-US" dirty="0"/>
              <a:t>                                  </a:t>
            </a:r>
          </a:p>
          <a:p>
            <a:pPr marL="0" indent="0"/>
            <a:r>
              <a:rPr lang="en-US" dirty="0"/>
              <a:t>The maximum value of |</a:t>
            </a:r>
            <a:r>
              <a:rPr lang="en-US" sz="800" dirty="0"/>
              <a:t>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dirty="0">
                <a:sym typeface="Symbol" pitchFamily="18" charset="2"/>
              </a:rPr>
              <a:t>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sz="800" dirty="0"/>
              <a:t> </a:t>
            </a:r>
            <a:r>
              <a:rPr lang="en-US" dirty="0"/>
              <a:t>| on the interval [0</a:t>
            </a:r>
            <a:r>
              <a:rPr lang="en-US" dirty="0" smtClean="0"/>
              <a:t>, 1</a:t>
            </a:r>
            <a:r>
              <a:rPr lang="en-US" dirty="0"/>
              <a:t>] </a:t>
            </a:r>
            <a:br>
              <a:rPr lang="en-US" dirty="0"/>
            </a:br>
            <a:r>
              <a:rPr lang="en-US" dirty="0"/>
              <a:t>is |</a:t>
            </a:r>
            <a:r>
              <a:rPr lang="en-US" sz="800" dirty="0"/>
              <a:t> </a:t>
            </a:r>
            <a:r>
              <a:rPr lang="en-US" i="1" dirty="0"/>
              <a:t>f</a:t>
            </a:r>
            <a:r>
              <a:rPr lang="en-US" sz="800" i="1" dirty="0"/>
              <a:t> </a:t>
            </a:r>
            <a:r>
              <a:rPr lang="en-US" dirty="0">
                <a:sym typeface="Symbol" pitchFamily="18" charset="2"/>
              </a:rPr>
              <a:t></a:t>
            </a:r>
            <a:r>
              <a:rPr lang="en-US" sz="400" dirty="0"/>
              <a:t> </a:t>
            </a:r>
            <a:r>
              <a:rPr lang="en-US" dirty="0"/>
              <a:t>(0)</a:t>
            </a:r>
            <a:r>
              <a:rPr lang="en-US" sz="800" dirty="0"/>
              <a:t> </a:t>
            </a:r>
            <a:r>
              <a:rPr lang="en-US" dirty="0"/>
              <a:t>| = 1.</a:t>
            </a:r>
          </a:p>
        </p:txBody>
      </p:sp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625" y="1872116"/>
            <a:ext cx="16732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688" y="3534228"/>
            <a:ext cx="186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6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07378"/>
            <a:ext cx="24590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6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596947"/>
            <a:ext cx="23034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804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9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So, by Theorem </a:t>
            </a:r>
            <a:r>
              <a:rPr lang="en-US" dirty="0" smtClean="0"/>
              <a:t>4.10</a:t>
            </a:r>
            <a:r>
              <a:rPr lang="en-US" dirty="0"/>
              <a:t>, you can write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To obtain an error </a:t>
            </a:r>
            <a:r>
              <a:rPr lang="en-US" i="1" dirty="0"/>
              <a:t>E </a:t>
            </a:r>
            <a:r>
              <a:rPr lang="en-US" dirty="0"/>
              <a:t>that is less than 0.01, you must choose </a:t>
            </a:r>
            <a:r>
              <a:rPr lang="en-US" i="1" dirty="0"/>
              <a:t>n </a:t>
            </a:r>
            <a:r>
              <a:rPr lang="en-US" dirty="0"/>
              <a:t>such that </a:t>
            </a:r>
            <a:r>
              <a:rPr lang="en-US" dirty="0" smtClean="0"/>
              <a:t>1</a:t>
            </a:r>
            <a:r>
              <a:rPr lang="en-US" dirty="0"/>
              <a:t>/(12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1/100.</a:t>
            </a:r>
          </a:p>
          <a:p>
            <a:pPr marL="0" indent="0"/>
            <a:endParaRPr lang="en-US" dirty="0"/>
          </a:p>
          <a:p>
            <a:r>
              <a:rPr lang="en-US" dirty="0"/>
              <a:t>	       100 </a:t>
            </a:r>
            <a:r>
              <a:rPr lang="en-US" b="1" dirty="0">
                <a:sym typeface="Symbol" pitchFamily="18" charset="2"/>
              </a:rPr>
              <a:t></a:t>
            </a:r>
            <a:r>
              <a:rPr lang="en-US" dirty="0"/>
              <a:t> 12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      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="1" dirty="0" smtClean="0">
                <a:sym typeface="Symbol" pitchFamily="18" charset="2"/>
              </a:rPr>
              <a:t>           </a:t>
            </a:r>
            <a:r>
              <a:rPr lang="en-US" b="1" dirty="0">
                <a:sym typeface="Symbol" pitchFamily="18" charset="2"/>
              </a:rPr>
              <a:t></a:t>
            </a:r>
            <a:r>
              <a:rPr lang="en-US" dirty="0"/>
              <a:t> 2.89</a:t>
            </a:r>
          </a:p>
          <a:p>
            <a:pPr marL="0" indent="0"/>
            <a:r>
              <a:rPr lang="en-US" dirty="0" smtClean="0"/>
              <a:t>            </a:t>
            </a:r>
            <a:endParaRPr lang="en-US" dirty="0"/>
          </a:p>
        </p:txBody>
      </p:sp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3" y="1960562"/>
            <a:ext cx="386715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938" y="2963863"/>
            <a:ext cx="914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18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0" y="5314950"/>
            <a:ext cx="7683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489733"/>
            <a:ext cx="544830" cy="27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032750" y="7632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091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So, you can choose </a:t>
            </a:r>
            <a:r>
              <a:rPr lang="en-US" i="1" dirty="0"/>
              <a:t>n </a:t>
            </a:r>
            <a:r>
              <a:rPr lang="en-US" dirty="0"/>
              <a:t>= 3 (because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must </a:t>
            </a:r>
            <a:r>
              <a:rPr lang="en-US" dirty="0"/>
              <a:t>be greater than or equal to 2.89)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apply the Trapezoidal Rule, as </a:t>
            </a:r>
            <a:br>
              <a:rPr lang="en-US" dirty="0"/>
            </a:br>
            <a:r>
              <a:rPr lang="en-US" dirty="0"/>
              <a:t>shown in Figure </a:t>
            </a:r>
            <a:r>
              <a:rPr lang="en-US" dirty="0" smtClean="0"/>
              <a:t>4.31, </a:t>
            </a:r>
            <a:r>
              <a:rPr lang="en-US" dirty="0"/>
              <a:t>to obtain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i="1" dirty="0"/>
          </a:p>
        </p:txBody>
      </p:sp>
      <p:pic>
        <p:nvPicPr>
          <p:cNvPr id="17920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5776913"/>
            <a:ext cx="9969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6934200" y="4495800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4.31</a:t>
            </a:r>
            <a:endParaRPr lang="en-US" sz="1200" b="1" dirty="0"/>
          </a:p>
        </p:txBody>
      </p:sp>
      <p:pic>
        <p:nvPicPr>
          <p:cNvPr id="17921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29000"/>
            <a:ext cx="164465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1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1862" y="4612341"/>
            <a:ext cx="5849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9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2429" y="1388152"/>
            <a:ext cx="2503973" cy="3032236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032750" y="7632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667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So, by adding and subtracting the error from this estimate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/>
              <a:t>know that </a:t>
            </a:r>
            <a:endParaRPr lang="en-US" i="1" dirty="0"/>
          </a:p>
        </p:txBody>
      </p:sp>
      <p:pic>
        <p:nvPicPr>
          <p:cNvPr id="1802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388" y="2432050"/>
            <a:ext cx="38846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9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032750" y="7632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857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Riemann Sums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 the definition of area, the partitions have subintervals of </a:t>
            </a:r>
            <a:r>
              <a:rPr lang="en-US" i="1" dirty="0"/>
              <a:t>equal width</a:t>
            </a:r>
            <a:r>
              <a:rPr lang="en-US" dirty="0"/>
              <a:t>. This was done only for computational convenience.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 </a:t>
            </a:r>
            <a:r>
              <a:rPr lang="en-US" dirty="0" smtClean="0"/>
              <a:t>next </a:t>
            </a:r>
            <a:r>
              <a:rPr lang="en-US" dirty="0"/>
              <a:t>example shows that it is not necessary to have subintervals of equal width.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  <a:noFill/>
        </p:spPr>
        <p:txBody>
          <a:bodyPr/>
          <a:lstStyle/>
          <a:p>
            <a:r>
              <a:rPr lang="en-US" sz="2300" dirty="0"/>
              <a:t>Example 1 – </a:t>
            </a:r>
            <a:r>
              <a:rPr lang="en-US" sz="2300" i="1" dirty="0"/>
              <a:t>A Partition with Subintervals of Unequal Widths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Consider the region bounded by the graph of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      </a:t>
            </a:r>
            <a:r>
              <a:rPr lang="en-US" sz="800" dirty="0"/>
              <a:t> </a:t>
            </a:r>
            <a:r>
              <a:rPr lang="en-US" dirty="0" smtClean="0"/>
              <a:t>and the </a:t>
            </a:r>
            <a:r>
              <a:rPr lang="en-US" i="1" dirty="0" smtClean="0"/>
              <a:t>x</a:t>
            </a:r>
            <a:r>
              <a:rPr lang="en-US" dirty="0" smtClean="0"/>
              <a:t>-axis for 0 </a:t>
            </a:r>
            <a:r>
              <a:rPr lang="en-US" b="1" dirty="0" smtClean="0">
                <a:sym typeface="Symbol" pitchFamily="18" charset="2"/>
              </a:rPr>
              <a:t></a:t>
            </a:r>
            <a:r>
              <a:rPr lang="en-US" dirty="0" smtClean="0"/>
              <a:t> </a:t>
            </a:r>
            <a:r>
              <a:rPr lang="en-US" i="1" dirty="0" smtClean="0"/>
              <a:t>x </a:t>
            </a:r>
            <a:r>
              <a:rPr lang="en-US" b="1" dirty="0" smtClean="0">
                <a:sym typeface="Symbol" pitchFamily="18" charset="2"/>
              </a:rPr>
              <a:t></a:t>
            </a:r>
            <a:r>
              <a:rPr lang="en-US" dirty="0" smtClean="0"/>
              <a:t> 1,</a:t>
            </a:r>
            <a:r>
              <a:rPr lang="en-US" i="1" dirty="0" smtClean="0"/>
              <a:t> </a:t>
            </a:r>
            <a:r>
              <a:rPr lang="en-US" dirty="0" smtClean="0"/>
              <a:t>as shown in Figure 4.18. 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Evaluate the limit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where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r>
              <a:rPr lang="en-US" dirty="0"/>
              <a:t> is the right endpoint of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partition </a:t>
            </a:r>
            <a:r>
              <a:rPr lang="en-US" dirty="0"/>
              <a:t>given by </a:t>
            </a:r>
            <a:r>
              <a:rPr lang="en-US" i="1" dirty="0" err="1"/>
              <a:t>c</a:t>
            </a:r>
            <a:r>
              <a:rPr lang="en-US" i="1" baseline="-25000" dirty="0" err="1"/>
              <a:t>i</a:t>
            </a:r>
            <a:r>
              <a:rPr lang="en-US" dirty="0"/>
              <a:t> = </a:t>
            </a:r>
            <a:r>
              <a:rPr lang="en-US" i="1" dirty="0"/>
              <a:t>i</a:t>
            </a:r>
            <a:r>
              <a:rPr lang="en-US" sz="400" i="1" dirty="0"/>
              <a:t> 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and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i="1" dirty="0">
                <a:sym typeface="Symbol" pitchFamily="18" charset="2"/>
              </a:rPr>
              <a:t>x</a:t>
            </a:r>
            <a:r>
              <a:rPr lang="en-US" i="1" baseline="-25000" dirty="0">
                <a:sym typeface="Symbol" pitchFamily="18" charset="2"/>
              </a:rPr>
              <a:t>i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the width of the </a:t>
            </a:r>
            <a:r>
              <a:rPr lang="en-US" i="1" dirty="0"/>
              <a:t>i</a:t>
            </a:r>
            <a:r>
              <a:rPr lang="en-US" sz="800" i="1" dirty="0"/>
              <a:t> </a:t>
            </a:r>
            <a:r>
              <a:rPr lang="en-US" dirty="0"/>
              <a:t>th interval.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528762"/>
            <a:ext cx="47466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" y="3332163"/>
            <a:ext cx="23399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5961063" y="5562600"/>
            <a:ext cx="24590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The subintervals do not have</a:t>
            </a:r>
          </a:p>
          <a:p>
            <a:r>
              <a:rPr lang="en-US" sz="1400"/>
              <a:t>equal widths.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715699" y="6119813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4</a:t>
            </a:r>
            <a:r>
              <a:rPr lang="en-US" sz="1200" b="1" dirty="0" smtClean="0"/>
              <a:t>.18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438400"/>
            <a:ext cx="2785110" cy="297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1 – </a:t>
            </a:r>
            <a:r>
              <a:rPr lang="en-US" i="1" dirty="0"/>
              <a:t>Solution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width of the </a:t>
            </a:r>
            <a:r>
              <a:rPr lang="en-US" i="1" dirty="0" err="1"/>
              <a:t>i</a:t>
            </a:r>
            <a:r>
              <a:rPr lang="en-US" sz="800" i="1" dirty="0"/>
              <a:t> </a:t>
            </a:r>
            <a:r>
              <a:rPr lang="en-US" dirty="0" err="1"/>
              <a:t>th</a:t>
            </a:r>
            <a:r>
              <a:rPr lang="en-US" dirty="0"/>
              <a:t> interval </a:t>
            </a:r>
            <a:r>
              <a:rPr lang="en-US" dirty="0" smtClean="0"/>
              <a:t>is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So, the limit is</a:t>
            </a:r>
          </a:p>
          <a:p>
            <a:pPr marL="0" indent="0"/>
            <a:endParaRPr lang="en-US" dirty="0"/>
          </a:p>
        </p:txBody>
      </p:sp>
      <p:pic>
        <p:nvPicPr>
          <p:cNvPr id="993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2057400"/>
            <a:ext cx="25876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2400" y="3086100"/>
            <a:ext cx="24860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0500" y="3898900"/>
            <a:ext cx="13065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4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7663" y="5448300"/>
            <a:ext cx="556736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100" y="1371600"/>
            <a:ext cx="28067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6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0" y="3505200"/>
            <a:ext cx="28606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9188" y="4495800"/>
            <a:ext cx="722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1 – </a:t>
            </a:r>
            <a:r>
              <a:rPr lang="en-US" i="1" dirty="0"/>
              <a:t>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1101" y="2436996"/>
            <a:ext cx="5695928" cy="806140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032750" y="763200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bf3042-b1a0-42e4-a5cb-d755198f9e1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6c005ed-4f67-441a-99c6-65a55af8f0b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ppt301.tmp</Template>
  <TotalTime>2816</TotalTime>
  <Words>1981</Words>
  <Application>Microsoft Office PowerPoint</Application>
  <PresentationFormat>On-screen Show (4:3)</PresentationFormat>
  <Paragraphs>323</Paragraphs>
  <Slides>56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sample</vt:lpstr>
      <vt:lpstr>Slide 1</vt:lpstr>
      <vt:lpstr>Slide 2</vt:lpstr>
      <vt:lpstr>Slide 3</vt:lpstr>
      <vt:lpstr>Slide 4</vt:lpstr>
      <vt:lpstr>Slide 5</vt:lpstr>
      <vt:lpstr>Riemann Sums</vt:lpstr>
      <vt:lpstr>Example 1 – A Partition with Subintervals of Unequal Widths</vt:lpstr>
      <vt:lpstr>Example 1 – Solution</vt:lpstr>
      <vt:lpstr>Example 1 – Solution</vt:lpstr>
      <vt:lpstr>Riemann Sums</vt:lpstr>
      <vt:lpstr>Riemann Sums</vt:lpstr>
      <vt:lpstr>Riemann Sums</vt:lpstr>
      <vt:lpstr>Riemann Sums</vt:lpstr>
      <vt:lpstr>Riemann Sums</vt:lpstr>
      <vt:lpstr>Riemann Sums</vt:lpstr>
      <vt:lpstr>Riemann Sums</vt:lpstr>
      <vt:lpstr>Slide 17</vt:lpstr>
      <vt:lpstr>Definite Integrals</vt:lpstr>
      <vt:lpstr>Definite Integrals</vt:lpstr>
      <vt:lpstr>Definite Integrals</vt:lpstr>
      <vt:lpstr>Definite Integrals</vt:lpstr>
      <vt:lpstr>Example 2 – Evaluating a Definite Integral as a Limit</vt:lpstr>
      <vt:lpstr>Example 2 – Solution </vt:lpstr>
      <vt:lpstr>Example 2 – Solution</vt:lpstr>
      <vt:lpstr>Example 2 – Solution</vt:lpstr>
      <vt:lpstr>Definite Integrals</vt:lpstr>
      <vt:lpstr>Definite Integrals</vt:lpstr>
      <vt:lpstr>Definite Integrals</vt:lpstr>
      <vt:lpstr>Definite Integrals</vt:lpstr>
      <vt:lpstr>Slide 30</vt:lpstr>
      <vt:lpstr>Properties of Definite Integrals</vt:lpstr>
      <vt:lpstr>Properties of Definite Integrals</vt:lpstr>
      <vt:lpstr>Properties of Definite Integrals</vt:lpstr>
      <vt:lpstr>Properties of Definite Integrals</vt:lpstr>
      <vt:lpstr>Example 6 – Evaluation of a Definite Integral</vt:lpstr>
      <vt:lpstr>Example 6 – Solution</vt:lpstr>
      <vt:lpstr>Properties of Definite Integrals</vt:lpstr>
      <vt:lpstr>Properties of Definite Integrals</vt:lpstr>
      <vt:lpstr>Slide 39</vt:lpstr>
      <vt:lpstr>The Trapezoidal Rule</vt:lpstr>
      <vt:lpstr>The Trapezoidal Rule</vt:lpstr>
      <vt:lpstr>The Trapezoidal Rule</vt:lpstr>
      <vt:lpstr>The Trapezoidal Rule</vt:lpstr>
      <vt:lpstr>The Trapezoidal Rule</vt:lpstr>
      <vt:lpstr>The Trapezoidal Rule</vt:lpstr>
      <vt:lpstr>Example 8 – Approximation with the Trapezoidal Rule</vt:lpstr>
      <vt:lpstr>Example 8 – Solution</vt:lpstr>
      <vt:lpstr>Example 8 – Solution</vt:lpstr>
      <vt:lpstr>The Trapezoidal Rule</vt:lpstr>
      <vt:lpstr>Slide 50</vt:lpstr>
      <vt:lpstr>Error Analysis</vt:lpstr>
      <vt:lpstr>Error Analysis</vt:lpstr>
      <vt:lpstr>Example 9 – The Approximate Error in the Trapezoidal Rule</vt:lpstr>
      <vt:lpstr>Example 9 – Solution</vt:lpstr>
      <vt:lpstr>Example 9 – Solution</vt:lpstr>
      <vt:lpstr>Example 9 – Solution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ssharma</dc:creator>
  <cp:lastModifiedBy>sabhang</cp:lastModifiedBy>
  <cp:revision>470</cp:revision>
  <dcterms:created xsi:type="dcterms:W3CDTF">2008-11-21T04:28:28Z</dcterms:created>
  <dcterms:modified xsi:type="dcterms:W3CDTF">2016-09-09T10:47:56Z</dcterms:modified>
</cp:coreProperties>
</file>