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3"/>
  </p:notesMasterIdLst>
  <p:sldIdLst>
    <p:sldId id="303" r:id="rId2"/>
    <p:sldId id="304" r:id="rId3"/>
    <p:sldId id="297" r:id="rId4"/>
    <p:sldId id="298" r:id="rId5"/>
    <p:sldId id="266" r:id="rId6"/>
    <p:sldId id="270" r:id="rId7"/>
    <p:sldId id="272" r:id="rId8"/>
    <p:sldId id="269" r:id="rId9"/>
    <p:sldId id="273" r:id="rId10"/>
    <p:sldId id="300" r:id="rId11"/>
    <p:sldId id="271" r:id="rId12"/>
    <p:sldId id="276" r:id="rId13"/>
    <p:sldId id="277" r:id="rId14"/>
    <p:sldId id="275" r:id="rId15"/>
    <p:sldId id="279" r:id="rId16"/>
    <p:sldId id="280" r:id="rId17"/>
    <p:sldId id="281" r:id="rId18"/>
    <p:sldId id="301" r:id="rId19"/>
    <p:sldId id="286" r:id="rId20"/>
    <p:sldId id="290" r:id="rId21"/>
    <p:sldId id="291" r:id="rId22"/>
    <p:sldId id="292" r:id="rId23"/>
    <p:sldId id="293" r:id="rId24"/>
    <p:sldId id="294" r:id="rId25"/>
    <p:sldId id="302" r:id="rId26"/>
    <p:sldId id="278" r:id="rId27"/>
    <p:sldId id="285" r:id="rId28"/>
    <p:sldId id="284" r:id="rId29"/>
    <p:sldId id="287" r:id="rId30"/>
    <p:sldId id="288" r:id="rId31"/>
    <p:sldId id="295"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3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ED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3342" autoAdjust="0"/>
  </p:normalViewPr>
  <p:slideViewPr>
    <p:cSldViewPr>
      <p:cViewPr varScale="1">
        <p:scale>
          <a:sx n="71" d="100"/>
          <a:sy n="71" d="100"/>
        </p:scale>
        <p:origin x="1284" y="60"/>
      </p:cViewPr>
      <p:guideLst>
        <p:guide orient="horz" pos="2688"/>
        <p:guide pos="321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F75C68-8269-4686-A1B1-7A01131835C5}" type="slidenum">
              <a:rPr lang="en-US"/>
              <a:pPr/>
              <a:t>‹#›</a:t>
            </a:fld>
            <a:endParaRPr lang="en-US"/>
          </a:p>
        </p:txBody>
      </p:sp>
    </p:spTree>
    <p:extLst>
      <p:ext uri="{BB962C8B-B14F-4D97-AF65-F5344CB8AC3E}">
        <p14:creationId xmlns:p14="http://schemas.microsoft.com/office/powerpoint/2010/main" val="2097687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B99156-986E-4706-975C-41D4E378818B}" type="slidenum">
              <a:rPr lang="en-US" smtClean="0">
                <a:solidFill>
                  <a:srgbClr val="000000"/>
                </a:solidFill>
              </a:rPr>
              <a:pPr/>
              <a:t>1</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439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55DEEF-FE02-4630-A4F5-D0E3E193A818}" type="slidenum">
              <a:rPr lang="en-US" smtClean="0">
                <a:solidFill>
                  <a:srgbClr val="000000"/>
                </a:solidFill>
              </a:rPr>
              <a:pPr/>
              <a:t>2</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403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0FC701-E0C6-426C-8E4B-FC5FD73F2391}" type="slidenum">
              <a:rPr lang="en-US" smtClean="0">
                <a:solidFill>
                  <a:srgbClr val="000000"/>
                </a:solidFill>
              </a:rPr>
              <a:pPr/>
              <a:t>4</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866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0FC701-E0C6-426C-8E4B-FC5FD73F2391}" type="slidenum">
              <a:rPr lang="en-US" smtClean="0">
                <a:solidFill>
                  <a:srgbClr val="000000"/>
                </a:solidFill>
              </a:rPr>
              <a:pPr/>
              <a:t>10</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207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0FC701-E0C6-426C-8E4B-FC5FD73F2391}" type="slidenum">
              <a:rPr lang="en-US" smtClean="0">
                <a:solidFill>
                  <a:srgbClr val="000000"/>
                </a:solidFill>
              </a:rPr>
              <a:pPr/>
              <a:t>18</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475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0FC701-E0C6-426C-8E4B-FC5FD73F2391}" type="slidenum">
              <a:rPr lang="en-US" smtClean="0">
                <a:solidFill>
                  <a:srgbClr val="000000"/>
                </a:solidFill>
              </a:rPr>
              <a:pPr/>
              <a:t>25</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998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60" y="152400"/>
            <a:ext cx="8763000"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8" y="168275"/>
            <a:ext cx="8247062" cy="638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userDrawn="1">
            <p:ph type="sldNum" sz="quarter" idx="12"/>
          </p:nvPr>
        </p:nvSpPr>
        <p:spPr/>
        <p:txBody>
          <a:bodyPr/>
          <a:lstStyle>
            <a:lvl1pPr>
              <a:defRPr>
                <a:solidFill>
                  <a:srgbClr val="000000"/>
                </a:solidFill>
              </a:defRPr>
            </a:lvl1pPr>
          </a:lstStyle>
          <a:p>
            <a:pPr>
              <a:defRPr/>
            </a:pPr>
            <a:fld id="{231251D8-300F-4AF4-9AD9-60DD67404B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7200" y="1462088"/>
            <a:ext cx="8229600" cy="509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85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endParaRPr lang="en-US"/>
          </a:p>
        </p:txBody>
      </p:sp>
      <p:sp>
        <p:nvSpPr>
          <p:cNvPr id="108551" name="Text Box 7"/>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p>
            <a:pPr>
              <a:spcBef>
                <a:spcPct val="50000"/>
              </a:spcBef>
              <a:defRPr/>
            </a:pPr>
            <a:fld id="{1BEE8422-0893-4320-8112-A7965084B08A}" type="slidenum">
              <a:rPr lang="en-US"/>
              <a:pPr>
                <a:spcBef>
                  <a:spcPct val="50000"/>
                </a:spcBef>
                <a:defRPr/>
              </a:pPr>
              <a:t>‹#›</a:t>
            </a:fld>
            <a:endParaRPr lang="en-US" dirty="0"/>
          </a:p>
        </p:txBody>
      </p:sp>
      <p:sp>
        <p:nvSpPr>
          <p:cNvPr id="1032" name="Rectangle 5"/>
          <p:cNvSpPr>
            <a:spLocks noGrp="1" noChangeArrowheads="1"/>
          </p:cNvSpPr>
          <p:nvPr>
            <p:ph type="title"/>
          </p:nvPr>
        </p:nvSpPr>
        <p:spPr bwMode="auto">
          <a:xfrm>
            <a:off x="381000" y="10636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226800" y="367200"/>
            <a:ext cx="8838000" cy="7272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342112"/>
          </a:xfrm>
          <a:prstGeom prst="rect">
            <a:avLst/>
          </a:prstGeom>
        </p:spPr>
      </p:pic>
      <p:sp>
        <p:nvSpPr>
          <p:cNvPr id="6" name="Round Diagonal Corner Rectangle 5"/>
          <p:cNvSpPr/>
          <p:nvPr/>
        </p:nvSpPr>
        <p:spPr>
          <a:xfrm>
            <a:off x="47625" y="57150"/>
            <a:ext cx="9048750" cy="6210300"/>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 Box 2"/>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4103" name="Text Box 4"/>
          <p:cNvSpPr txBox="1">
            <a:spLocks noChangeArrowheads="1"/>
          </p:cNvSpPr>
          <p:nvPr/>
        </p:nvSpPr>
        <p:spPr bwMode="auto">
          <a:xfrm>
            <a:off x="1524000" y="152400"/>
            <a:ext cx="536575" cy="1231900"/>
          </a:xfrm>
          <a:prstGeom prst="rect">
            <a:avLst/>
          </a:prstGeom>
          <a:noFill/>
          <a:ln w="9525">
            <a:noFill/>
            <a:miter lim="800000"/>
            <a:headEnd/>
            <a:tailEnd/>
          </a:ln>
        </p:spPr>
        <p:txBody>
          <a:bodyPr tIns="0" bIns="0" anchor="ctr">
            <a:spAutoFit/>
          </a:bodyPr>
          <a:lstStyle/>
          <a:p>
            <a:pPr algn="ctr">
              <a:spcBef>
                <a:spcPct val="50000"/>
              </a:spcBef>
            </a:pPr>
            <a:r>
              <a:rPr lang="en-US" sz="8000" b="1" dirty="0" smtClean="0">
                <a:solidFill>
                  <a:srgbClr val="EC008C"/>
                </a:solidFill>
              </a:rPr>
              <a:t>3</a:t>
            </a:r>
            <a:endParaRPr lang="en-US" sz="8000" b="1" dirty="0">
              <a:solidFill>
                <a:srgbClr val="EC008C"/>
              </a:solidFill>
            </a:endParaRPr>
          </a:p>
        </p:txBody>
      </p:sp>
      <p:sp>
        <p:nvSpPr>
          <p:cNvPr id="4104" name="TextBox 7"/>
          <p:cNvSpPr txBox="1">
            <a:spLocks noChangeArrowheads="1"/>
          </p:cNvSpPr>
          <p:nvPr/>
        </p:nvSpPr>
        <p:spPr bwMode="auto">
          <a:xfrm>
            <a:off x="2362200" y="152400"/>
            <a:ext cx="6096000" cy="1323439"/>
          </a:xfrm>
          <a:prstGeom prst="rect">
            <a:avLst/>
          </a:prstGeom>
          <a:noFill/>
          <a:ln w="9525">
            <a:noFill/>
            <a:miter lim="800000"/>
            <a:headEnd/>
            <a:tailEnd/>
          </a:ln>
        </p:spPr>
        <p:txBody>
          <a:bodyPr>
            <a:spAutoFit/>
          </a:bodyPr>
          <a:lstStyle/>
          <a:p>
            <a:r>
              <a:rPr lang="en-IN" sz="4000" b="1" dirty="0">
                <a:solidFill>
                  <a:srgbClr val="005BAA"/>
                </a:solidFill>
              </a:rPr>
              <a:t>Applications of</a:t>
            </a:r>
          </a:p>
          <a:p>
            <a:r>
              <a:rPr lang="en-IN" sz="4000" b="1" dirty="0">
                <a:solidFill>
                  <a:srgbClr val="005BAA"/>
                </a:solidFill>
              </a:rPr>
              <a:t>Differentiation</a:t>
            </a:r>
            <a:endParaRPr lang="en-US" sz="4000" b="1" dirty="0">
              <a:solidFill>
                <a:srgbClr val="005BAA"/>
              </a:solidFill>
            </a:endParaRPr>
          </a:p>
        </p:txBody>
      </p:sp>
      <p:pic>
        <p:nvPicPr>
          <p:cNvPr id="2" name="Picture 1"/>
          <p:cNvPicPr>
            <a:picLocks noChangeAspect="1"/>
          </p:cNvPicPr>
          <p:nvPr/>
        </p:nvPicPr>
        <p:blipFill rotWithShape="1">
          <a:blip r:embed="rId5"/>
          <a:srcRect t="51866" r="33684" b="-1"/>
          <a:stretch/>
        </p:blipFill>
        <p:spPr>
          <a:xfrm>
            <a:off x="492393" y="1469015"/>
            <a:ext cx="8159215" cy="4855585"/>
          </a:xfrm>
          <a:prstGeom prst="rect">
            <a:avLst/>
          </a:prstGeom>
        </p:spPr>
      </p:pic>
    </p:spTree>
    <p:custDataLst>
      <p:tags r:id="rId1"/>
    </p:custDataLst>
    <p:extLst>
      <p:ext uri="{BB962C8B-B14F-4D97-AF65-F5344CB8AC3E}">
        <p14:creationId xmlns:p14="http://schemas.microsoft.com/office/powerpoint/2010/main" val="184577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Differentials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47472"/>
            <a:ext cx="8311896" cy="704088"/>
          </a:xfrm>
        </p:spPr>
        <p:txBody>
          <a:bodyPr/>
          <a:lstStyle/>
          <a:p>
            <a:r>
              <a:rPr lang="en-US" dirty="0"/>
              <a:t>Differentials</a:t>
            </a:r>
          </a:p>
        </p:txBody>
      </p:sp>
      <p:sp>
        <p:nvSpPr>
          <p:cNvPr id="102403" name="Rectangle 3"/>
          <p:cNvSpPr>
            <a:spLocks noGrp="1" noChangeArrowheads="1"/>
          </p:cNvSpPr>
          <p:nvPr>
            <p:ph idx="1"/>
          </p:nvPr>
        </p:nvSpPr>
        <p:spPr/>
        <p:txBody>
          <a:bodyPr/>
          <a:lstStyle/>
          <a:p>
            <a:pPr marL="0" indent="0"/>
            <a:r>
              <a:rPr lang="en-US" dirty="0"/>
              <a:t>When the tangent line to the graph of </a:t>
            </a:r>
            <a:r>
              <a:rPr lang="en-US" i="1" dirty="0"/>
              <a:t>f</a:t>
            </a:r>
            <a:r>
              <a:rPr lang="en-US" dirty="0"/>
              <a:t> at the point (</a:t>
            </a:r>
            <a:r>
              <a:rPr lang="en-US" i="1" dirty="0"/>
              <a:t>c</a:t>
            </a:r>
            <a:r>
              <a:rPr lang="en-US" dirty="0"/>
              <a:t>, </a:t>
            </a:r>
            <a:r>
              <a:rPr lang="en-US" i="1" dirty="0"/>
              <a:t>f</a:t>
            </a:r>
            <a:r>
              <a:rPr lang="en-US" sz="400" i="1" dirty="0"/>
              <a:t> </a:t>
            </a:r>
            <a:r>
              <a:rPr lang="en-US" dirty="0"/>
              <a:t>(</a:t>
            </a:r>
            <a:r>
              <a:rPr lang="en-US" i="1" dirty="0"/>
              <a:t>c</a:t>
            </a:r>
            <a:r>
              <a:rPr lang="en-US" dirty="0"/>
              <a:t>))</a:t>
            </a:r>
          </a:p>
          <a:p>
            <a:pPr marL="0" indent="0"/>
            <a:r>
              <a:rPr lang="en-US" i="1" dirty="0"/>
              <a:t>	</a:t>
            </a:r>
          </a:p>
          <a:p>
            <a:pPr marL="0" indent="0"/>
            <a:r>
              <a:rPr lang="en-US" i="1" dirty="0"/>
              <a:t>	y </a:t>
            </a:r>
            <a:r>
              <a:rPr lang="en-US" dirty="0"/>
              <a:t>=</a:t>
            </a:r>
            <a:r>
              <a:rPr lang="en-US" i="1" dirty="0"/>
              <a:t> f</a:t>
            </a:r>
            <a:r>
              <a:rPr lang="en-US" sz="400" i="1" dirty="0"/>
              <a:t> </a:t>
            </a:r>
            <a:r>
              <a:rPr lang="en-US" dirty="0"/>
              <a:t>(</a:t>
            </a:r>
            <a:r>
              <a:rPr lang="en-US" i="1" dirty="0"/>
              <a:t>c</a:t>
            </a:r>
            <a:r>
              <a:rPr lang="en-US" dirty="0"/>
              <a:t>) + </a:t>
            </a:r>
            <a:r>
              <a:rPr lang="en-US" i="1" dirty="0"/>
              <a:t>f</a:t>
            </a:r>
            <a:r>
              <a:rPr lang="en-US" sz="800" i="1" dirty="0"/>
              <a:t> </a:t>
            </a:r>
            <a:r>
              <a:rPr lang="en-US" dirty="0">
                <a:sym typeface="Symbol" pitchFamily="18" charset="2"/>
              </a:rPr>
              <a:t></a:t>
            </a:r>
            <a:r>
              <a:rPr lang="en-US" dirty="0"/>
              <a:t>(</a:t>
            </a:r>
            <a:r>
              <a:rPr lang="en-US" i="1" dirty="0"/>
              <a:t>c</a:t>
            </a:r>
            <a:r>
              <a:rPr lang="en-US" dirty="0"/>
              <a:t>)(</a:t>
            </a:r>
            <a:r>
              <a:rPr lang="en-US" i="1" dirty="0"/>
              <a:t>x </a:t>
            </a:r>
            <a:r>
              <a:rPr lang="en-US" dirty="0"/>
              <a:t>– </a:t>
            </a:r>
            <a:r>
              <a:rPr lang="en-US" i="1" dirty="0"/>
              <a:t>c</a:t>
            </a:r>
            <a:r>
              <a:rPr lang="en-US" dirty="0"/>
              <a:t>)</a:t>
            </a:r>
          </a:p>
          <a:p>
            <a:pPr marL="0" indent="0"/>
            <a:endParaRPr lang="en-US" dirty="0"/>
          </a:p>
          <a:p>
            <a:pPr marL="0" indent="0"/>
            <a:r>
              <a:rPr lang="en-US" dirty="0"/>
              <a:t>is used as an approximation of </a:t>
            </a:r>
            <a:br>
              <a:rPr lang="en-US" dirty="0"/>
            </a:br>
            <a:r>
              <a:rPr lang="en-US" dirty="0"/>
              <a:t>the graph of </a:t>
            </a:r>
            <a:r>
              <a:rPr lang="en-US" i="1" dirty="0"/>
              <a:t>f</a:t>
            </a:r>
            <a:r>
              <a:rPr lang="en-US" dirty="0"/>
              <a:t>, the quantity </a:t>
            </a:r>
            <a:br>
              <a:rPr lang="en-US" dirty="0"/>
            </a:br>
            <a:r>
              <a:rPr lang="en-US" i="1" dirty="0"/>
              <a:t>x </a:t>
            </a:r>
            <a:r>
              <a:rPr lang="en-US" dirty="0"/>
              <a:t>– </a:t>
            </a:r>
            <a:r>
              <a:rPr lang="en-US" i="1" dirty="0"/>
              <a:t>c</a:t>
            </a:r>
            <a:r>
              <a:rPr lang="en-US" dirty="0"/>
              <a:t> is called the change in </a:t>
            </a:r>
            <a:r>
              <a:rPr lang="en-US" i="1" dirty="0"/>
              <a:t>x</a:t>
            </a:r>
            <a:r>
              <a:rPr lang="en-US" dirty="0"/>
              <a:t>,</a:t>
            </a:r>
            <a:br>
              <a:rPr lang="en-US" dirty="0"/>
            </a:br>
            <a:r>
              <a:rPr lang="en-US" dirty="0"/>
              <a:t>and is denoted by </a:t>
            </a:r>
            <a:r>
              <a:rPr lang="en-US" dirty="0">
                <a:sym typeface="Symbol" pitchFamily="18" charset="2"/>
              </a:rPr>
              <a:t></a:t>
            </a:r>
            <a:r>
              <a:rPr lang="en-US" i="1" dirty="0"/>
              <a:t>x</a:t>
            </a:r>
            <a:r>
              <a:rPr lang="en-US" dirty="0"/>
              <a:t>, as </a:t>
            </a:r>
            <a:br>
              <a:rPr lang="en-US" dirty="0"/>
            </a:br>
            <a:r>
              <a:rPr lang="en-US" dirty="0"/>
              <a:t>shown in Figure </a:t>
            </a:r>
            <a:r>
              <a:rPr lang="en-US" dirty="0" smtClean="0"/>
              <a:t>3.54.</a:t>
            </a:r>
            <a:endParaRPr lang="en-US" dirty="0"/>
          </a:p>
        </p:txBody>
      </p:sp>
      <p:sp>
        <p:nvSpPr>
          <p:cNvPr id="102405" name="Text Box 5"/>
          <p:cNvSpPr txBox="1">
            <a:spLocks noChangeArrowheads="1"/>
          </p:cNvSpPr>
          <p:nvPr/>
        </p:nvSpPr>
        <p:spPr bwMode="auto">
          <a:xfrm>
            <a:off x="5181600" y="2300288"/>
            <a:ext cx="2497138" cy="366712"/>
          </a:xfrm>
          <a:prstGeom prst="rect">
            <a:avLst/>
          </a:prstGeom>
          <a:noFill/>
          <a:ln w="9525">
            <a:noFill/>
            <a:miter lim="800000"/>
            <a:headEnd/>
            <a:tailEnd/>
          </a:ln>
          <a:effectLst/>
        </p:spPr>
        <p:txBody>
          <a:bodyPr wrap="none">
            <a:spAutoFit/>
          </a:bodyPr>
          <a:lstStyle/>
          <a:p>
            <a:r>
              <a:rPr lang="en-US" dirty="0">
                <a:solidFill>
                  <a:srgbClr val="ED008C"/>
                </a:solidFill>
              </a:rPr>
              <a:t>Tangent line at (</a:t>
            </a:r>
            <a:r>
              <a:rPr lang="en-US" i="1" dirty="0">
                <a:solidFill>
                  <a:srgbClr val="ED008C"/>
                </a:solidFill>
              </a:rPr>
              <a:t>c</a:t>
            </a:r>
            <a:r>
              <a:rPr lang="en-US" dirty="0">
                <a:solidFill>
                  <a:srgbClr val="ED008C"/>
                </a:solidFill>
              </a:rPr>
              <a:t>, </a:t>
            </a:r>
            <a:r>
              <a:rPr lang="en-US" i="1" dirty="0">
                <a:solidFill>
                  <a:srgbClr val="ED008C"/>
                </a:solidFill>
              </a:rPr>
              <a:t>f</a:t>
            </a:r>
            <a:r>
              <a:rPr lang="en-US" sz="400" i="1" dirty="0">
                <a:solidFill>
                  <a:srgbClr val="ED008C"/>
                </a:solidFill>
              </a:rPr>
              <a:t> </a:t>
            </a:r>
            <a:r>
              <a:rPr lang="en-US" dirty="0">
                <a:solidFill>
                  <a:srgbClr val="ED008C"/>
                </a:solidFill>
              </a:rPr>
              <a:t>(</a:t>
            </a:r>
            <a:r>
              <a:rPr lang="en-US" i="1" dirty="0">
                <a:solidFill>
                  <a:srgbClr val="ED008C"/>
                </a:solidFill>
              </a:rPr>
              <a:t>c</a:t>
            </a:r>
            <a:r>
              <a:rPr lang="en-US" dirty="0">
                <a:solidFill>
                  <a:srgbClr val="ED008C"/>
                </a:solidFill>
              </a:rPr>
              <a:t>))</a:t>
            </a:r>
          </a:p>
        </p:txBody>
      </p:sp>
      <p:pic>
        <p:nvPicPr>
          <p:cNvPr id="102406" name="Picture 6"/>
          <p:cNvPicPr>
            <a:picLocks noChangeAspect="1" noChangeArrowheads="1"/>
          </p:cNvPicPr>
          <p:nvPr/>
        </p:nvPicPr>
        <p:blipFill>
          <a:blip r:embed="rId3" cstate="print"/>
          <a:srcRect/>
          <a:stretch>
            <a:fillRect/>
          </a:stretch>
        </p:blipFill>
        <p:spPr bwMode="auto">
          <a:xfrm>
            <a:off x="5322888" y="2819400"/>
            <a:ext cx="3135312" cy="3063875"/>
          </a:xfrm>
          <a:prstGeom prst="rect">
            <a:avLst/>
          </a:prstGeom>
          <a:noFill/>
          <a:ln w="9525">
            <a:noFill/>
            <a:miter lim="800000"/>
            <a:headEnd/>
            <a:tailEnd/>
          </a:ln>
          <a:effectLst/>
        </p:spPr>
      </p:pic>
      <p:sp>
        <p:nvSpPr>
          <p:cNvPr id="102407" name="Text Box 7"/>
          <p:cNvSpPr txBox="1">
            <a:spLocks noChangeArrowheads="1"/>
          </p:cNvSpPr>
          <p:nvPr/>
        </p:nvSpPr>
        <p:spPr bwMode="auto">
          <a:xfrm>
            <a:off x="6433124" y="6416675"/>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3.54</a:t>
            </a:r>
            <a:endParaRPr lang="en-US" sz="1200" b="1" dirty="0"/>
          </a:p>
        </p:txBody>
      </p:sp>
      <p:sp>
        <p:nvSpPr>
          <p:cNvPr id="102408" name="Text Box 8"/>
          <p:cNvSpPr txBox="1">
            <a:spLocks noChangeArrowheads="1"/>
          </p:cNvSpPr>
          <p:nvPr/>
        </p:nvSpPr>
        <p:spPr bwMode="auto">
          <a:xfrm>
            <a:off x="5334000" y="5867400"/>
            <a:ext cx="3201517" cy="523220"/>
          </a:xfrm>
          <a:prstGeom prst="rect">
            <a:avLst/>
          </a:prstGeom>
          <a:noFill/>
          <a:ln w="9525">
            <a:noFill/>
            <a:miter lim="800000"/>
            <a:headEnd/>
            <a:tailEnd/>
          </a:ln>
          <a:effectLst/>
        </p:spPr>
        <p:txBody>
          <a:bodyPr wrap="none">
            <a:spAutoFit/>
          </a:bodyPr>
          <a:lstStyle/>
          <a:p>
            <a:r>
              <a:rPr lang="en-US" sz="1400" dirty="0"/>
              <a:t>When </a:t>
            </a:r>
            <a:r>
              <a:rPr lang="en-US" sz="1400" dirty="0">
                <a:sym typeface="Symbol" pitchFamily="18" charset="2"/>
              </a:rPr>
              <a:t></a:t>
            </a:r>
            <a:r>
              <a:rPr lang="en-US" sz="1400" i="1" dirty="0"/>
              <a:t>x</a:t>
            </a:r>
            <a:r>
              <a:rPr lang="en-US" sz="1400" dirty="0"/>
              <a:t> is small, </a:t>
            </a:r>
            <a:r>
              <a:rPr lang="en-US" sz="1400" dirty="0">
                <a:sym typeface="Symbol" pitchFamily="18" charset="2"/>
              </a:rPr>
              <a:t></a:t>
            </a:r>
            <a:r>
              <a:rPr lang="en-US" sz="1400" i="1" dirty="0"/>
              <a:t>y </a:t>
            </a:r>
            <a:r>
              <a:rPr lang="en-US" sz="1400" dirty="0"/>
              <a:t>=</a:t>
            </a:r>
            <a:r>
              <a:rPr lang="en-US" sz="1400" i="1" dirty="0"/>
              <a:t> f</a:t>
            </a:r>
            <a:r>
              <a:rPr lang="en-US" sz="400" i="1" dirty="0"/>
              <a:t> </a:t>
            </a:r>
            <a:r>
              <a:rPr lang="en-US" sz="1400" dirty="0"/>
              <a:t>(</a:t>
            </a:r>
            <a:r>
              <a:rPr lang="en-US" sz="1400" i="1" dirty="0"/>
              <a:t>c</a:t>
            </a:r>
            <a:r>
              <a:rPr lang="en-US" sz="1400" dirty="0"/>
              <a:t> + </a:t>
            </a:r>
            <a:r>
              <a:rPr lang="en-US" sz="1400" dirty="0">
                <a:sym typeface="Symbol" pitchFamily="18" charset="2"/>
              </a:rPr>
              <a:t></a:t>
            </a:r>
            <a:r>
              <a:rPr lang="en-US" sz="1400" i="1" dirty="0"/>
              <a:t>x</a:t>
            </a:r>
            <a:r>
              <a:rPr lang="en-US" sz="1400" dirty="0"/>
              <a:t>) – </a:t>
            </a:r>
            <a:r>
              <a:rPr lang="en-US" sz="1400" i="1" dirty="0"/>
              <a:t>f</a:t>
            </a:r>
            <a:r>
              <a:rPr lang="en-US" sz="400" i="1" dirty="0"/>
              <a:t> </a:t>
            </a:r>
            <a:r>
              <a:rPr lang="en-US" sz="1400" dirty="0"/>
              <a:t>(</a:t>
            </a:r>
            <a:r>
              <a:rPr lang="en-US" sz="1400" i="1" dirty="0"/>
              <a:t>c</a:t>
            </a:r>
            <a:r>
              <a:rPr lang="en-US" sz="1400" dirty="0"/>
              <a:t>)</a:t>
            </a:r>
          </a:p>
          <a:p>
            <a:r>
              <a:rPr lang="en-US" sz="1400" dirty="0"/>
              <a:t>is approximated by </a:t>
            </a:r>
            <a:r>
              <a:rPr lang="en-US" sz="1400" i="1" dirty="0"/>
              <a:t>f</a:t>
            </a:r>
            <a:r>
              <a:rPr lang="en-US" sz="800" i="1" dirty="0"/>
              <a:t> </a:t>
            </a:r>
            <a:r>
              <a:rPr lang="en-US" sz="1400" dirty="0">
                <a:sym typeface="Symbol" pitchFamily="18" charset="2"/>
              </a:rPr>
              <a:t></a:t>
            </a:r>
            <a:r>
              <a:rPr lang="en-US" sz="1400" dirty="0"/>
              <a:t>(</a:t>
            </a:r>
            <a:r>
              <a:rPr lang="en-US" sz="1400" i="1" dirty="0"/>
              <a:t>c</a:t>
            </a:r>
            <a:r>
              <a:rPr lang="en-US" sz="1400" dirty="0"/>
              <a:t>)</a:t>
            </a:r>
            <a:r>
              <a:rPr lang="en-US" sz="1400" dirty="0">
                <a:sym typeface="Symbol" pitchFamily="18" charset="2"/>
              </a:rPr>
              <a:t></a:t>
            </a:r>
            <a:r>
              <a:rPr lang="en-US" sz="1400" i="1" dirty="0"/>
              <a:t>x</a:t>
            </a:r>
            <a:r>
              <a:rPr lang="en-US" sz="1400" dirty="0"/>
              <a: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marL="0" indent="0"/>
            <a:r>
              <a:rPr lang="en-US" dirty="0"/>
              <a:t>When </a:t>
            </a:r>
            <a:r>
              <a:rPr lang="en-US" dirty="0">
                <a:sym typeface="Symbol" pitchFamily="18" charset="2"/>
              </a:rPr>
              <a:t></a:t>
            </a:r>
            <a:r>
              <a:rPr lang="en-US" i="1" dirty="0"/>
              <a:t>x</a:t>
            </a:r>
            <a:r>
              <a:rPr lang="en-US" dirty="0"/>
              <a:t> is small, the change in </a:t>
            </a:r>
            <a:r>
              <a:rPr lang="en-US" i="1" dirty="0"/>
              <a:t>y</a:t>
            </a:r>
            <a:r>
              <a:rPr lang="en-US" dirty="0"/>
              <a:t> (denoted by </a:t>
            </a:r>
            <a:r>
              <a:rPr lang="en-US" dirty="0">
                <a:sym typeface="Symbol" pitchFamily="18" charset="2"/>
              </a:rPr>
              <a:t></a:t>
            </a:r>
            <a:r>
              <a:rPr lang="en-US" i="1" dirty="0"/>
              <a:t>y</a:t>
            </a:r>
            <a:r>
              <a:rPr lang="en-US" dirty="0"/>
              <a:t>) can be approximated as shown.</a:t>
            </a:r>
          </a:p>
          <a:p>
            <a:pPr marL="0" indent="0"/>
            <a:endParaRPr lang="en-US" dirty="0"/>
          </a:p>
          <a:p>
            <a:pPr marL="0" indent="0"/>
            <a:r>
              <a:rPr lang="en-US" dirty="0">
                <a:sym typeface="Symbol" pitchFamily="18" charset="2"/>
              </a:rPr>
              <a:t>	</a:t>
            </a:r>
            <a:r>
              <a:rPr lang="en-US" i="1" dirty="0"/>
              <a:t>y </a:t>
            </a:r>
            <a:r>
              <a:rPr lang="en-US" dirty="0"/>
              <a:t>=</a:t>
            </a:r>
            <a:r>
              <a:rPr lang="en-US" i="1" dirty="0"/>
              <a:t> f</a:t>
            </a:r>
            <a:r>
              <a:rPr lang="en-US" sz="400" i="1" dirty="0"/>
              <a:t> </a:t>
            </a:r>
            <a:r>
              <a:rPr lang="en-US" dirty="0"/>
              <a:t>(</a:t>
            </a:r>
            <a:r>
              <a:rPr lang="en-US" i="1" dirty="0"/>
              <a:t>c</a:t>
            </a:r>
            <a:r>
              <a:rPr lang="en-US" dirty="0"/>
              <a:t> + </a:t>
            </a:r>
            <a:r>
              <a:rPr lang="en-US" dirty="0">
                <a:sym typeface="Symbol" pitchFamily="18" charset="2"/>
              </a:rPr>
              <a:t></a:t>
            </a:r>
            <a:r>
              <a:rPr lang="en-US" i="1" dirty="0"/>
              <a:t>x</a:t>
            </a:r>
            <a:r>
              <a:rPr lang="en-US" dirty="0"/>
              <a:t>) – </a:t>
            </a:r>
            <a:r>
              <a:rPr lang="en-US" i="1" dirty="0"/>
              <a:t>f</a:t>
            </a:r>
            <a:r>
              <a:rPr lang="en-US" sz="400" i="1" dirty="0"/>
              <a:t> </a:t>
            </a:r>
            <a:r>
              <a:rPr lang="en-US" dirty="0"/>
              <a:t>(</a:t>
            </a:r>
            <a:r>
              <a:rPr lang="en-US" i="1" dirty="0"/>
              <a:t>c</a:t>
            </a:r>
            <a:r>
              <a:rPr lang="en-US" dirty="0"/>
              <a:t>)</a:t>
            </a:r>
          </a:p>
          <a:p>
            <a:pPr marL="0" indent="0"/>
            <a:endParaRPr lang="en-US" dirty="0"/>
          </a:p>
          <a:p>
            <a:pPr marL="0" indent="0"/>
            <a:r>
              <a:rPr lang="en-US" i="1" dirty="0"/>
              <a:t>                </a:t>
            </a:r>
            <a:r>
              <a:rPr lang="en-US" b="1" dirty="0">
                <a:sym typeface="Symbol" pitchFamily="18" charset="2"/>
              </a:rPr>
              <a:t></a:t>
            </a:r>
            <a:r>
              <a:rPr lang="en-US" dirty="0"/>
              <a:t> </a:t>
            </a:r>
            <a:r>
              <a:rPr lang="en-US" i="1" dirty="0"/>
              <a:t>f</a:t>
            </a:r>
            <a:r>
              <a:rPr lang="en-US" sz="800" i="1" dirty="0"/>
              <a:t> </a:t>
            </a:r>
            <a:r>
              <a:rPr lang="en-US" dirty="0">
                <a:sym typeface="Symbol" pitchFamily="18" charset="2"/>
              </a:rPr>
              <a:t></a:t>
            </a:r>
            <a:r>
              <a:rPr lang="en-US" dirty="0"/>
              <a:t>(</a:t>
            </a:r>
            <a:r>
              <a:rPr lang="en-US" i="1" dirty="0"/>
              <a:t>c</a:t>
            </a:r>
            <a:r>
              <a:rPr lang="en-US" dirty="0"/>
              <a:t>)</a:t>
            </a:r>
            <a:r>
              <a:rPr lang="en-US" dirty="0">
                <a:sym typeface="Symbol" pitchFamily="18" charset="2"/>
              </a:rPr>
              <a:t></a:t>
            </a:r>
            <a:r>
              <a:rPr lang="en-US" i="1" dirty="0"/>
              <a:t>x</a:t>
            </a:r>
          </a:p>
          <a:p>
            <a:pPr marL="0" indent="0"/>
            <a:endParaRPr lang="en-US" i="1" dirty="0"/>
          </a:p>
          <a:p>
            <a:pPr marL="0" indent="0"/>
            <a:r>
              <a:rPr lang="en-US" dirty="0"/>
              <a:t>For such an approximation, the quantity </a:t>
            </a:r>
            <a:r>
              <a:rPr lang="en-US" dirty="0">
                <a:sym typeface="Symbol" pitchFamily="18" charset="2"/>
              </a:rPr>
              <a:t></a:t>
            </a:r>
            <a:r>
              <a:rPr lang="en-US" i="1" dirty="0"/>
              <a:t>x</a:t>
            </a:r>
            <a:r>
              <a:rPr lang="en-US" dirty="0"/>
              <a:t> is traditionally denoted by </a:t>
            </a:r>
            <a:r>
              <a:rPr lang="en-US" i="1" dirty="0" err="1"/>
              <a:t>dx</a:t>
            </a:r>
            <a:r>
              <a:rPr lang="en-US" dirty="0"/>
              <a:t>, and is called the </a:t>
            </a:r>
            <a:r>
              <a:rPr lang="en-US" b="1" dirty="0"/>
              <a:t>differential of </a:t>
            </a:r>
            <a:r>
              <a:rPr lang="en-US" b="1" i="1" dirty="0"/>
              <a:t>x</a:t>
            </a:r>
            <a:r>
              <a:rPr lang="en-US" dirty="0"/>
              <a:t>.</a:t>
            </a:r>
            <a:r>
              <a:rPr lang="en-US" b="1" dirty="0"/>
              <a:t> </a:t>
            </a:r>
            <a:br>
              <a:rPr lang="en-US" b="1" dirty="0"/>
            </a:br>
            <a:endParaRPr lang="en-US" b="1" dirty="0"/>
          </a:p>
          <a:p>
            <a:pPr marL="0" indent="0"/>
            <a:r>
              <a:rPr lang="en-US" dirty="0"/>
              <a:t>The expression </a:t>
            </a:r>
            <a:r>
              <a:rPr lang="en-US" i="1" dirty="0"/>
              <a:t>f</a:t>
            </a:r>
            <a:r>
              <a:rPr lang="en-US" sz="800" i="1" dirty="0"/>
              <a:t> </a:t>
            </a:r>
            <a:r>
              <a:rPr lang="en-US" dirty="0">
                <a:sym typeface="Symbol" pitchFamily="18" charset="2"/>
              </a:rPr>
              <a:t></a:t>
            </a:r>
            <a:r>
              <a:rPr lang="en-US" dirty="0"/>
              <a:t>(</a:t>
            </a:r>
            <a:r>
              <a:rPr lang="en-US" i="1" dirty="0"/>
              <a:t>x</a:t>
            </a:r>
            <a:r>
              <a:rPr lang="en-US" dirty="0"/>
              <a:t>)</a:t>
            </a:r>
            <a:r>
              <a:rPr lang="en-US" i="1" dirty="0" err="1"/>
              <a:t>dx</a:t>
            </a:r>
            <a:r>
              <a:rPr lang="en-US" dirty="0"/>
              <a:t> is denoted by </a:t>
            </a:r>
            <a:r>
              <a:rPr lang="en-US" i="1" dirty="0" err="1"/>
              <a:t>dy</a:t>
            </a:r>
            <a:r>
              <a:rPr lang="en-US" dirty="0"/>
              <a:t>, and is called the </a:t>
            </a:r>
            <a:r>
              <a:rPr lang="en-US" b="1" dirty="0"/>
              <a:t>differential of </a:t>
            </a:r>
            <a:r>
              <a:rPr lang="en-US" b="1" i="1" dirty="0"/>
              <a:t>y</a:t>
            </a:r>
            <a:r>
              <a:rPr lang="en-US" dirty="0"/>
              <a:t>.</a:t>
            </a:r>
          </a:p>
        </p:txBody>
      </p:sp>
      <p:sp>
        <p:nvSpPr>
          <p:cNvPr id="107527" name="Text Box 7"/>
          <p:cNvSpPr txBox="1">
            <a:spLocks noChangeArrowheads="1"/>
          </p:cNvSpPr>
          <p:nvPr/>
        </p:nvSpPr>
        <p:spPr bwMode="auto">
          <a:xfrm>
            <a:off x="5461000" y="2725738"/>
            <a:ext cx="2051050" cy="366712"/>
          </a:xfrm>
          <a:prstGeom prst="rect">
            <a:avLst/>
          </a:prstGeom>
          <a:noFill/>
          <a:ln w="9525">
            <a:noFill/>
            <a:miter lim="800000"/>
            <a:headEnd/>
            <a:tailEnd/>
          </a:ln>
          <a:effectLst/>
        </p:spPr>
        <p:txBody>
          <a:bodyPr wrap="none">
            <a:spAutoFit/>
          </a:bodyPr>
          <a:lstStyle/>
          <a:p>
            <a:r>
              <a:rPr lang="en-US">
                <a:solidFill>
                  <a:srgbClr val="ED008C"/>
                </a:solidFill>
              </a:rPr>
              <a:t>Actual change in </a:t>
            </a:r>
            <a:r>
              <a:rPr lang="en-US" i="1">
                <a:solidFill>
                  <a:srgbClr val="ED008C"/>
                </a:solidFill>
              </a:rPr>
              <a:t>y</a:t>
            </a:r>
          </a:p>
        </p:txBody>
      </p:sp>
      <p:sp>
        <p:nvSpPr>
          <p:cNvPr id="107528" name="Text Box 8"/>
          <p:cNvSpPr txBox="1">
            <a:spLocks noChangeArrowheads="1"/>
          </p:cNvSpPr>
          <p:nvPr/>
        </p:nvSpPr>
        <p:spPr bwMode="auto">
          <a:xfrm>
            <a:off x="5454650" y="3614738"/>
            <a:ext cx="2698750" cy="366712"/>
          </a:xfrm>
          <a:prstGeom prst="rect">
            <a:avLst/>
          </a:prstGeom>
          <a:noFill/>
          <a:ln w="9525">
            <a:noFill/>
            <a:miter lim="800000"/>
            <a:headEnd/>
            <a:tailEnd/>
          </a:ln>
          <a:effectLst/>
        </p:spPr>
        <p:txBody>
          <a:bodyPr wrap="none">
            <a:spAutoFit/>
          </a:bodyPr>
          <a:lstStyle/>
          <a:p>
            <a:r>
              <a:rPr lang="en-US">
                <a:solidFill>
                  <a:srgbClr val="ED008C"/>
                </a:solidFill>
              </a:rPr>
              <a:t>Approximate change in </a:t>
            </a:r>
            <a:r>
              <a:rPr lang="en-US" i="1">
                <a:solidFill>
                  <a:srgbClr val="ED008C"/>
                </a:solidFill>
              </a:rPr>
              <a:t>y</a:t>
            </a:r>
          </a:p>
        </p:txBody>
      </p:sp>
      <p:sp>
        <p:nvSpPr>
          <p:cNvPr id="7" name="Rectangle 2"/>
          <p:cNvSpPr>
            <a:spLocks noGrp="1" noChangeArrowheads="1"/>
          </p:cNvSpPr>
          <p:nvPr>
            <p:ph type="title"/>
          </p:nvPr>
        </p:nvSpPr>
        <p:spPr>
          <a:xfrm>
            <a:off x="457200" y="347472"/>
            <a:ext cx="8311896" cy="704088"/>
          </a:xfrm>
        </p:spPr>
        <p:txBody>
          <a:bodyPr/>
          <a:lstStyle/>
          <a:p>
            <a:r>
              <a:rPr lang="en-US" dirty="0"/>
              <a:t>Differentials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a:p>
            <a:pPr marL="0" indent="0"/>
            <a:endParaRPr lang="en-US" dirty="0"/>
          </a:p>
          <a:p>
            <a:pPr marL="0" indent="0"/>
            <a:r>
              <a:rPr lang="en-US" dirty="0"/>
              <a:t>In many types of applications, the differential of </a:t>
            </a:r>
            <a:r>
              <a:rPr lang="en-US" i="1" dirty="0"/>
              <a:t>y</a:t>
            </a:r>
            <a:r>
              <a:rPr lang="en-US" dirty="0"/>
              <a:t> can be used as an approximation of the change in </a:t>
            </a:r>
            <a:r>
              <a:rPr lang="en-US" i="1" dirty="0"/>
              <a:t>y</a:t>
            </a:r>
            <a:r>
              <a:rPr lang="en-US" dirty="0"/>
              <a:t>. That is, </a:t>
            </a:r>
            <a:endParaRPr lang="en-US" dirty="0" smtClean="0"/>
          </a:p>
          <a:p>
            <a:pPr marL="0" indent="0"/>
            <a:endParaRPr lang="en-US" dirty="0"/>
          </a:p>
          <a:p>
            <a:pPr marL="0" indent="0"/>
            <a:r>
              <a:rPr lang="en-US" dirty="0">
                <a:sym typeface="Symbol" pitchFamily="18" charset="2"/>
              </a:rPr>
              <a:t>	</a:t>
            </a:r>
            <a:r>
              <a:rPr lang="en-US" i="1" dirty="0"/>
              <a:t>y </a:t>
            </a:r>
            <a:r>
              <a:rPr lang="en-US" b="1" dirty="0">
                <a:sym typeface="Symbol" pitchFamily="18" charset="2"/>
              </a:rPr>
              <a:t></a:t>
            </a:r>
            <a:r>
              <a:rPr lang="en-US" dirty="0"/>
              <a:t> </a:t>
            </a:r>
            <a:r>
              <a:rPr lang="en-US" i="1" dirty="0" err="1"/>
              <a:t>dy</a:t>
            </a:r>
            <a:r>
              <a:rPr lang="en-US" dirty="0"/>
              <a:t>         or       </a:t>
            </a:r>
            <a:r>
              <a:rPr lang="en-US" dirty="0">
                <a:sym typeface="Symbol" pitchFamily="18" charset="2"/>
              </a:rPr>
              <a:t></a:t>
            </a:r>
            <a:r>
              <a:rPr lang="en-US" i="1" dirty="0"/>
              <a:t>y </a:t>
            </a:r>
            <a:r>
              <a:rPr lang="en-US" b="1" dirty="0">
                <a:sym typeface="Symbol" pitchFamily="18" charset="2"/>
              </a:rPr>
              <a:t></a:t>
            </a:r>
            <a:r>
              <a:rPr lang="en-US" dirty="0"/>
              <a:t> </a:t>
            </a:r>
            <a:r>
              <a:rPr lang="en-US" i="1" dirty="0"/>
              <a:t>f</a:t>
            </a:r>
            <a:r>
              <a:rPr lang="en-US" sz="800" i="1" dirty="0"/>
              <a:t> </a:t>
            </a:r>
            <a:r>
              <a:rPr lang="en-US" dirty="0">
                <a:sym typeface="Symbol" pitchFamily="18" charset="2"/>
              </a:rPr>
              <a:t></a:t>
            </a:r>
            <a:r>
              <a:rPr lang="en-US" dirty="0"/>
              <a:t>(</a:t>
            </a:r>
            <a:r>
              <a:rPr lang="en-US" i="1" dirty="0"/>
              <a:t>x</a:t>
            </a:r>
            <a:r>
              <a:rPr lang="en-US" dirty="0"/>
              <a:t>)</a:t>
            </a:r>
            <a:r>
              <a:rPr lang="en-US" i="1" dirty="0" err="1"/>
              <a:t>dx</a:t>
            </a:r>
            <a:r>
              <a:rPr lang="en-US" dirty="0" smtClean="0"/>
              <a:t>.</a:t>
            </a:r>
            <a:endParaRPr lang="en-US" dirty="0"/>
          </a:p>
        </p:txBody>
      </p:sp>
      <p:sp>
        <p:nvSpPr>
          <p:cNvPr id="6" name="Rectangle 2"/>
          <p:cNvSpPr>
            <a:spLocks noGrp="1" noChangeArrowheads="1"/>
          </p:cNvSpPr>
          <p:nvPr>
            <p:ph type="title"/>
          </p:nvPr>
        </p:nvSpPr>
        <p:spPr>
          <a:xfrm>
            <a:off x="457200" y="347472"/>
            <a:ext cx="8311896" cy="704088"/>
          </a:xfrm>
        </p:spPr>
        <p:txBody>
          <a:bodyPr/>
          <a:lstStyle/>
          <a:p>
            <a:r>
              <a:rPr lang="en-US" dirty="0"/>
              <a:t>Differentials</a:t>
            </a:r>
          </a:p>
        </p:txBody>
      </p:sp>
      <p:pic>
        <p:nvPicPr>
          <p:cNvPr id="2" name="Picture 1"/>
          <p:cNvPicPr>
            <a:picLocks noChangeAspect="1"/>
          </p:cNvPicPr>
          <p:nvPr/>
        </p:nvPicPr>
        <p:blipFill>
          <a:blip r:embed="rId3"/>
          <a:stretch>
            <a:fillRect/>
          </a:stretch>
        </p:blipFill>
        <p:spPr>
          <a:xfrm>
            <a:off x="457200" y="1752600"/>
            <a:ext cx="8207191" cy="2010319"/>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347472"/>
            <a:ext cx="8311896" cy="704088"/>
          </a:xfrm>
        </p:spPr>
        <p:txBody>
          <a:bodyPr/>
          <a:lstStyle/>
          <a:p>
            <a:r>
              <a:rPr lang="en-US" dirty="0"/>
              <a:t>Example 2 – </a:t>
            </a:r>
            <a:r>
              <a:rPr lang="en-US" i="1" dirty="0"/>
              <a:t>Comparing </a:t>
            </a:r>
            <a:r>
              <a:rPr lang="en-US" dirty="0">
                <a:sym typeface="Symbol" pitchFamily="18" charset="2"/>
              </a:rPr>
              <a:t></a:t>
            </a:r>
            <a:r>
              <a:rPr lang="en-US" i="1" dirty="0"/>
              <a:t>y and </a:t>
            </a:r>
            <a:r>
              <a:rPr lang="en-US" i="1" dirty="0" err="1"/>
              <a:t>dy</a:t>
            </a:r>
            <a:endParaRPr lang="en-US" i="1" dirty="0"/>
          </a:p>
        </p:txBody>
      </p:sp>
      <p:sp>
        <p:nvSpPr>
          <p:cNvPr id="106499" name="Rectangle 3"/>
          <p:cNvSpPr>
            <a:spLocks noGrp="1" noChangeArrowheads="1"/>
          </p:cNvSpPr>
          <p:nvPr>
            <p:ph idx="1"/>
          </p:nvPr>
        </p:nvSpPr>
        <p:spPr/>
        <p:txBody>
          <a:bodyPr/>
          <a:lstStyle/>
          <a:p>
            <a:pPr marL="0" indent="0"/>
            <a:r>
              <a:rPr lang="en-US" dirty="0"/>
              <a:t>Let </a:t>
            </a:r>
            <a:r>
              <a:rPr lang="en-US" i="1" dirty="0"/>
              <a:t>y</a:t>
            </a:r>
            <a:r>
              <a:rPr lang="en-US" dirty="0"/>
              <a:t> = </a:t>
            </a:r>
            <a:r>
              <a:rPr lang="en-US" i="1" dirty="0"/>
              <a:t>x</a:t>
            </a:r>
            <a:r>
              <a:rPr lang="en-US" baseline="30000" dirty="0"/>
              <a:t>2</a:t>
            </a:r>
            <a:r>
              <a:rPr lang="en-US" dirty="0"/>
              <a:t>.</a:t>
            </a:r>
            <a:r>
              <a:rPr lang="en-US" baseline="-25000" dirty="0"/>
              <a:t> </a:t>
            </a:r>
            <a:r>
              <a:rPr lang="en-US" dirty="0"/>
              <a:t>Find </a:t>
            </a:r>
            <a:r>
              <a:rPr lang="en-US" i="1" dirty="0" err="1"/>
              <a:t>dy</a:t>
            </a:r>
            <a:r>
              <a:rPr lang="en-US" dirty="0"/>
              <a:t> when </a:t>
            </a:r>
            <a:r>
              <a:rPr lang="en-US" i="1" dirty="0"/>
              <a:t>x</a:t>
            </a:r>
            <a:r>
              <a:rPr lang="en-US" dirty="0"/>
              <a:t> = 1 and </a:t>
            </a:r>
            <a:r>
              <a:rPr lang="en-US" i="1" dirty="0" err="1"/>
              <a:t>dx</a:t>
            </a:r>
            <a:r>
              <a:rPr lang="en-US" dirty="0"/>
              <a:t> = 0.01. Compare this value with </a:t>
            </a:r>
            <a:r>
              <a:rPr lang="en-US" dirty="0">
                <a:sym typeface="Symbol" pitchFamily="18" charset="2"/>
              </a:rPr>
              <a:t></a:t>
            </a:r>
            <a:r>
              <a:rPr lang="en-US" i="1" dirty="0"/>
              <a:t>y </a:t>
            </a:r>
            <a:r>
              <a:rPr lang="en-US" dirty="0"/>
              <a:t>for </a:t>
            </a:r>
            <a:r>
              <a:rPr lang="en-US" i="1" dirty="0"/>
              <a:t>x</a:t>
            </a:r>
            <a:r>
              <a:rPr lang="en-US" dirty="0"/>
              <a:t> = 1 and </a:t>
            </a:r>
            <a:r>
              <a:rPr lang="en-US" dirty="0">
                <a:sym typeface="Symbol" pitchFamily="18" charset="2"/>
              </a:rPr>
              <a:t></a:t>
            </a:r>
            <a:r>
              <a:rPr lang="en-US" i="1" dirty="0"/>
              <a:t>x </a:t>
            </a:r>
            <a:r>
              <a:rPr lang="en-US" dirty="0"/>
              <a:t>=</a:t>
            </a:r>
            <a:r>
              <a:rPr lang="en-US" i="1" dirty="0"/>
              <a:t> </a:t>
            </a:r>
            <a:r>
              <a:rPr lang="en-US" dirty="0"/>
              <a:t>0.01.</a:t>
            </a:r>
          </a:p>
          <a:p>
            <a:pPr marL="0" indent="0"/>
            <a:endParaRPr lang="en-US" baseline="-25000" dirty="0"/>
          </a:p>
          <a:p>
            <a:r>
              <a:rPr lang="el-GR" dirty="0">
                <a:solidFill>
                  <a:srgbClr val="0074BC"/>
                </a:solidFill>
              </a:rPr>
              <a:t>Solution</a:t>
            </a:r>
            <a:r>
              <a:rPr lang="en-US" dirty="0">
                <a:solidFill>
                  <a:srgbClr val="0074BC"/>
                </a:solidFill>
              </a:rPr>
              <a:t>:</a:t>
            </a:r>
          </a:p>
          <a:p>
            <a:pPr marL="0" indent="0"/>
            <a:r>
              <a:rPr lang="en-US" dirty="0"/>
              <a:t>Because </a:t>
            </a:r>
            <a:r>
              <a:rPr lang="en-US" i="1" dirty="0"/>
              <a:t>y</a:t>
            </a:r>
            <a:r>
              <a:rPr lang="en-US" dirty="0"/>
              <a:t> = </a:t>
            </a:r>
            <a:r>
              <a:rPr lang="en-US" i="1" dirty="0"/>
              <a:t>f</a:t>
            </a:r>
            <a:r>
              <a:rPr lang="en-US" sz="400" dirty="0"/>
              <a:t> </a:t>
            </a:r>
            <a:r>
              <a:rPr lang="en-US" dirty="0"/>
              <a:t>(</a:t>
            </a:r>
            <a:r>
              <a:rPr lang="en-US" i="1" dirty="0"/>
              <a:t>x</a:t>
            </a:r>
            <a:r>
              <a:rPr lang="en-US" dirty="0"/>
              <a:t>) = </a:t>
            </a:r>
            <a:r>
              <a:rPr lang="en-US" i="1" dirty="0"/>
              <a:t>x</a:t>
            </a:r>
            <a:r>
              <a:rPr lang="en-US" baseline="30000" dirty="0"/>
              <a:t>2</a:t>
            </a:r>
            <a:r>
              <a:rPr lang="en-US" dirty="0"/>
              <a:t>, you have </a:t>
            </a:r>
            <a:r>
              <a:rPr lang="en-US" i="1" dirty="0"/>
              <a:t>f</a:t>
            </a:r>
            <a:r>
              <a:rPr lang="en-US" sz="800" i="1" dirty="0"/>
              <a:t> </a:t>
            </a:r>
            <a:r>
              <a:rPr lang="en-US" dirty="0">
                <a:sym typeface="Symbol" pitchFamily="18" charset="2"/>
              </a:rPr>
              <a:t></a:t>
            </a:r>
            <a:r>
              <a:rPr lang="en-US" dirty="0"/>
              <a:t>(</a:t>
            </a:r>
            <a:r>
              <a:rPr lang="en-US" i="1" dirty="0"/>
              <a:t>x</a:t>
            </a:r>
            <a:r>
              <a:rPr lang="en-US" dirty="0"/>
              <a:t>) = 2</a:t>
            </a:r>
            <a:r>
              <a:rPr lang="en-US" i="1" dirty="0"/>
              <a:t>x</a:t>
            </a:r>
            <a:r>
              <a:rPr lang="en-US" dirty="0"/>
              <a:t>, and the differential </a:t>
            </a:r>
            <a:r>
              <a:rPr lang="en-US" i="1" dirty="0" err="1"/>
              <a:t>dy</a:t>
            </a:r>
            <a:r>
              <a:rPr lang="en-US" dirty="0"/>
              <a:t> is given by</a:t>
            </a:r>
          </a:p>
          <a:p>
            <a:pPr marL="0" indent="0"/>
            <a:endParaRPr lang="en-US" sz="1200" dirty="0"/>
          </a:p>
          <a:p>
            <a:pPr marL="0" indent="0"/>
            <a:r>
              <a:rPr lang="en-US" i="1" dirty="0"/>
              <a:t> 	</a:t>
            </a:r>
            <a:r>
              <a:rPr lang="en-US" i="1" dirty="0" err="1"/>
              <a:t>dy</a:t>
            </a:r>
            <a:r>
              <a:rPr lang="en-US" i="1" dirty="0"/>
              <a:t> </a:t>
            </a:r>
            <a:r>
              <a:rPr lang="en-US" dirty="0"/>
              <a:t>=</a:t>
            </a:r>
            <a:r>
              <a:rPr lang="en-US" i="1" dirty="0"/>
              <a:t> f</a:t>
            </a:r>
            <a:r>
              <a:rPr lang="en-US" sz="800" i="1" dirty="0"/>
              <a:t> </a:t>
            </a:r>
            <a:r>
              <a:rPr lang="en-US" dirty="0">
                <a:sym typeface="Symbol" pitchFamily="18" charset="2"/>
              </a:rPr>
              <a:t></a:t>
            </a:r>
            <a:r>
              <a:rPr lang="en-US" dirty="0"/>
              <a:t>(</a:t>
            </a:r>
            <a:r>
              <a:rPr lang="en-US" i="1" dirty="0"/>
              <a:t>x</a:t>
            </a:r>
            <a:r>
              <a:rPr lang="en-US" dirty="0"/>
              <a:t>)</a:t>
            </a:r>
            <a:r>
              <a:rPr lang="en-US" i="1" dirty="0" err="1"/>
              <a:t>dx</a:t>
            </a:r>
            <a:endParaRPr lang="en-US" i="1" dirty="0"/>
          </a:p>
          <a:p>
            <a:pPr marL="0" indent="0"/>
            <a:endParaRPr lang="en-US" sz="1200" i="1" dirty="0"/>
          </a:p>
          <a:p>
            <a:pPr marL="0" indent="0"/>
            <a:r>
              <a:rPr lang="en-US" i="1" dirty="0"/>
              <a:t>	     </a:t>
            </a:r>
            <a:r>
              <a:rPr lang="en-US" dirty="0"/>
              <a:t>=</a:t>
            </a:r>
            <a:r>
              <a:rPr lang="en-US" i="1" dirty="0"/>
              <a:t> f</a:t>
            </a:r>
            <a:r>
              <a:rPr lang="en-US" sz="800" i="1" dirty="0"/>
              <a:t> </a:t>
            </a:r>
            <a:r>
              <a:rPr lang="en-US" dirty="0">
                <a:sym typeface="Symbol" pitchFamily="18" charset="2"/>
              </a:rPr>
              <a:t></a:t>
            </a:r>
            <a:r>
              <a:rPr lang="en-US" dirty="0"/>
              <a:t>(1)(0.01)</a:t>
            </a:r>
          </a:p>
          <a:p>
            <a:pPr marL="0" indent="0"/>
            <a:endParaRPr lang="en-US" sz="1200" dirty="0"/>
          </a:p>
          <a:p>
            <a:pPr marL="0" indent="0"/>
            <a:r>
              <a:rPr lang="en-US" i="1" dirty="0"/>
              <a:t>	     </a:t>
            </a:r>
            <a:r>
              <a:rPr lang="en-US" dirty="0"/>
              <a:t>=</a:t>
            </a:r>
            <a:r>
              <a:rPr lang="en-US" i="1" dirty="0"/>
              <a:t> </a:t>
            </a:r>
            <a:r>
              <a:rPr lang="en-US" dirty="0"/>
              <a:t>(2)(0.01)</a:t>
            </a:r>
          </a:p>
          <a:p>
            <a:pPr marL="0" indent="0"/>
            <a:endParaRPr lang="en-US" sz="1200" dirty="0"/>
          </a:p>
          <a:p>
            <a:pPr marL="0" indent="0"/>
            <a:r>
              <a:rPr lang="en-US" i="1" dirty="0"/>
              <a:t>                </a:t>
            </a:r>
            <a:r>
              <a:rPr lang="en-US" dirty="0"/>
              <a:t>=</a:t>
            </a:r>
            <a:r>
              <a:rPr lang="en-US" i="1" dirty="0"/>
              <a:t> </a:t>
            </a:r>
            <a:r>
              <a:rPr lang="en-US" dirty="0"/>
              <a:t>0.02.</a:t>
            </a:r>
          </a:p>
        </p:txBody>
      </p:sp>
      <p:sp>
        <p:nvSpPr>
          <p:cNvPr id="106501" name="Text Box 5"/>
          <p:cNvSpPr txBox="1">
            <a:spLocks noChangeArrowheads="1"/>
          </p:cNvSpPr>
          <p:nvPr/>
        </p:nvSpPr>
        <p:spPr bwMode="auto">
          <a:xfrm>
            <a:off x="5149850" y="3976688"/>
            <a:ext cx="1708150" cy="366712"/>
          </a:xfrm>
          <a:prstGeom prst="rect">
            <a:avLst/>
          </a:prstGeom>
          <a:noFill/>
          <a:ln w="9525">
            <a:noFill/>
            <a:miter lim="800000"/>
            <a:headEnd/>
            <a:tailEnd/>
          </a:ln>
          <a:effectLst/>
        </p:spPr>
        <p:txBody>
          <a:bodyPr wrap="none">
            <a:spAutoFit/>
          </a:bodyPr>
          <a:lstStyle/>
          <a:p>
            <a:r>
              <a:rPr lang="en-US">
                <a:solidFill>
                  <a:srgbClr val="ED008C"/>
                </a:solidFill>
              </a:rPr>
              <a:t>Differential of </a:t>
            </a:r>
            <a:r>
              <a:rPr lang="en-US" i="1">
                <a:solidFill>
                  <a:srgbClr val="ED008C"/>
                </a:solidFill>
              </a:rPr>
              <a: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animEffect transition="in" filter="fade">
                                      <p:cBhvr>
                                        <p:cTn id="7" dur="1000"/>
                                        <p:tgtEl>
                                          <p:spTgt spid="106499">
                                            <p:txEl>
                                              <p:pRg st="2" end="2"/>
                                            </p:txEl>
                                          </p:spTgt>
                                        </p:tgtEl>
                                      </p:cBhvr>
                                    </p:animEffect>
                                    <p:anim calcmode="lin" valueType="num">
                                      <p:cBhvr>
                                        <p:cTn id="8"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49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animEffect transition="in" filter="fade">
                                      <p:cBhvr>
                                        <p:cTn id="13" dur="1000"/>
                                        <p:tgtEl>
                                          <p:spTgt spid="106499">
                                            <p:txEl>
                                              <p:pRg st="3" end="3"/>
                                            </p:txEl>
                                          </p:spTgt>
                                        </p:tgtEl>
                                      </p:cBhvr>
                                    </p:animEffect>
                                    <p:anim calcmode="lin" valueType="num">
                                      <p:cBhvr>
                                        <p:cTn id="14"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649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6499">
                                            <p:txEl>
                                              <p:pRg st="5" end="5"/>
                                            </p:txEl>
                                          </p:spTgt>
                                        </p:tgtEl>
                                        <p:attrNameLst>
                                          <p:attrName>style.visibility</p:attrName>
                                        </p:attrNameLst>
                                      </p:cBhvr>
                                      <p:to>
                                        <p:strVal val="visible"/>
                                      </p:to>
                                    </p:set>
                                    <p:animEffect transition="in" filter="fade">
                                      <p:cBhvr>
                                        <p:cTn id="19" dur="1000"/>
                                        <p:tgtEl>
                                          <p:spTgt spid="106499">
                                            <p:txEl>
                                              <p:pRg st="5" end="5"/>
                                            </p:txEl>
                                          </p:spTgt>
                                        </p:tgtEl>
                                      </p:cBhvr>
                                    </p:animEffect>
                                    <p:anim calcmode="lin" valueType="num">
                                      <p:cBhvr>
                                        <p:cTn id="20"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6499">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6499">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6501"/>
                                        </p:tgtEl>
                                        <p:attrNameLst>
                                          <p:attrName>style.visibility</p:attrName>
                                        </p:attrNameLst>
                                      </p:cBhvr>
                                      <p:to>
                                        <p:strVal val="visible"/>
                                      </p:to>
                                    </p:set>
                                    <p:animEffect transition="in" filter="fade">
                                      <p:cBhvr>
                                        <p:cTn id="25" dur="1000"/>
                                        <p:tgtEl>
                                          <p:spTgt spid="106501"/>
                                        </p:tgtEl>
                                      </p:cBhvr>
                                    </p:animEffect>
                                    <p:anim calcmode="lin" valueType="num">
                                      <p:cBhvr>
                                        <p:cTn id="26" dur="1000" fill="hold"/>
                                        <p:tgtEl>
                                          <p:spTgt spid="106501"/>
                                        </p:tgtEl>
                                        <p:attrNameLst>
                                          <p:attrName>ppt_x</p:attrName>
                                        </p:attrNameLst>
                                      </p:cBhvr>
                                      <p:tavLst>
                                        <p:tav tm="0">
                                          <p:val>
                                            <p:strVal val="#ppt_x"/>
                                          </p:val>
                                        </p:tav>
                                        <p:tav tm="100000">
                                          <p:val>
                                            <p:strVal val="#ppt_x"/>
                                          </p:val>
                                        </p:tav>
                                      </p:tavLst>
                                    </p:anim>
                                    <p:anim calcmode="lin" valueType="num">
                                      <p:cBhvr>
                                        <p:cTn id="27" dur="900" decel="100000" fill="hold"/>
                                        <p:tgtEl>
                                          <p:spTgt spid="10650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650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06499">
                                            <p:txEl>
                                              <p:pRg st="7" end="7"/>
                                            </p:txEl>
                                          </p:spTgt>
                                        </p:tgtEl>
                                        <p:attrNameLst>
                                          <p:attrName>style.visibility</p:attrName>
                                        </p:attrNameLst>
                                      </p:cBhvr>
                                      <p:to>
                                        <p:strVal val="visible"/>
                                      </p:to>
                                    </p:set>
                                    <p:animEffect transition="in" filter="fade">
                                      <p:cBhvr>
                                        <p:cTn id="33" dur="1000"/>
                                        <p:tgtEl>
                                          <p:spTgt spid="106499">
                                            <p:txEl>
                                              <p:pRg st="7" end="7"/>
                                            </p:txEl>
                                          </p:spTgt>
                                        </p:tgtEl>
                                      </p:cBhvr>
                                    </p:animEffect>
                                    <p:anim calcmode="lin" valueType="num">
                                      <p:cBhvr>
                                        <p:cTn id="34"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649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649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6499">
                                            <p:txEl>
                                              <p:pRg st="9" end="9"/>
                                            </p:txEl>
                                          </p:spTgt>
                                        </p:tgtEl>
                                        <p:attrNameLst>
                                          <p:attrName>style.visibility</p:attrName>
                                        </p:attrNameLst>
                                      </p:cBhvr>
                                      <p:to>
                                        <p:strVal val="visible"/>
                                      </p:to>
                                    </p:set>
                                    <p:animEffect transition="in" filter="fade">
                                      <p:cBhvr>
                                        <p:cTn id="41" dur="1000"/>
                                        <p:tgtEl>
                                          <p:spTgt spid="106499">
                                            <p:txEl>
                                              <p:pRg st="9" end="9"/>
                                            </p:txEl>
                                          </p:spTgt>
                                        </p:tgtEl>
                                      </p:cBhvr>
                                    </p:animEffect>
                                    <p:anim calcmode="lin" valueType="num">
                                      <p:cBhvr>
                                        <p:cTn id="42" dur="10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6499">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649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06499">
                                            <p:txEl>
                                              <p:pRg st="11" end="11"/>
                                            </p:txEl>
                                          </p:spTgt>
                                        </p:tgtEl>
                                        <p:attrNameLst>
                                          <p:attrName>style.visibility</p:attrName>
                                        </p:attrNameLst>
                                      </p:cBhvr>
                                      <p:to>
                                        <p:strVal val="visible"/>
                                      </p:to>
                                    </p:set>
                                    <p:animEffect transition="in" filter="fade">
                                      <p:cBhvr>
                                        <p:cTn id="49" dur="1000"/>
                                        <p:tgtEl>
                                          <p:spTgt spid="106499">
                                            <p:txEl>
                                              <p:pRg st="11" end="11"/>
                                            </p:txEl>
                                          </p:spTgt>
                                        </p:tgtEl>
                                      </p:cBhvr>
                                    </p:animEffect>
                                    <p:anim calcmode="lin" valueType="num">
                                      <p:cBhvr>
                                        <p:cTn id="50" dur="1000" fill="hold"/>
                                        <p:tgtEl>
                                          <p:spTgt spid="106499">
                                            <p:txEl>
                                              <p:pRg st="11" end="1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06499">
                                            <p:txEl>
                                              <p:pRg st="11" end="1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649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47472"/>
            <a:ext cx="8311896" cy="704088"/>
          </a:xfrm>
        </p:spPr>
        <p:txBody>
          <a:bodyPr/>
          <a:lstStyle/>
          <a:p>
            <a:r>
              <a:rPr lang="en-US" dirty="0"/>
              <a:t>Example 2 – </a:t>
            </a:r>
            <a:r>
              <a:rPr lang="en-US" i="1" dirty="0"/>
              <a:t>Solution</a:t>
            </a:r>
          </a:p>
        </p:txBody>
      </p:sp>
      <p:sp>
        <p:nvSpPr>
          <p:cNvPr id="110595" name="Rectangle 3"/>
          <p:cNvSpPr>
            <a:spLocks noGrp="1" noChangeArrowheads="1"/>
          </p:cNvSpPr>
          <p:nvPr>
            <p:ph idx="1"/>
          </p:nvPr>
        </p:nvSpPr>
        <p:spPr/>
        <p:txBody>
          <a:bodyPr/>
          <a:lstStyle/>
          <a:p>
            <a:pPr marL="0" indent="0"/>
            <a:r>
              <a:rPr lang="en-US" dirty="0"/>
              <a:t>Now, using </a:t>
            </a:r>
            <a:r>
              <a:rPr lang="en-US" dirty="0">
                <a:sym typeface="Symbol" pitchFamily="18" charset="2"/>
              </a:rPr>
              <a:t></a:t>
            </a:r>
            <a:r>
              <a:rPr lang="en-US" i="1" dirty="0"/>
              <a:t>x </a:t>
            </a:r>
            <a:r>
              <a:rPr lang="en-US" dirty="0"/>
              <a:t>=</a:t>
            </a:r>
            <a:r>
              <a:rPr lang="en-US" i="1" dirty="0"/>
              <a:t> </a:t>
            </a:r>
            <a:r>
              <a:rPr lang="en-US" dirty="0"/>
              <a:t>0.01, the change in </a:t>
            </a:r>
            <a:r>
              <a:rPr lang="en-US" i="1" dirty="0"/>
              <a:t>y</a:t>
            </a:r>
            <a:r>
              <a:rPr lang="en-US" dirty="0"/>
              <a:t> is</a:t>
            </a:r>
          </a:p>
          <a:p>
            <a:pPr marL="0" indent="0"/>
            <a:endParaRPr lang="en-US" sz="1200" dirty="0"/>
          </a:p>
          <a:p>
            <a:pPr marL="0" indent="0"/>
            <a:r>
              <a:rPr lang="en-US" dirty="0">
                <a:sym typeface="Symbol" pitchFamily="18" charset="2"/>
              </a:rPr>
              <a:t>	</a:t>
            </a:r>
            <a:r>
              <a:rPr lang="en-US" i="1" dirty="0"/>
              <a:t>y </a:t>
            </a:r>
            <a:r>
              <a:rPr lang="en-US" dirty="0"/>
              <a:t>=</a:t>
            </a:r>
            <a:r>
              <a:rPr lang="en-US" i="1" dirty="0"/>
              <a:t> f</a:t>
            </a:r>
            <a:r>
              <a:rPr lang="en-US" sz="400" i="1" dirty="0"/>
              <a:t> </a:t>
            </a:r>
            <a:r>
              <a:rPr lang="en-US" dirty="0"/>
              <a:t>(</a:t>
            </a:r>
            <a:r>
              <a:rPr lang="en-US" i="1" dirty="0"/>
              <a:t>x</a:t>
            </a:r>
            <a:r>
              <a:rPr lang="en-US" dirty="0"/>
              <a:t> + </a:t>
            </a:r>
            <a:r>
              <a:rPr lang="en-US" dirty="0">
                <a:sym typeface="Symbol" pitchFamily="18" charset="2"/>
              </a:rPr>
              <a:t></a:t>
            </a:r>
            <a:r>
              <a:rPr lang="en-US" i="1" dirty="0"/>
              <a:t>x</a:t>
            </a:r>
            <a:r>
              <a:rPr lang="en-US" dirty="0"/>
              <a:t>) – </a:t>
            </a:r>
            <a:r>
              <a:rPr lang="en-US" i="1" dirty="0"/>
              <a:t>f</a:t>
            </a:r>
            <a:r>
              <a:rPr lang="en-US" sz="400" i="1" dirty="0"/>
              <a:t> </a:t>
            </a:r>
            <a:r>
              <a:rPr lang="en-US" dirty="0"/>
              <a:t>(</a:t>
            </a:r>
            <a:r>
              <a:rPr lang="en-US" i="1" dirty="0"/>
              <a:t>x</a:t>
            </a:r>
            <a:r>
              <a:rPr lang="en-US" dirty="0"/>
              <a:t>)</a:t>
            </a:r>
          </a:p>
          <a:p>
            <a:pPr marL="0" indent="0"/>
            <a:endParaRPr lang="en-US" dirty="0"/>
          </a:p>
          <a:p>
            <a:pPr marL="0" indent="0"/>
            <a:r>
              <a:rPr lang="en-US" dirty="0"/>
              <a:t>                =</a:t>
            </a:r>
            <a:r>
              <a:rPr lang="en-US" i="1" dirty="0"/>
              <a:t> f</a:t>
            </a:r>
            <a:r>
              <a:rPr lang="en-US" sz="400" i="1" dirty="0"/>
              <a:t> </a:t>
            </a:r>
            <a:r>
              <a:rPr lang="en-US" dirty="0"/>
              <a:t>(1.01) – </a:t>
            </a:r>
            <a:r>
              <a:rPr lang="en-US" i="1" dirty="0"/>
              <a:t>f</a:t>
            </a:r>
            <a:r>
              <a:rPr lang="en-US" sz="400" i="1" dirty="0"/>
              <a:t> </a:t>
            </a:r>
            <a:r>
              <a:rPr lang="en-US" dirty="0"/>
              <a:t>(1)</a:t>
            </a:r>
          </a:p>
          <a:p>
            <a:pPr marL="0" indent="0"/>
            <a:endParaRPr lang="en-US" dirty="0"/>
          </a:p>
          <a:p>
            <a:pPr marL="0" indent="0"/>
            <a:r>
              <a:rPr lang="en-US" dirty="0"/>
              <a:t>                =</a:t>
            </a:r>
            <a:r>
              <a:rPr lang="en-US" i="1" dirty="0"/>
              <a:t> </a:t>
            </a:r>
            <a:r>
              <a:rPr lang="en-US" sz="400" i="1" dirty="0"/>
              <a:t> </a:t>
            </a:r>
            <a:r>
              <a:rPr lang="en-US" dirty="0"/>
              <a:t>(1.01)</a:t>
            </a:r>
            <a:r>
              <a:rPr lang="en-US" baseline="30000" dirty="0"/>
              <a:t>2</a:t>
            </a:r>
            <a:r>
              <a:rPr lang="en-US" dirty="0"/>
              <a:t> – </a:t>
            </a:r>
            <a:r>
              <a:rPr lang="en-US" sz="400" i="1" dirty="0"/>
              <a:t> </a:t>
            </a:r>
            <a:r>
              <a:rPr lang="en-US" dirty="0"/>
              <a:t>(1)</a:t>
            </a:r>
            <a:r>
              <a:rPr lang="en-US" baseline="30000" dirty="0"/>
              <a:t>2</a:t>
            </a:r>
          </a:p>
          <a:p>
            <a:pPr marL="0" indent="0"/>
            <a:endParaRPr lang="en-US" sz="2800" baseline="30000" dirty="0"/>
          </a:p>
          <a:p>
            <a:pPr marL="0" indent="0"/>
            <a:r>
              <a:rPr lang="en-US" dirty="0"/>
              <a:t>                =</a:t>
            </a:r>
            <a:r>
              <a:rPr lang="en-US" i="1" dirty="0"/>
              <a:t> </a:t>
            </a:r>
            <a:r>
              <a:rPr lang="en-US" dirty="0"/>
              <a:t>0.0201.</a:t>
            </a:r>
          </a:p>
        </p:txBody>
      </p:sp>
      <p:sp>
        <p:nvSpPr>
          <p:cNvPr id="110597" name="Text Box 5"/>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0595">
                                            <p:txEl>
                                              <p:pRg st="4" end="4"/>
                                            </p:txEl>
                                          </p:spTgt>
                                        </p:tgtEl>
                                        <p:attrNameLst>
                                          <p:attrName>style.visibility</p:attrName>
                                        </p:attrNameLst>
                                      </p:cBhvr>
                                      <p:to>
                                        <p:strVal val="visible"/>
                                      </p:to>
                                    </p:set>
                                    <p:animEffect transition="in" filter="fade">
                                      <p:cBhvr>
                                        <p:cTn id="7" dur="1000"/>
                                        <p:tgtEl>
                                          <p:spTgt spid="110595">
                                            <p:txEl>
                                              <p:pRg st="4" end="4"/>
                                            </p:txEl>
                                          </p:spTgt>
                                        </p:tgtEl>
                                      </p:cBhvr>
                                    </p:animEffect>
                                    <p:anim calcmode="lin" valueType="num">
                                      <p:cBhvr>
                                        <p:cTn id="8" dur="10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0595">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05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0595">
                                            <p:txEl>
                                              <p:pRg st="6" end="6"/>
                                            </p:txEl>
                                          </p:spTgt>
                                        </p:tgtEl>
                                        <p:attrNameLst>
                                          <p:attrName>style.visibility</p:attrName>
                                        </p:attrNameLst>
                                      </p:cBhvr>
                                      <p:to>
                                        <p:strVal val="visible"/>
                                      </p:to>
                                    </p:set>
                                    <p:animEffect transition="in" filter="fade">
                                      <p:cBhvr>
                                        <p:cTn id="15" dur="1000"/>
                                        <p:tgtEl>
                                          <p:spTgt spid="110595">
                                            <p:txEl>
                                              <p:pRg st="6" end="6"/>
                                            </p:txEl>
                                          </p:spTgt>
                                        </p:tgtEl>
                                      </p:cBhvr>
                                    </p:animEffect>
                                    <p:anim calcmode="lin" valueType="num">
                                      <p:cBhvr>
                                        <p:cTn id="16" dur="1000" fill="hold"/>
                                        <p:tgtEl>
                                          <p:spTgt spid="110595">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0595">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059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0595">
                                            <p:txEl>
                                              <p:pRg st="8" end="8"/>
                                            </p:txEl>
                                          </p:spTgt>
                                        </p:tgtEl>
                                        <p:attrNameLst>
                                          <p:attrName>style.visibility</p:attrName>
                                        </p:attrNameLst>
                                      </p:cBhvr>
                                      <p:to>
                                        <p:strVal val="visible"/>
                                      </p:to>
                                    </p:set>
                                    <p:animEffect transition="in" filter="fade">
                                      <p:cBhvr>
                                        <p:cTn id="23" dur="1000"/>
                                        <p:tgtEl>
                                          <p:spTgt spid="110595">
                                            <p:txEl>
                                              <p:pRg st="8" end="8"/>
                                            </p:txEl>
                                          </p:spTgt>
                                        </p:tgtEl>
                                      </p:cBhvr>
                                    </p:animEffect>
                                    <p:anim calcmode="lin" valueType="num">
                                      <p:cBhvr>
                                        <p:cTn id="24" dur="1000" fill="hold"/>
                                        <p:tgtEl>
                                          <p:spTgt spid="110595">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0595">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059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lstStyle/>
          <a:p>
            <a:pPr marL="0" indent="0"/>
            <a:r>
              <a:rPr lang="en-US" dirty="0"/>
              <a:t>Figure </a:t>
            </a:r>
            <a:r>
              <a:rPr lang="en-US" dirty="0" smtClean="0"/>
              <a:t>3.55 </a:t>
            </a:r>
            <a:r>
              <a:rPr lang="en-US" dirty="0"/>
              <a:t>shows the geometric comparison of </a:t>
            </a:r>
            <a:r>
              <a:rPr lang="en-US" i="1" dirty="0" err="1"/>
              <a:t>dy</a:t>
            </a:r>
            <a:r>
              <a:rPr lang="en-US" dirty="0"/>
              <a:t> and </a:t>
            </a:r>
            <a:r>
              <a:rPr lang="en-US" dirty="0">
                <a:sym typeface="Symbol" pitchFamily="18" charset="2"/>
              </a:rPr>
              <a:t></a:t>
            </a:r>
            <a:r>
              <a:rPr lang="en-US" i="1" dirty="0"/>
              <a:t>y</a:t>
            </a:r>
            <a:r>
              <a:rPr lang="en-US" dirty="0"/>
              <a:t>.</a:t>
            </a:r>
          </a:p>
          <a:p>
            <a:pPr marL="0" indent="0"/>
            <a:r>
              <a:rPr lang="en-US" dirty="0" smtClean="0"/>
              <a:t>                                               </a:t>
            </a:r>
            <a:endParaRPr lang="en-US" dirty="0" smtClean="0"/>
          </a:p>
          <a:p>
            <a:pPr marL="0" indent="0"/>
            <a:r>
              <a:rPr lang="en-US" dirty="0" smtClean="0"/>
              <a:t>Try </a:t>
            </a:r>
            <a:r>
              <a:rPr lang="en-US" dirty="0"/>
              <a:t>comparing other </a:t>
            </a:r>
            <a:r>
              <a:rPr lang="en-US" dirty="0" smtClean="0"/>
              <a:t>values of </a:t>
            </a:r>
            <a:br>
              <a:rPr lang="en-US" dirty="0" smtClean="0"/>
            </a:br>
            <a:r>
              <a:rPr lang="en-US" i="1" dirty="0" err="1" smtClean="0"/>
              <a:t>dy</a:t>
            </a:r>
            <a:r>
              <a:rPr lang="en-US" dirty="0" smtClean="0"/>
              <a:t> </a:t>
            </a:r>
            <a:r>
              <a:rPr lang="en-US" dirty="0"/>
              <a:t>and </a:t>
            </a:r>
            <a:r>
              <a:rPr lang="en-US" dirty="0">
                <a:sym typeface="Symbol" pitchFamily="18" charset="2"/>
              </a:rPr>
              <a:t></a:t>
            </a:r>
            <a:r>
              <a:rPr lang="en-US" i="1" dirty="0"/>
              <a:t>y</a:t>
            </a:r>
            <a:r>
              <a:rPr lang="en-US" dirty="0"/>
              <a:t>. You will </a:t>
            </a:r>
            <a:r>
              <a:rPr lang="en-US" dirty="0" smtClean="0"/>
              <a:t>see that the </a:t>
            </a:r>
            <a:br>
              <a:rPr lang="en-US" dirty="0" smtClean="0"/>
            </a:br>
            <a:r>
              <a:rPr lang="en-US" dirty="0" smtClean="0"/>
              <a:t>values </a:t>
            </a:r>
            <a:r>
              <a:rPr lang="en-US" dirty="0"/>
              <a:t>become </a:t>
            </a:r>
            <a:r>
              <a:rPr lang="en-US" dirty="0" smtClean="0"/>
              <a:t>closer to each </a:t>
            </a:r>
            <a:br>
              <a:rPr lang="en-US" dirty="0" smtClean="0"/>
            </a:br>
            <a:r>
              <a:rPr lang="en-US" dirty="0" smtClean="0"/>
              <a:t>other </a:t>
            </a:r>
            <a:r>
              <a:rPr lang="en-US" dirty="0"/>
              <a:t>as </a:t>
            </a:r>
            <a:r>
              <a:rPr lang="en-US" i="1" dirty="0"/>
              <a:t>dx </a:t>
            </a:r>
            <a:r>
              <a:rPr lang="en-US" dirty="0" smtClean="0"/>
              <a:t>(</a:t>
            </a:r>
            <a:r>
              <a:rPr lang="en-US" dirty="0"/>
              <a:t>or </a:t>
            </a:r>
            <a:r>
              <a:rPr lang="en-US" dirty="0">
                <a:sym typeface="Symbol" pitchFamily="18" charset="2"/>
              </a:rPr>
              <a:t></a:t>
            </a:r>
            <a:r>
              <a:rPr lang="en-US" i="1" dirty="0" smtClean="0"/>
              <a:t>x</a:t>
            </a:r>
            <a:r>
              <a:rPr lang="en-US" dirty="0" smtClean="0"/>
              <a:t>) approaches </a:t>
            </a:r>
            <a:br>
              <a:rPr lang="en-US" dirty="0" smtClean="0"/>
            </a:br>
            <a:r>
              <a:rPr lang="en-US" dirty="0" smtClean="0"/>
              <a:t>0</a:t>
            </a:r>
            <a:r>
              <a:rPr lang="en-US" dirty="0"/>
              <a:t>.</a:t>
            </a:r>
          </a:p>
        </p:txBody>
      </p:sp>
      <p:sp>
        <p:nvSpPr>
          <p:cNvPr id="111620"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
        <p:nvSpPr>
          <p:cNvPr id="111622" name="Text Box 6"/>
          <p:cNvSpPr txBox="1">
            <a:spLocks noChangeArrowheads="1"/>
          </p:cNvSpPr>
          <p:nvPr/>
        </p:nvSpPr>
        <p:spPr bwMode="auto">
          <a:xfrm>
            <a:off x="6221660" y="6200001"/>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3.55</a:t>
            </a:r>
            <a:endParaRPr lang="en-US" sz="1200" b="1" dirty="0"/>
          </a:p>
        </p:txBody>
      </p:sp>
      <p:sp>
        <p:nvSpPr>
          <p:cNvPr id="111623" name="Text Box 7"/>
          <p:cNvSpPr txBox="1">
            <a:spLocks noChangeArrowheads="1"/>
          </p:cNvSpPr>
          <p:nvPr/>
        </p:nvSpPr>
        <p:spPr bwMode="auto">
          <a:xfrm>
            <a:off x="4894729" y="5584051"/>
            <a:ext cx="3651250" cy="579437"/>
          </a:xfrm>
          <a:prstGeom prst="rect">
            <a:avLst/>
          </a:prstGeom>
          <a:noFill/>
          <a:ln w="9525">
            <a:noFill/>
            <a:miter lim="800000"/>
            <a:headEnd/>
            <a:tailEnd/>
          </a:ln>
          <a:effectLst/>
        </p:spPr>
        <p:txBody>
          <a:bodyPr wrap="none">
            <a:spAutoFit/>
          </a:bodyPr>
          <a:lstStyle/>
          <a:p>
            <a:r>
              <a:rPr lang="en-US" sz="1400" dirty="0"/>
              <a:t>The change in </a:t>
            </a:r>
            <a:r>
              <a:rPr lang="en-US" sz="1400" i="1" dirty="0"/>
              <a:t>y</a:t>
            </a:r>
            <a:r>
              <a:rPr lang="en-US" sz="1400" dirty="0"/>
              <a:t>, </a:t>
            </a:r>
            <a:r>
              <a:rPr lang="en-US" sz="1400" dirty="0">
                <a:sym typeface="Symbol" pitchFamily="18" charset="2"/>
              </a:rPr>
              <a:t></a:t>
            </a:r>
            <a:r>
              <a:rPr lang="en-US" sz="1400" i="1" dirty="0"/>
              <a:t>y</a:t>
            </a:r>
            <a:r>
              <a:rPr lang="en-US" dirty="0"/>
              <a:t>, </a:t>
            </a:r>
            <a:r>
              <a:rPr lang="en-US" sz="1400" dirty="0"/>
              <a:t>is approximated by the</a:t>
            </a:r>
          </a:p>
          <a:p>
            <a:r>
              <a:rPr lang="en-US" sz="1400" dirty="0"/>
              <a:t>differential of </a:t>
            </a:r>
            <a:r>
              <a:rPr lang="en-US" sz="1400" i="1" dirty="0"/>
              <a:t>y</a:t>
            </a:r>
            <a:r>
              <a:rPr lang="en-US" sz="1400" dirty="0"/>
              <a:t>, </a:t>
            </a:r>
            <a:r>
              <a:rPr lang="en-US" sz="1400" i="1" dirty="0"/>
              <a:t>dy</a:t>
            </a:r>
            <a:r>
              <a:rPr lang="en-US" sz="1400" dirty="0"/>
              <a:t>.</a:t>
            </a:r>
          </a:p>
        </p:txBody>
      </p:sp>
      <p:pic>
        <p:nvPicPr>
          <p:cNvPr id="5122" name="Picture 2"/>
          <p:cNvPicPr>
            <a:picLocks noChangeAspect="1" noChangeArrowheads="1"/>
          </p:cNvPicPr>
          <p:nvPr/>
        </p:nvPicPr>
        <p:blipFill>
          <a:blip r:embed="rId3" cstate="print"/>
          <a:srcRect/>
          <a:stretch>
            <a:fillRect/>
          </a:stretch>
        </p:blipFill>
        <p:spPr bwMode="auto">
          <a:xfrm>
            <a:off x="5202069" y="2438578"/>
            <a:ext cx="3036570" cy="3108960"/>
          </a:xfrm>
          <a:prstGeom prst="rect">
            <a:avLst/>
          </a:prstGeom>
          <a:noFill/>
          <a:ln w="9525">
            <a:noFill/>
            <a:miter lim="800000"/>
            <a:headEnd/>
            <a:tailEnd/>
          </a:ln>
        </p:spPr>
      </p:pic>
      <p:sp>
        <p:nvSpPr>
          <p:cNvPr id="9" name="Rectangle 2"/>
          <p:cNvSpPr>
            <a:spLocks noGrp="1" noChangeArrowheads="1"/>
          </p:cNvSpPr>
          <p:nvPr>
            <p:ph type="title"/>
          </p:nvPr>
        </p:nvSpPr>
        <p:spPr>
          <a:xfrm>
            <a:off x="457200" y="347472"/>
            <a:ext cx="8311896" cy="704088"/>
          </a:xfrm>
        </p:spPr>
        <p:txBody>
          <a:bodyPr/>
          <a:lstStyle/>
          <a:p>
            <a:r>
              <a:rPr lang="en-US" dirty="0"/>
              <a:t>Example 2 – </a:t>
            </a:r>
            <a:r>
              <a:rPr lang="en-US" i="1" dirty="0"/>
              <a:t>Solution</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p:txBody>
          <a:bodyPr/>
          <a:lstStyle/>
          <a:p>
            <a:pPr marL="0" indent="0"/>
            <a:r>
              <a:rPr lang="en-US" dirty="0"/>
              <a:t>In Example 2, the tangent line to the graph of </a:t>
            </a:r>
            <a:r>
              <a:rPr lang="en-US" i="1" dirty="0"/>
              <a:t>f</a:t>
            </a:r>
            <a:r>
              <a:rPr lang="en-US" sz="400" dirty="0"/>
              <a:t> </a:t>
            </a:r>
            <a:r>
              <a:rPr lang="en-US" dirty="0"/>
              <a:t>(</a:t>
            </a:r>
            <a:r>
              <a:rPr lang="en-US" i="1" dirty="0"/>
              <a:t>x</a:t>
            </a:r>
            <a:r>
              <a:rPr lang="en-US" dirty="0"/>
              <a:t>) = </a:t>
            </a:r>
            <a:r>
              <a:rPr lang="en-US" i="1" dirty="0"/>
              <a:t>x</a:t>
            </a:r>
            <a:r>
              <a:rPr lang="en-US" baseline="30000" dirty="0"/>
              <a:t>2 </a:t>
            </a:r>
            <a:r>
              <a:rPr lang="en-US" dirty="0"/>
              <a:t>at </a:t>
            </a:r>
            <a:br>
              <a:rPr lang="en-US" dirty="0"/>
            </a:br>
            <a:r>
              <a:rPr lang="en-US" i="1" dirty="0"/>
              <a:t>x</a:t>
            </a:r>
            <a:r>
              <a:rPr lang="en-US" dirty="0"/>
              <a:t> = 1 is </a:t>
            </a:r>
          </a:p>
          <a:p>
            <a:pPr marL="0" indent="0"/>
            <a:endParaRPr lang="en-US" sz="1200" dirty="0"/>
          </a:p>
          <a:p>
            <a:pPr marL="0" indent="0"/>
            <a:r>
              <a:rPr lang="en-US" i="1" dirty="0"/>
              <a:t>  </a:t>
            </a:r>
            <a:r>
              <a:rPr lang="en-US" i="1" dirty="0" smtClean="0"/>
              <a:t>		y </a:t>
            </a:r>
            <a:r>
              <a:rPr lang="en-US" dirty="0"/>
              <a:t>= 2</a:t>
            </a:r>
            <a:r>
              <a:rPr lang="en-US" i="1" dirty="0"/>
              <a:t>x </a:t>
            </a:r>
            <a:r>
              <a:rPr lang="en-US" dirty="0"/>
              <a:t>– </a:t>
            </a:r>
            <a:r>
              <a:rPr lang="en-US" dirty="0" smtClean="0"/>
              <a:t>1.</a:t>
            </a:r>
            <a:endParaRPr lang="en-US" dirty="0"/>
          </a:p>
          <a:p>
            <a:pPr marL="0" indent="0"/>
            <a:endParaRPr lang="en-US" dirty="0"/>
          </a:p>
          <a:p>
            <a:r>
              <a:rPr lang="en-US" dirty="0"/>
              <a:t>For </a:t>
            </a:r>
            <a:r>
              <a:rPr lang="en-US" i="1" dirty="0"/>
              <a:t>x</a:t>
            </a:r>
            <a:r>
              <a:rPr lang="en-US" dirty="0"/>
              <a:t>-values near 1, this line is close to the graph of </a:t>
            </a:r>
            <a:r>
              <a:rPr lang="en-US" i="1" dirty="0"/>
              <a:t>f</a:t>
            </a:r>
            <a:r>
              <a:rPr lang="en-US" dirty="0"/>
              <a:t>, as shown in Figure </a:t>
            </a:r>
            <a:r>
              <a:rPr lang="en-US" dirty="0" smtClean="0"/>
              <a:t>3.55 and </a:t>
            </a:r>
            <a:r>
              <a:rPr lang="en-IN" dirty="0" smtClean="0"/>
              <a:t>in the table. </a:t>
            </a:r>
            <a:endParaRPr lang="en-US" dirty="0"/>
          </a:p>
        </p:txBody>
      </p:sp>
      <p:sp>
        <p:nvSpPr>
          <p:cNvPr id="112645" name="Text Box 5"/>
          <p:cNvSpPr txBox="1">
            <a:spLocks noChangeArrowheads="1"/>
          </p:cNvSpPr>
          <p:nvPr/>
        </p:nvSpPr>
        <p:spPr bwMode="auto">
          <a:xfrm>
            <a:off x="4832350" y="2438400"/>
            <a:ext cx="3168650" cy="641350"/>
          </a:xfrm>
          <a:prstGeom prst="rect">
            <a:avLst/>
          </a:prstGeom>
          <a:noFill/>
          <a:ln w="9525">
            <a:noFill/>
            <a:miter lim="800000"/>
            <a:headEnd/>
            <a:tailEnd/>
          </a:ln>
          <a:effectLst/>
        </p:spPr>
        <p:txBody>
          <a:bodyPr wrap="none">
            <a:spAutoFit/>
          </a:bodyPr>
          <a:lstStyle/>
          <a:p>
            <a:r>
              <a:rPr lang="en-US" dirty="0">
                <a:solidFill>
                  <a:srgbClr val="ED008C"/>
                </a:solidFill>
              </a:rPr>
              <a:t>Tangent line to the graph of </a:t>
            </a:r>
            <a:r>
              <a:rPr lang="en-US" i="1" dirty="0">
                <a:solidFill>
                  <a:srgbClr val="ED008C"/>
                </a:solidFill>
              </a:rPr>
              <a:t>f</a:t>
            </a:r>
            <a:r>
              <a:rPr lang="en-US" dirty="0">
                <a:solidFill>
                  <a:srgbClr val="ED008C"/>
                </a:solidFill>
              </a:rPr>
              <a:t> </a:t>
            </a:r>
            <a:br>
              <a:rPr lang="en-US" dirty="0">
                <a:solidFill>
                  <a:srgbClr val="ED008C"/>
                </a:solidFill>
              </a:rPr>
            </a:br>
            <a:r>
              <a:rPr lang="en-US" dirty="0">
                <a:solidFill>
                  <a:srgbClr val="ED008C"/>
                </a:solidFill>
              </a:rPr>
              <a:t>at </a:t>
            </a:r>
            <a:r>
              <a:rPr lang="en-US" i="1" dirty="0">
                <a:solidFill>
                  <a:srgbClr val="ED008C"/>
                </a:solidFill>
              </a:rPr>
              <a:t>x</a:t>
            </a:r>
            <a:r>
              <a:rPr lang="en-US" dirty="0">
                <a:solidFill>
                  <a:srgbClr val="ED008C"/>
                </a:solidFill>
              </a:rPr>
              <a:t> = </a:t>
            </a:r>
            <a:r>
              <a:rPr lang="en-US" dirty="0" smtClean="0">
                <a:solidFill>
                  <a:srgbClr val="ED008C"/>
                </a:solidFill>
              </a:rPr>
              <a:t>1. </a:t>
            </a:r>
            <a:endParaRPr lang="en-US" dirty="0">
              <a:solidFill>
                <a:srgbClr val="ED008C"/>
              </a:solidFill>
            </a:endParaRPr>
          </a:p>
        </p:txBody>
      </p:sp>
      <p:pic>
        <p:nvPicPr>
          <p:cNvPr id="6146" name="Picture 2"/>
          <p:cNvPicPr>
            <a:picLocks noChangeAspect="1" noChangeArrowheads="1"/>
          </p:cNvPicPr>
          <p:nvPr/>
        </p:nvPicPr>
        <p:blipFill>
          <a:blip r:embed="rId3" cstate="print"/>
          <a:srcRect/>
          <a:stretch>
            <a:fillRect/>
          </a:stretch>
        </p:blipFill>
        <p:spPr bwMode="auto">
          <a:xfrm>
            <a:off x="588264" y="4357497"/>
            <a:ext cx="7641336" cy="1586103"/>
          </a:xfrm>
          <a:prstGeom prst="rect">
            <a:avLst/>
          </a:prstGeom>
          <a:noFill/>
          <a:ln w="9525">
            <a:noFill/>
            <a:miter lim="800000"/>
            <a:headEnd/>
            <a:tailEnd/>
          </a:ln>
        </p:spPr>
      </p:pic>
      <p:sp>
        <p:nvSpPr>
          <p:cNvPr id="7" name="Rectangle 2"/>
          <p:cNvSpPr>
            <a:spLocks noGrp="1" noChangeArrowheads="1"/>
          </p:cNvSpPr>
          <p:nvPr>
            <p:ph type="title"/>
          </p:nvPr>
        </p:nvSpPr>
        <p:spPr>
          <a:xfrm>
            <a:off x="457200" y="347472"/>
            <a:ext cx="8311896" cy="704088"/>
          </a:xfrm>
        </p:spPr>
        <p:txBody>
          <a:bodyPr/>
          <a:lstStyle/>
          <a:p>
            <a:r>
              <a:rPr lang="en-US" dirty="0"/>
              <a:t>Differentials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Error Propagation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47472"/>
            <a:ext cx="8311896" cy="704088"/>
          </a:xfrm>
        </p:spPr>
        <p:txBody>
          <a:bodyPr/>
          <a:lstStyle/>
          <a:p>
            <a:r>
              <a:rPr lang="en-US" dirty="0"/>
              <a:t>Error Propagation</a:t>
            </a:r>
          </a:p>
        </p:txBody>
      </p:sp>
      <p:sp>
        <p:nvSpPr>
          <p:cNvPr id="117763" name="Rectangle 3"/>
          <p:cNvSpPr>
            <a:spLocks noGrp="1" noChangeArrowheads="1"/>
          </p:cNvSpPr>
          <p:nvPr>
            <p:ph idx="1"/>
          </p:nvPr>
        </p:nvSpPr>
        <p:spPr/>
        <p:txBody>
          <a:bodyPr/>
          <a:lstStyle/>
          <a:p>
            <a:pPr marL="0" indent="0"/>
            <a:r>
              <a:rPr lang="en-US" dirty="0"/>
              <a:t>Physicists and engineers tend to make liberal use of the approximation of </a:t>
            </a:r>
            <a:r>
              <a:rPr lang="en-US" dirty="0">
                <a:sym typeface="Symbol" pitchFamily="18" charset="2"/>
              </a:rPr>
              <a:t></a:t>
            </a:r>
            <a:r>
              <a:rPr lang="en-US" i="1" dirty="0"/>
              <a:t>y</a:t>
            </a:r>
            <a:r>
              <a:rPr lang="en-US" dirty="0"/>
              <a:t> by </a:t>
            </a:r>
            <a:r>
              <a:rPr lang="en-US" i="1" dirty="0">
                <a:sym typeface="Symbol" pitchFamily="18" charset="2"/>
              </a:rPr>
              <a:t>d</a:t>
            </a:r>
            <a:r>
              <a:rPr lang="en-US" i="1" dirty="0"/>
              <a:t>y</a:t>
            </a:r>
            <a:r>
              <a:rPr lang="en-US" dirty="0"/>
              <a:t>.</a:t>
            </a:r>
            <a:r>
              <a:rPr lang="en-US" i="1" dirty="0"/>
              <a:t> </a:t>
            </a:r>
            <a:br>
              <a:rPr lang="en-US" i="1" dirty="0"/>
            </a:br>
            <a:endParaRPr lang="en-US" i="1" dirty="0"/>
          </a:p>
          <a:p>
            <a:pPr marL="0" indent="0"/>
            <a:r>
              <a:rPr lang="en-US" dirty="0"/>
              <a:t>One way this occurs in practice is in the estimation of errors propagated by physical measuring devices. </a:t>
            </a:r>
            <a:br>
              <a:rPr lang="en-US" dirty="0"/>
            </a:br>
            <a:endParaRPr lang="en-US" dirty="0"/>
          </a:p>
          <a:p>
            <a:pPr marL="0" indent="0"/>
            <a:r>
              <a:rPr lang="en-US" dirty="0"/>
              <a:t>For example, if you let </a:t>
            </a:r>
            <a:r>
              <a:rPr lang="en-US" i="1" dirty="0"/>
              <a:t>x</a:t>
            </a:r>
            <a:r>
              <a:rPr lang="en-US" dirty="0"/>
              <a:t> represent the measured value of a variable and let </a:t>
            </a:r>
            <a:r>
              <a:rPr lang="en-US" i="1" dirty="0"/>
              <a:t>x</a:t>
            </a:r>
            <a:r>
              <a:rPr lang="en-US" dirty="0"/>
              <a:t> + </a:t>
            </a:r>
            <a:r>
              <a:rPr lang="en-US" dirty="0">
                <a:sym typeface="Symbol" pitchFamily="18" charset="2"/>
              </a:rPr>
              <a:t></a:t>
            </a:r>
            <a:r>
              <a:rPr lang="en-US" i="1" dirty="0"/>
              <a:t>x</a:t>
            </a:r>
            <a:r>
              <a:rPr lang="en-US" dirty="0"/>
              <a:t> represent the exact value, then </a:t>
            </a:r>
            <a:r>
              <a:rPr lang="en-US" dirty="0">
                <a:sym typeface="Symbol" pitchFamily="18" charset="2"/>
              </a:rPr>
              <a:t></a:t>
            </a:r>
            <a:r>
              <a:rPr lang="en-US" i="1" dirty="0"/>
              <a:t>x</a:t>
            </a:r>
            <a:r>
              <a:rPr lang="en-US" dirty="0"/>
              <a:t> is the </a:t>
            </a:r>
            <a:r>
              <a:rPr lang="en-US" i="1" dirty="0"/>
              <a:t>error in measurement</a:t>
            </a:r>
            <a:r>
              <a:rPr lang="en-US" dirty="0"/>
              <a:t>.</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7" y="2355872"/>
            <a:ext cx="8760343" cy="1838278"/>
          </a:xfrm>
          <a:prstGeom prst="rect">
            <a:avLst/>
          </a:prstGeom>
        </p:spPr>
      </p:pic>
      <p:sp>
        <p:nvSpPr>
          <p:cNvPr id="6147" name="Text Box 5"/>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6148" name="Text Box 38"/>
          <p:cNvSpPr txBox="1">
            <a:spLocks noChangeArrowheads="1"/>
          </p:cNvSpPr>
          <p:nvPr/>
        </p:nvSpPr>
        <p:spPr bwMode="auto">
          <a:xfrm>
            <a:off x="3629839" y="2921068"/>
            <a:ext cx="2884443" cy="707886"/>
          </a:xfrm>
          <a:prstGeom prst="rect">
            <a:avLst/>
          </a:prstGeom>
          <a:noFill/>
          <a:ln w="9525" algn="ctr">
            <a:noFill/>
            <a:miter lim="800000"/>
            <a:headEnd/>
            <a:tailEnd/>
          </a:ln>
        </p:spPr>
        <p:txBody>
          <a:bodyPr wrap="none" anchor="ctr">
            <a:spAutoFit/>
          </a:bodyPr>
          <a:lstStyle/>
          <a:p>
            <a:pPr algn="ctr"/>
            <a:r>
              <a:rPr lang="en-US" sz="4000" dirty="0" smtClean="0">
                <a:solidFill>
                  <a:srgbClr val="0074BC"/>
                </a:solidFill>
              </a:rPr>
              <a:t>Differentials</a:t>
            </a:r>
            <a:endParaRPr lang="en-US" sz="4000" dirty="0">
              <a:solidFill>
                <a:srgbClr val="0074BC"/>
              </a:solidFill>
            </a:endParaRPr>
          </a:p>
        </p:txBody>
      </p:sp>
      <p:sp>
        <p:nvSpPr>
          <p:cNvPr id="6150" name="Text Box 31"/>
          <p:cNvSpPr txBox="1">
            <a:spLocks noChangeArrowheads="1"/>
          </p:cNvSpPr>
          <p:nvPr/>
        </p:nvSpPr>
        <p:spPr bwMode="auto">
          <a:xfrm>
            <a:off x="522288" y="2922658"/>
            <a:ext cx="898003" cy="707886"/>
          </a:xfrm>
          <a:prstGeom prst="rect">
            <a:avLst/>
          </a:prstGeom>
          <a:noFill/>
          <a:ln w="9525" algn="ctr">
            <a:noFill/>
            <a:miter lim="800000"/>
            <a:headEnd/>
            <a:tailEnd/>
          </a:ln>
        </p:spPr>
        <p:txBody>
          <a:bodyPr wrap="none" anchor="ctr">
            <a:spAutoFit/>
          </a:bodyPr>
          <a:lstStyle/>
          <a:p>
            <a:r>
              <a:rPr lang="en-US" sz="4000" b="1" dirty="0" smtClean="0">
                <a:solidFill>
                  <a:schemeClr val="bg1"/>
                </a:solidFill>
              </a:rPr>
              <a:t>3.7</a:t>
            </a:r>
            <a:endParaRPr lang="en-US" sz="4000" b="1" dirty="0">
              <a:solidFill>
                <a:schemeClr val="bg1"/>
              </a:solidFill>
            </a:endParaRPr>
          </a:p>
        </p:txBody>
      </p:sp>
    </p:spTree>
    <p:extLst>
      <p:ext uri="{BB962C8B-B14F-4D97-AF65-F5344CB8AC3E}">
        <p14:creationId xmlns:p14="http://schemas.microsoft.com/office/powerpoint/2010/main" val="333351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p:txBody>
          <a:bodyPr/>
          <a:lstStyle/>
          <a:p>
            <a:pPr marL="0" indent="0"/>
            <a:r>
              <a:rPr lang="en-US" dirty="0"/>
              <a:t>Finally, if the measured value </a:t>
            </a:r>
            <a:r>
              <a:rPr lang="en-US" i="1" dirty="0"/>
              <a:t>x </a:t>
            </a:r>
            <a:r>
              <a:rPr lang="en-US" dirty="0"/>
              <a:t>is used to compute another value </a:t>
            </a:r>
            <a:r>
              <a:rPr lang="en-US" i="1" dirty="0"/>
              <a:t>f</a:t>
            </a:r>
            <a:r>
              <a:rPr lang="en-US" sz="400" i="1" dirty="0"/>
              <a:t> </a:t>
            </a:r>
            <a:r>
              <a:rPr lang="en-US" dirty="0"/>
              <a:t>(</a:t>
            </a:r>
            <a:r>
              <a:rPr lang="en-US" i="1" dirty="0"/>
              <a:t>x</a:t>
            </a:r>
            <a:r>
              <a:rPr lang="en-US" dirty="0" smtClean="0"/>
              <a:t>), then </a:t>
            </a:r>
            <a:r>
              <a:rPr lang="en-US" dirty="0"/>
              <a:t>the difference between </a:t>
            </a:r>
            <a:r>
              <a:rPr lang="en-US" i="1" dirty="0"/>
              <a:t>f</a:t>
            </a:r>
            <a:r>
              <a:rPr lang="en-US" sz="400" dirty="0"/>
              <a:t> </a:t>
            </a:r>
            <a:r>
              <a:rPr lang="en-US" dirty="0"/>
              <a:t>(</a:t>
            </a:r>
            <a:r>
              <a:rPr lang="en-US" i="1" dirty="0"/>
              <a:t>x</a:t>
            </a:r>
            <a:r>
              <a:rPr lang="en-US" dirty="0"/>
              <a:t> + </a:t>
            </a:r>
            <a:r>
              <a:rPr lang="en-US" dirty="0">
                <a:sym typeface="Symbol" pitchFamily="18" charset="2"/>
              </a:rPr>
              <a:t></a:t>
            </a:r>
            <a:r>
              <a:rPr lang="en-US" i="1" dirty="0"/>
              <a:t>x</a:t>
            </a:r>
            <a:r>
              <a:rPr lang="en-US" dirty="0"/>
              <a:t>) and </a:t>
            </a:r>
            <a:r>
              <a:rPr lang="en-US" i="1" dirty="0"/>
              <a:t>f</a:t>
            </a:r>
            <a:r>
              <a:rPr lang="en-US" sz="400" i="1" dirty="0"/>
              <a:t> </a:t>
            </a:r>
            <a:r>
              <a:rPr lang="en-US" dirty="0"/>
              <a:t>(</a:t>
            </a:r>
            <a:r>
              <a:rPr lang="en-US" i="1" dirty="0"/>
              <a:t>x</a:t>
            </a:r>
            <a:r>
              <a:rPr lang="en-US" dirty="0"/>
              <a:t>) is the </a:t>
            </a:r>
            <a:r>
              <a:rPr lang="en-US" b="1" dirty="0"/>
              <a:t>propagated error</a:t>
            </a:r>
            <a:r>
              <a:rPr lang="en-US" dirty="0"/>
              <a:t>.</a:t>
            </a:r>
          </a:p>
        </p:txBody>
      </p:sp>
      <p:pic>
        <p:nvPicPr>
          <p:cNvPr id="121860" name="Picture 4"/>
          <p:cNvPicPr>
            <a:picLocks noChangeAspect="1" noChangeArrowheads="1"/>
          </p:cNvPicPr>
          <p:nvPr/>
        </p:nvPicPr>
        <p:blipFill>
          <a:blip r:embed="rId3" cstate="print"/>
          <a:srcRect/>
          <a:stretch>
            <a:fillRect/>
          </a:stretch>
        </p:blipFill>
        <p:spPr bwMode="auto">
          <a:xfrm>
            <a:off x="2209800" y="2895600"/>
            <a:ext cx="3390900" cy="1985963"/>
          </a:xfrm>
          <a:prstGeom prst="rect">
            <a:avLst/>
          </a:prstGeom>
          <a:noFill/>
          <a:ln w="9525">
            <a:noFill/>
            <a:miter lim="800000"/>
            <a:headEnd/>
            <a:tailEnd/>
          </a:ln>
          <a:effectLst/>
        </p:spPr>
      </p:pic>
      <p:sp>
        <p:nvSpPr>
          <p:cNvPr id="6" name="Rectangle 2"/>
          <p:cNvSpPr>
            <a:spLocks noGrp="1" noChangeArrowheads="1"/>
          </p:cNvSpPr>
          <p:nvPr>
            <p:ph type="title"/>
          </p:nvPr>
        </p:nvSpPr>
        <p:spPr>
          <a:xfrm>
            <a:off x="457200" y="347472"/>
            <a:ext cx="8311896" cy="704088"/>
          </a:xfrm>
        </p:spPr>
        <p:txBody>
          <a:bodyPr/>
          <a:lstStyle/>
          <a:p>
            <a:r>
              <a:rPr lang="en-US" dirty="0"/>
              <a:t>Error Propagation</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47472"/>
            <a:ext cx="8311896" cy="704088"/>
          </a:xfrm>
        </p:spPr>
        <p:txBody>
          <a:bodyPr/>
          <a:lstStyle/>
          <a:p>
            <a:r>
              <a:rPr lang="en-US" dirty="0"/>
              <a:t>Example 3 – </a:t>
            </a:r>
            <a:r>
              <a:rPr lang="en-US" i="1" dirty="0"/>
              <a:t>Estimation of Error</a:t>
            </a:r>
          </a:p>
        </p:txBody>
      </p:sp>
      <p:sp>
        <p:nvSpPr>
          <p:cNvPr id="122883" name="Rectangle 3"/>
          <p:cNvSpPr>
            <a:spLocks noGrp="1" noChangeArrowheads="1"/>
          </p:cNvSpPr>
          <p:nvPr>
            <p:ph idx="1"/>
          </p:nvPr>
        </p:nvSpPr>
        <p:spPr/>
        <p:txBody>
          <a:bodyPr/>
          <a:lstStyle/>
          <a:p>
            <a:pPr marL="0" indent="0"/>
            <a:r>
              <a:rPr lang="en-US" dirty="0"/>
              <a:t>The measured radius of a ball bearing is 0.7 inch, as shown in </a:t>
            </a:r>
            <a:r>
              <a:rPr lang="en-US" dirty="0" smtClean="0"/>
              <a:t>figure. The </a:t>
            </a:r>
            <a:r>
              <a:rPr lang="en-US" dirty="0"/>
              <a:t>measurement is correct to within 0.01 </a:t>
            </a:r>
            <a:r>
              <a:rPr lang="en-US" dirty="0" smtClean="0"/>
              <a:t>inch. Estimate </a:t>
            </a:r>
            <a:r>
              <a:rPr lang="en-US" dirty="0"/>
              <a:t>the propagated error in the volume </a:t>
            </a:r>
            <a:r>
              <a:rPr lang="en-US" i="1" dirty="0"/>
              <a:t>V</a:t>
            </a:r>
            <a:r>
              <a:rPr lang="en-US" dirty="0"/>
              <a:t> of the ball bearing. </a:t>
            </a:r>
          </a:p>
        </p:txBody>
      </p:sp>
      <p:pic>
        <p:nvPicPr>
          <p:cNvPr id="122885" name="Picture 5"/>
          <p:cNvPicPr>
            <a:picLocks noChangeAspect="1" noChangeArrowheads="1"/>
          </p:cNvPicPr>
          <p:nvPr/>
        </p:nvPicPr>
        <p:blipFill>
          <a:blip r:embed="rId3" cstate="print"/>
          <a:srcRect/>
          <a:stretch>
            <a:fillRect/>
          </a:stretch>
        </p:blipFill>
        <p:spPr bwMode="auto">
          <a:xfrm>
            <a:off x="2476500" y="3200400"/>
            <a:ext cx="3162300" cy="1862138"/>
          </a:xfrm>
          <a:prstGeom prst="rect">
            <a:avLst/>
          </a:prstGeom>
          <a:noFill/>
          <a:ln w="9525">
            <a:noFill/>
            <a:miter lim="800000"/>
            <a:headEnd/>
            <a:tailEnd/>
          </a:ln>
          <a:effectLst/>
        </p:spPr>
      </p:pic>
      <p:sp>
        <p:nvSpPr>
          <p:cNvPr id="122886" name="Text Box 6"/>
          <p:cNvSpPr txBox="1">
            <a:spLocks noChangeArrowheads="1"/>
          </p:cNvSpPr>
          <p:nvPr/>
        </p:nvSpPr>
        <p:spPr bwMode="auto">
          <a:xfrm>
            <a:off x="2490788" y="5181600"/>
            <a:ext cx="3408305" cy="523220"/>
          </a:xfrm>
          <a:prstGeom prst="rect">
            <a:avLst/>
          </a:prstGeom>
          <a:noFill/>
          <a:ln w="9525">
            <a:noFill/>
            <a:miter lim="800000"/>
            <a:headEnd/>
            <a:tailEnd/>
          </a:ln>
          <a:effectLst/>
        </p:spPr>
        <p:txBody>
          <a:bodyPr wrap="none">
            <a:spAutoFit/>
          </a:bodyPr>
          <a:lstStyle/>
          <a:p>
            <a:r>
              <a:rPr lang="en-US" sz="1400" dirty="0"/>
              <a:t>Ball bearing with measured radius that is</a:t>
            </a:r>
          </a:p>
          <a:p>
            <a:r>
              <a:rPr lang="en-US" sz="1400" dirty="0"/>
              <a:t>correct to within 0.01 </a:t>
            </a:r>
            <a:r>
              <a:rPr lang="en-US" sz="1400" dirty="0" smtClean="0"/>
              <a:t>inch.</a:t>
            </a:r>
            <a:endParaRPr lang="en-US" sz="1400"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47472"/>
            <a:ext cx="8311896" cy="704088"/>
          </a:xfrm>
        </p:spPr>
        <p:txBody>
          <a:bodyPr/>
          <a:lstStyle/>
          <a:p>
            <a:r>
              <a:rPr lang="en-US" dirty="0"/>
              <a:t>Example 3 – </a:t>
            </a:r>
            <a:r>
              <a:rPr lang="en-US" i="1" dirty="0"/>
              <a:t>Solution</a:t>
            </a:r>
          </a:p>
        </p:txBody>
      </p:sp>
      <p:sp>
        <p:nvSpPr>
          <p:cNvPr id="123907" name="Rectangle 3"/>
          <p:cNvSpPr>
            <a:spLocks noGrp="1" noChangeArrowheads="1"/>
          </p:cNvSpPr>
          <p:nvPr>
            <p:ph idx="1"/>
          </p:nvPr>
        </p:nvSpPr>
        <p:spPr/>
        <p:txBody>
          <a:bodyPr/>
          <a:lstStyle/>
          <a:p>
            <a:pPr marL="0" indent="0"/>
            <a:r>
              <a:rPr lang="en-US" dirty="0"/>
              <a:t>The formula for the volume of a sphere is                 </a:t>
            </a:r>
            <a:endParaRPr lang="en-US" dirty="0" smtClean="0"/>
          </a:p>
          <a:p>
            <a:pPr marL="0" indent="0"/>
            <a:endParaRPr lang="en-US" dirty="0" smtClean="0"/>
          </a:p>
          <a:p>
            <a:pPr marL="0" indent="0"/>
            <a:endParaRPr lang="en-US" dirty="0" smtClean="0"/>
          </a:p>
          <a:p>
            <a:pPr marL="0" indent="0"/>
            <a:r>
              <a:rPr lang="en-US" dirty="0" smtClean="0"/>
              <a:t>where </a:t>
            </a:r>
            <a:r>
              <a:rPr lang="en-US" i="1" dirty="0"/>
              <a:t>r</a:t>
            </a:r>
            <a:r>
              <a:rPr lang="en-US" dirty="0"/>
              <a:t> is the radius of the sphere. </a:t>
            </a:r>
            <a:br>
              <a:rPr lang="en-US" dirty="0"/>
            </a:br>
            <a:endParaRPr lang="en-US" dirty="0"/>
          </a:p>
          <a:p>
            <a:pPr marL="0" indent="0"/>
            <a:r>
              <a:rPr lang="en-US" dirty="0"/>
              <a:t>So, you can write</a:t>
            </a:r>
          </a:p>
          <a:p>
            <a:pPr marL="0" indent="0"/>
            <a:endParaRPr lang="en-US" sz="1800" dirty="0"/>
          </a:p>
          <a:p>
            <a:pPr marL="0" indent="0"/>
            <a:r>
              <a:rPr lang="en-US" i="1" dirty="0"/>
              <a:t>	r </a:t>
            </a:r>
            <a:r>
              <a:rPr lang="en-US" dirty="0"/>
              <a:t>= 0.7</a:t>
            </a:r>
          </a:p>
          <a:p>
            <a:pPr marL="0" indent="0"/>
            <a:endParaRPr lang="en-US" sz="1800" dirty="0"/>
          </a:p>
          <a:p>
            <a:pPr marL="0" indent="0"/>
            <a:r>
              <a:rPr lang="en-US" dirty="0"/>
              <a:t>and</a:t>
            </a:r>
          </a:p>
          <a:p>
            <a:pPr marL="0" indent="0"/>
            <a:endParaRPr lang="en-US" sz="1800" dirty="0"/>
          </a:p>
          <a:p>
            <a:pPr marL="0" indent="0"/>
            <a:r>
              <a:rPr lang="en-US" dirty="0"/>
              <a:t>	– 0.01 </a:t>
            </a:r>
            <a:r>
              <a:rPr lang="en-US" b="1" dirty="0">
                <a:sym typeface="Symbol" pitchFamily="18" charset="2"/>
              </a:rPr>
              <a:t></a:t>
            </a:r>
            <a:r>
              <a:rPr lang="en-US" dirty="0"/>
              <a:t> </a:t>
            </a:r>
            <a:r>
              <a:rPr lang="en-US" dirty="0">
                <a:sym typeface="Symbol" pitchFamily="18" charset="2"/>
              </a:rPr>
              <a:t></a:t>
            </a:r>
            <a:r>
              <a:rPr lang="en-US" i="1" dirty="0"/>
              <a:t>r </a:t>
            </a:r>
            <a:r>
              <a:rPr lang="en-US" b="1" dirty="0">
                <a:sym typeface="Symbol" pitchFamily="18" charset="2"/>
              </a:rPr>
              <a:t></a:t>
            </a:r>
            <a:r>
              <a:rPr lang="en-US" dirty="0"/>
              <a:t> 0.01.</a:t>
            </a:r>
          </a:p>
          <a:p>
            <a:pPr marL="0" indent="0"/>
            <a:endParaRPr lang="en-US" sz="800" dirty="0"/>
          </a:p>
        </p:txBody>
      </p:sp>
      <p:pic>
        <p:nvPicPr>
          <p:cNvPr id="123911" name="Picture 7"/>
          <p:cNvPicPr>
            <a:picLocks noChangeAspect="1" noChangeArrowheads="1"/>
          </p:cNvPicPr>
          <p:nvPr/>
        </p:nvPicPr>
        <p:blipFill>
          <a:blip r:embed="rId3" cstate="print"/>
          <a:srcRect r="8680"/>
          <a:stretch>
            <a:fillRect/>
          </a:stretch>
        </p:blipFill>
        <p:spPr bwMode="auto">
          <a:xfrm>
            <a:off x="2667000" y="2133600"/>
            <a:ext cx="1219200" cy="449263"/>
          </a:xfrm>
          <a:prstGeom prst="rect">
            <a:avLst/>
          </a:prstGeom>
          <a:noFill/>
          <a:ln w="9525">
            <a:noFill/>
            <a:miter lim="800000"/>
            <a:headEnd/>
            <a:tailEnd/>
          </a:ln>
          <a:effectLst/>
        </p:spPr>
      </p:pic>
      <p:sp>
        <p:nvSpPr>
          <p:cNvPr id="123912" name="Text Box 8"/>
          <p:cNvSpPr txBox="1">
            <a:spLocks noChangeArrowheads="1"/>
          </p:cNvSpPr>
          <p:nvPr/>
        </p:nvSpPr>
        <p:spPr bwMode="auto">
          <a:xfrm>
            <a:off x="5403850" y="4419600"/>
            <a:ext cx="1885950" cy="366712"/>
          </a:xfrm>
          <a:prstGeom prst="rect">
            <a:avLst/>
          </a:prstGeom>
          <a:noFill/>
          <a:ln w="9525">
            <a:noFill/>
            <a:miter lim="800000"/>
            <a:headEnd/>
            <a:tailEnd/>
          </a:ln>
          <a:effectLst/>
        </p:spPr>
        <p:txBody>
          <a:bodyPr wrap="none">
            <a:spAutoFit/>
          </a:bodyPr>
          <a:lstStyle/>
          <a:p>
            <a:r>
              <a:rPr lang="en-US" dirty="0">
                <a:solidFill>
                  <a:srgbClr val="ED008C"/>
                </a:solidFill>
              </a:rPr>
              <a:t>Measured radius</a:t>
            </a:r>
          </a:p>
        </p:txBody>
      </p:sp>
      <p:sp>
        <p:nvSpPr>
          <p:cNvPr id="123913" name="Text Box 9"/>
          <p:cNvSpPr txBox="1">
            <a:spLocks noChangeArrowheads="1"/>
          </p:cNvSpPr>
          <p:nvPr/>
        </p:nvSpPr>
        <p:spPr bwMode="auto">
          <a:xfrm>
            <a:off x="5410200" y="5954712"/>
            <a:ext cx="1593850" cy="366713"/>
          </a:xfrm>
          <a:prstGeom prst="rect">
            <a:avLst/>
          </a:prstGeom>
          <a:noFill/>
          <a:ln w="9525">
            <a:noFill/>
            <a:miter lim="800000"/>
            <a:headEnd/>
            <a:tailEnd/>
          </a:ln>
          <a:effectLst/>
        </p:spPr>
        <p:txBody>
          <a:bodyPr wrap="none">
            <a:spAutoFit/>
          </a:bodyPr>
          <a:lstStyle/>
          <a:p>
            <a:r>
              <a:rPr lang="en-US">
                <a:solidFill>
                  <a:srgbClr val="ED008C"/>
                </a:solidFill>
              </a:rPr>
              <a:t>Possible error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3907">
                                            <p:txEl>
                                              <p:pRg st="4" end="4"/>
                                            </p:txEl>
                                          </p:spTgt>
                                        </p:tgtEl>
                                        <p:attrNameLst>
                                          <p:attrName>style.visibility</p:attrName>
                                        </p:attrNameLst>
                                      </p:cBhvr>
                                      <p:to>
                                        <p:strVal val="visible"/>
                                      </p:to>
                                    </p:set>
                                    <p:animEffect transition="in" filter="fade">
                                      <p:cBhvr>
                                        <p:cTn id="7" dur="1000"/>
                                        <p:tgtEl>
                                          <p:spTgt spid="123907">
                                            <p:txEl>
                                              <p:pRg st="4" end="4"/>
                                            </p:txEl>
                                          </p:spTgt>
                                        </p:tgtEl>
                                      </p:cBhvr>
                                    </p:animEffect>
                                    <p:anim calcmode="lin" valueType="num">
                                      <p:cBhvr>
                                        <p:cTn id="8" dur="10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3907">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907">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3907">
                                            <p:txEl>
                                              <p:pRg st="6" end="6"/>
                                            </p:txEl>
                                          </p:spTgt>
                                        </p:tgtEl>
                                        <p:attrNameLst>
                                          <p:attrName>style.visibility</p:attrName>
                                        </p:attrNameLst>
                                      </p:cBhvr>
                                      <p:to>
                                        <p:strVal val="visible"/>
                                      </p:to>
                                    </p:set>
                                    <p:animEffect transition="in" filter="fade">
                                      <p:cBhvr>
                                        <p:cTn id="13" dur="1000"/>
                                        <p:tgtEl>
                                          <p:spTgt spid="123907">
                                            <p:txEl>
                                              <p:pRg st="6" end="6"/>
                                            </p:txEl>
                                          </p:spTgt>
                                        </p:tgtEl>
                                      </p:cBhvr>
                                    </p:animEffect>
                                    <p:anim calcmode="lin" valueType="num">
                                      <p:cBhvr>
                                        <p:cTn id="14" dur="1000" fill="hold"/>
                                        <p:tgtEl>
                                          <p:spTgt spid="123907">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3907">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3907">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3912"/>
                                        </p:tgtEl>
                                        <p:attrNameLst>
                                          <p:attrName>style.visibility</p:attrName>
                                        </p:attrNameLst>
                                      </p:cBhvr>
                                      <p:to>
                                        <p:strVal val="visible"/>
                                      </p:to>
                                    </p:set>
                                    <p:animEffect transition="in" filter="fade">
                                      <p:cBhvr>
                                        <p:cTn id="19" dur="1000"/>
                                        <p:tgtEl>
                                          <p:spTgt spid="123912"/>
                                        </p:tgtEl>
                                      </p:cBhvr>
                                    </p:animEffect>
                                    <p:anim calcmode="lin" valueType="num">
                                      <p:cBhvr>
                                        <p:cTn id="20" dur="1000" fill="hold"/>
                                        <p:tgtEl>
                                          <p:spTgt spid="123912"/>
                                        </p:tgtEl>
                                        <p:attrNameLst>
                                          <p:attrName>ppt_x</p:attrName>
                                        </p:attrNameLst>
                                      </p:cBhvr>
                                      <p:tavLst>
                                        <p:tav tm="0">
                                          <p:val>
                                            <p:strVal val="#ppt_x"/>
                                          </p:val>
                                        </p:tav>
                                        <p:tav tm="100000">
                                          <p:val>
                                            <p:strVal val="#ppt_x"/>
                                          </p:val>
                                        </p:tav>
                                      </p:tavLst>
                                    </p:anim>
                                    <p:anim calcmode="lin" valueType="num">
                                      <p:cBhvr>
                                        <p:cTn id="21" dur="900" decel="100000" fill="hold"/>
                                        <p:tgtEl>
                                          <p:spTgt spid="1239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391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23907">
                                            <p:txEl>
                                              <p:pRg st="8" end="8"/>
                                            </p:txEl>
                                          </p:spTgt>
                                        </p:tgtEl>
                                        <p:attrNameLst>
                                          <p:attrName>style.visibility</p:attrName>
                                        </p:attrNameLst>
                                      </p:cBhvr>
                                      <p:to>
                                        <p:strVal val="visible"/>
                                      </p:to>
                                    </p:set>
                                    <p:animEffect transition="in" filter="fade">
                                      <p:cBhvr>
                                        <p:cTn id="27" dur="1000"/>
                                        <p:tgtEl>
                                          <p:spTgt spid="123907">
                                            <p:txEl>
                                              <p:pRg st="8" end="8"/>
                                            </p:txEl>
                                          </p:spTgt>
                                        </p:tgtEl>
                                      </p:cBhvr>
                                    </p:animEffect>
                                    <p:anim calcmode="lin" valueType="num">
                                      <p:cBhvr>
                                        <p:cTn id="28" dur="1000" fill="hold"/>
                                        <p:tgtEl>
                                          <p:spTgt spid="123907">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3907">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3907">
                                            <p:txEl>
                                              <p:pRg st="8" end="8"/>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23907">
                                            <p:txEl>
                                              <p:pRg st="10" end="10"/>
                                            </p:txEl>
                                          </p:spTgt>
                                        </p:tgtEl>
                                        <p:attrNameLst>
                                          <p:attrName>style.visibility</p:attrName>
                                        </p:attrNameLst>
                                      </p:cBhvr>
                                      <p:to>
                                        <p:strVal val="visible"/>
                                      </p:to>
                                    </p:set>
                                    <p:animEffect transition="in" filter="fade">
                                      <p:cBhvr>
                                        <p:cTn id="33" dur="1000"/>
                                        <p:tgtEl>
                                          <p:spTgt spid="123907">
                                            <p:txEl>
                                              <p:pRg st="10" end="10"/>
                                            </p:txEl>
                                          </p:spTgt>
                                        </p:tgtEl>
                                      </p:cBhvr>
                                    </p:animEffect>
                                    <p:anim calcmode="lin" valueType="num">
                                      <p:cBhvr>
                                        <p:cTn id="34" dur="1000" fill="hold"/>
                                        <p:tgtEl>
                                          <p:spTgt spid="123907">
                                            <p:txEl>
                                              <p:pRg st="10" end="1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23907">
                                            <p:txEl>
                                              <p:pRg st="10" end="1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3907">
                                            <p:txEl>
                                              <p:pRg st="10" end="10"/>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3913"/>
                                        </p:tgtEl>
                                        <p:attrNameLst>
                                          <p:attrName>style.visibility</p:attrName>
                                        </p:attrNameLst>
                                      </p:cBhvr>
                                      <p:to>
                                        <p:strVal val="visible"/>
                                      </p:to>
                                    </p:set>
                                    <p:animEffect transition="in" filter="fade">
                                      <p:cBhvr>
                                        <p:cTn id="39" dur="1000"/>
                                        <p:tgtEl>
                                          <p:spTgt spid="123913"/>
                                        </p:tgtEl>
                                      </p:cBhvr>
                                    </p:animEffect>
                                    <p:anim calcmode="lin" valueType="num">
                                      <p:cBhvr>
                                        <p:cTn id="40" dur="1000" fill="hold"/>
                                        <p:tgtEl>
                                          <p:spTgt spid="123913"/>
                                        </p:tgtEl>
                                        <p:attrNameLst>
                                          <p:attrName>ppt_x</p:attrName>
                                        </p:attrNameLst>
                                      </p:cBhvr>
                                      <p:tavLst>
                                        <p:tav tm="0">
                                          <p:val>
                                            <p:strVal val="#ppt_x"/>
                                          </p:val>
                                        </p:tav>
                                        <p:tav tm="100000">
                                          <p:val>
                                            <p:strVal val="#ppt_x"/>
                                          </p:val>
                                        </p:tav>
                                      </p:tavLst>
                                    </p:anim>
                                    <p:anim calcmode="lin" valueType="num">
                                      <p:cBhvr>
                                        <p:cTn id="41" dur="900" decel="100000" fill="hold"/>
                                        <p:tgtEl>
                                          <p:spTgt spid="1239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39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p:bldP spid="1239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p:txBody>
          <a:bodyPr/>
          <a:lstStyle/>
          <a:p>
            <a:pPr marL="0" indent="0"/>
            <a:r>
              <a:rPr lang="en-US" dirty="0"/>
              <a:t>To approximate the propagated error in the volume, differentiate </a:t>
            </a:r>
            <a:r>
              <a:rPr lang="en-US" i="1" dirty="0"/>
              <a:t>V</a:t>
            </a:r>
            <a:r>
              <a:rPr lang="en-US" dirty="0"/>
              <a:t> to obtain </a:t>
            </a:r>
            <a:r>
              <a:rPr lang="en-US" i="1" dirty="0" err="1">
                <a:sym typeface="Symbol" pitchFamily="18" charset="2"/>
              </a:rPr>
              <a:t>dV</a:t>
            </a:r>
            <a:r>
              <a:rPr lang="en-US" i="1" dirty="0"/>
              <a:t>/</a:t>
            </a:r>
            <a:r>
              <a:rPr lang="en-US" i="1" dirty="0" err="1">
                <a:sym typeface="Symbol" pitchFamily="18" charset="2"/>
              </a:rPr>
              <a:t>d</a:t>
            </a:r>
            <a:r>
              <a:rPr lang="en-US" i="1" dirty="0" err="1"/>
              <a:t>r</a:t>
            </a:r>
            <a:r>
              <a:rPr lang="en-US" i="1" dirty="0"/>
              <a:t> </a:t>
            </a:r>
            <a:r>
              <a:rPr lang="en-US" dirty="0"/>
              <a:t>=</a:t>
            </a:r>
            <a:r>
              <a:rPr lang="en-US" i="1" dirty="0"/>
              <a:t> </a:t>
            </a:r>
            <a:r>
              <a:rPr lang="en-US" dirty="0"/>
              <a:t>4</a:t>
            </a:r>
            <a:r>
              <a:rPr lang="en-US" i="1" dirty="0">
                <a:sym typeface="Symbol" pitchFamily="18" charset="2"/>
              </a:rPr>
              <a:t></a:t>
            </a:r>
            <a:r>
              <a:rPr lang="en-US" i="1" dirty="0"/>
              <a:t>r</a:t>
            </a:r>
            <a:r>
              <a:rPr lang="en-US" baseline="30000" dirty="0"/>
              <a:t>2 </a:t>
            </a:r>
            <a:r>
              <a:rPr lang="en-US" dirty="0"/>
              <a:t>and write</a:t>
            </a:r>
          </a:p>
          <a:p>
            <a:pPr marL="0" indent="0"/>
            <a:endParaRPr lang="en-US" sz="1400" dirty="0"/>
          </a:p>
          <a:p>
            <a:pPr marL="0" indent="0"/>
            <a:r>
              <a:rPr lang="en-US" dirty="0">
                <a:sym typeface="Symbol" pitchFamily="18" charset="2"/>
              </a:rPr>
              <a:t>      </a:t>
            </a:r>
            <a:r>
              <a:rPr lang="en-US" i="1" dirty="0"/>
              <a:t>V </a:t>
            </a:r>
            <a:r>
              <a:rPr lang="en-US" b="1" dirty="0">
                <a:sym typeface="Symbol" pitchFamily="18" charset="2"/>
              </a:rPr>
              <a:t></a:t>
            </a:r>
            <a:r>
              <a:rPr lang="en-US" dirty="0"/>
              <a:t> </a:t>
            </a:r>
            <a:r>
              <a:rPr lang="en-US" i="1" dirty="0" err="1">
                <a:sym typeface="Symbol" pitchFamily="18" charset="2"/>
              </a:rPr>
              <a:t>d</a:t>
            </a:r>
            <a:r>
              <a:rPr lang="en-US" i="1" dirty="0" err="1"/>
              <a:t>V</a:t>
            </a:r>
            <a:endParaRPr lang="en-US" i="1" dirty="0"/>
          </a:p>
          <a:p>
            <a:pPr marL="0" indent="0"/>
            <a:endParaRPr lang="en-US" sz="1600" dirty="0"/>
          </a:p>
          <a:p>
            <a:pPr marL="0" indent="0"/>
            <a:r>
              <a:rPr lang="en-US" i="1" dirty="0"/>
              <a:t>	</a:t>
            </a:r>
            <a:r>
              <a:rPr lang="en-US" dirty="0"/>
              <a:t>=</a:t>
            </a:r>
            <a:r>
              <a:rPr lang="en-US" i="1" dirty="0"/>
              <a:t> </a:t>
            </a:r>
            <a:r>
              <a:rPr lang="en-US" dirty="0"/>
              <a:t>4</a:t>
            </a:r>
            <a:r>
              <a:rPr lang="en-US" i="1" dirty="0">
                <a:sym typeface="Symbol" pitchFamily="18" charset="2"/>
              </a:rPr>
              <a:t></a:t>
            </a:r>
            <a:r>
              <a:rPr lang="en-US" i="1" dirty="0"/>
              <a:t>r</a:t>
            </a:r>
            <a:r>
              <a:rPr lang="en-US" baseline="30000" dirty="0"/>
              <a:t>2 </a:t>
            </a:r>
            <a:r>
              <a:rPr lang="en-US" i="1" dirty="0" err="1"/>
              <a:t>dr</a:t>
            </a:r>
            <a:endParaRPr lang="en-US" i="1" dirty="0"/>
          </a:p>
          <a:p>
            <a:pPr marL="0" indent="0"/>
            <a:r>
              <a:rPr lang="en-US" dirty="0"/>
              <a:t>	</a:t>
            </a:r>
            <a:endParaRPr lang="en-US" sz="1600" dirty="0"/>
          </a:p>
          <a:p>
            <a:pPr marL="0" indent="0"/>
            <a:r>
              <a:rPr lang="en-US" dirty="0"/>
              <a:t>	=</a:t>
            </a:r>
            <a:r>
              <a:rPr lang="en-US" i="1" dirty="0"/>
              <a:t> </a:t>
            </a:r>
            <a:r>
              <a:rPr lang="en-US" dirty="0"/>
              <a:t>4</a:t>
            </a:r>
            <a:r>
              <a:rPr lang="en-US" i="1" dirty="0">
                <a:sym typeface="Symbol" pitchFamily="18" charset="2"/>
              </a:rPr>
              <a:t></a:t>
            </a:r>
            <a:r>
              <a:rPr lang="en-US" dirty="0">
                <a:sym typeface="Symbol" pitchFamily="18" charset="2"/>
              </a:rPr>
              <a:t>(</a:t>
            </a:r>
            <a:r>
              <a:rPr lang="en-US" dirty="0">
                <a:solidFill>
                  <a:srgbClr val="ED008C"/>
                </a:solidFill>
                <a:sym typeface="Symbol" pitchFamily="18" charset="2"/>
              </a:rPr>
              <a:t>0.7</a:t>
            </a:r>
            <a:r>
              <a:rPr lang="en-US" dirty="0">
                <a:sym typeface="Symbol" pitchFamily="18" charset="2"/>
              </a:rPr>
              <a:t>)</a:t>
            </a:r>
            <a:r>
              <a:rPr lang="en-US" baseline="30000" dirty="0"/>
              <a:t>2 </a:t>
            </a:r>
            <a:r>
              <a:rPr lang="en-US" dirty="0"/>
              <a:t>(</a:t>
            </a:r>
            <a:r>
              <a:rPr lang="en-US" dirty="0">
                <a:solidFill>
                  <a:srgbClr val="ED008C"/>
                </a:solidFill>
                <a:sym typeface="Symbol" pitchFamily="18" charset="2"/>
              </a:rPr>
              <a:t></a:t>
            </a:r>
            <a:r>
              <a:rPr lang="en-US" dirty="0">
                <a:solidFill>
                  <a:srgbClr val="ED008C"/>
                </a:solidFill>
              </a:rPr>
              <a:t>0.01</a:t>
            </a:r>
            <a:r>
              <a:rPr lang="en-US" dirty="0"/>
              <a:t>)</a:t>
            </a:r>
          </a:p>
          <a:p>
            <a:pPr marL="0" indent="0"/>
            <a:endParaRPr lang="en-US" sz="1600" dirty="0"/>
          </a:p>
          <a:p>
            <a:r>
              <a:rPr lang="en-US" i="1" dirty="0" smtClean="0"/>
              <a:t> 	</a:t>
            </a:r>
            <a:r>
              <a:rPr lang="en-US" b="1" dirty="0" smtClean="0">
                <a:sym typeface="Symbol" pitchFamily="18" charset="2"/>
              </a:rPr>
              <a:t></a:t>
            </a:r>
            <a:r>
              <a:rPr lang="en-US" i="1" dirty="0" smtClean="0"/>
              <a:t> </a:t>
            </a:r>
            <a:r>
              <a:rPr lang="en-US" b="1" dirty="0">
                <a:sym typeface="Symbol" pitchFamily="18" charset="2"/>
              </a:rPr>
              <a:t></a:t>
            </a:r>
            <a:r>
              <a:rPr lang="en-US" dirty="0"/>
              <a:t>0.06158 cubic inch.</a:t>
            </a:r>
          </a:p>
          <a:p>
            <a:pPr marL="0" indent="0"/>
            <a:endParaRPr lang="en-US" sz="1600" dirty="0"/>
          </a:p>
          <a:p>
            <a:pPr marL="0" indent="0"/>
            <a:r>
              <a:rPr lang="en-US" dirty="0"/>
              <a:t>So, the volume has a propagated error of about 0.06 cubic inch.</a:t>
            </a:r>
          </a:p>
        </p:txBody>
      </p:sp>
      <p:sp>
        <p:nvSpPr>
          <p:cNvPr id="124933" name="Text Box 5"/>
          <p:cNvSpPr txBox="1">
            <a:spLocks noChangeArrowheads="1"/>
          </p:cNvSpPr>
          <p:nvPr/>
        </p:nvSpPr>
        <p:spPr bwMode="auto">
          <a:xfrm>
            <a:off x="5416550" y="4195762"/>
            <a:ext cx="2444750" cy="366713"/>
          </a:xfrm>
          <a:prstGeom prst="rect">
            <a:avLst/>
          </a:prstGeom>
          <a:noFill/>
          <a:ln w="9525">
            <a:noFill/>
            <a:miter lim="800000"/>
            <a:headEnd/>
            <a:tailEnd/>
          </a:ln>
          <a:effectLst/>
        </p:spPr>
        <p:txBody>
          <a:bodyPr wrap="none">
            <a:spAutoFit/>
          </a:bodyPr>
          <a:lstStyle/>
          <a:p>
            <a:r>
              <a:rPr lang="en-US" dirty="0">
                <a:solidFill>
                  <a:srgbClr val="ED008C"/>
                </a:solidFill>
              </a:rPr>
              <a:t>Substitute for </a:t>
            </a:r>
            <a:r>
              <a:rPr lang="en-US" i="1" dirty="0">
                <a:solidFill>
                  <a:srgbClr val="ED008C"/>
                </a:solidFill>
              </a:rPr>
              <a:t>r</a:t>
            </a:r>
            <a:r>
              <a:rPr lang="en-US" dirty="0">
                <a:solidFill>
                  <a:srgbClr val="ED008C"/>
                </a:solidFill>
              </a:rPr>
              <a:t> and </a:t>
            </a:r>
            <a:r>
              <a:rPr lang="en-US" i="1" dirty="0">
                <a:solidFill>
                  <a:srgbClr val="ED008C"/>
                </a:solidFill>
              </a:rPr>
              <a:t>dr</a:t>
            </a:r>
            <a:r>
              <a:rPr lang="en-US" dirty="0">
                <a:solidFill>
                  <a:srgbClr val="ED008C"/>
                </a:solidFill>
              </a:rPr>
              <a:t>.</a:t>
            </a:r>
          </a:p>
        </p:txBody>
      </p:sp>
      <p:sp>
        <p:nvSpPr>
          <p:cNvPr id="124936" name="Text Box 8"/>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
        <p:nvSpPr>
          <p:cNvPr id="124937" name="Text Box 9"/>
          <p:cNvSpPr txBox="1">
            <a:spLocks noChangeArrowheads="1"/>
          </p:cNvSpPr>
          <p:nvPr/>
        </p:nvSpPr>
        <p:spPr bwMode="auto">
          <a:xfrm>
            <a:off x="5410200" y="2546350"/>
            <a:ext cx="2533650" cy="366712"/>
          </a:xfrm>
          <a:prstGeom prst="rect">
            <a:avLst/>
          </a:prstGeom>
          <a:noFill/>
          <a:ln w="9525">
            <a:noFill/>
            <a:miter lim="800000"/>
            <a:headEnd/>
            <a:tailEnd/>
          </a:ln>
          <a:effectLst/>
        </p:spPr>
        <p:txBody>
          <a:bodyPr wrap="none">
            <a:spAutoFit/>
          </a:bodyPr>
          <a:lstStyle/>
          <a:p>
            <a:r>
              <a:rPr lang="en-US" dirty="0">
                <a:solidFill>
                  <a:srgbClr val="ED008C"/>
                </a:solidFill>
              </a:rPr>
              <a:t>Approximate </a:t>
            </a:r>
            <a:r>
              <a:rPr lang="en-US" dirty="0">
                <a:solidFill>
                  <a:srgbClr val="ED008C"/>
                </a:solidFill>
                <a:sym typeface="Symbol" pitchFamily="18" charset="2"/>
              </a:rPr>
              <a:t></a:t>
            </a:r>
            <a:r>
              <a:rPr lang="en-US" i="1" dirty="0">
                <a:solidFill>
                  <a:srgbClr val="ED008C"/>
                </a:solidFill>
              </a:rPr>
              <a:t>V</a:t>
            </a:r>
            <a:r>
              <a:rPr lang="en-US" dirty="0">
                <a:solidFill>
                  <a:srgbClr val="ED008C"/>
                </a:solidFill>
              </a:rPr>
              <a:t> by </a:t>
            </a:r>
            <a:r>
              <a:rPr lang="en-US" i="1" dirty="0" err="1">
                <a:solidFill>
                  <a:srgbClr val="ED008C"/>
                </a:solidFill>
                <a:sym typeface="Symbol" pitchFamily="18" charset="2"/>
              </a:rPr>
              <a:t>d</a:t>
            </a:r>
            <a:r>
              <a:rPr lang="en-US" i="1" dirty="0" err="1">
                <a:solidFill>
                  <a:srgbClr val="ED008C"/>
                </a:solidFill>
              </a:rPr>
              <a:t>V</a:t>
            </a:r>
            <a:r>
              <a:rPr lang="en-US" dirty="0">
                <a:solidFill>
                  <a:srgbClr val="ED008C"/>
                </a:solidFill>
              </a:rPr>
              <a:t>.</a:t>
            </a:r>
          </a:p>
        </p:txBody>
      </p:sp>
      <p:sp>
        <p:nvSpPr>
          <p:cNvPr id="8" name="Rectangle 2"/>
          <p:cNvSpPr>
            <a:spLocks noGrp="1" noChangeArrowheads="1"/>
          </p:cNvSpPr>
          <p:nvPr>
            <p:ph type="title"/>
          </p:nvPr>
        </p:nvSpPr>
        <p:spPr>
          <a:xfrm>
            <a:off x="457200" y="347472"/>
            <a:ext cx="8311896" cy="704088"/>
          </a:xfrm>
        </p:spPr>
        <p:txBody>
          <a:bodyPr/>
          <a:lstStyle/>
          <a:p>
            <a:r>
              <a:rPr lang="en-US" dirty="0"/>
              <a:t>Example 3 – </a:t>
            </a:r>
            <a:r>
              <a:rPr lang="en-US" i="1" dirty="0"/>
              <a:t>Solution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4931">
                                            <p:txEl>
                                              <p:pRg st="4" end="4"/>
                                            </p:txEl>
                                          </p:spTgt>
                                        </p:tgtEl>
                                        <p:attrNameLst>
                                          <p:attrName>style.visibility</p:attrName>
                                        </p:attrNameLst>
                                      </p:cBhvr>
                                      <p:to>
                                        <p:strVal val="visible"/>
                                      </p:to>
                                    </p:set>
                                    <p:animEffect transition="in" filter="fade">
                                      <p:cBhvr>
                                        <p:cTn id="7" dur="1000"/>
                                        <p:tgtEl>
                                          <p:spTgt spid="124931">
                                            <p:txEl>
                                              <p:pRg st="4" end="4"/>
                                            </p:txEl>
                                          </p:spTgt>
                                        </p:tgtEl>
                                      </p:cBhvr>
                                    </p:animEffect>
                                    <p:anim calcmode="lin" valueType="num">
                                      <p:cBhvr>
                                        <p:cTn id="8" dur="10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4931">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9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4931">
                                            <p:txEl>
                                              <p:pRg st="6" end="6"/>
                                            </p:txEl>
                                          </p:spTgt>
                                        </p:tgtEl>
                                        <p:attrNameLst>
                                          <p:attrName>style.visibility</p:attrName>
                                        </p:attrNameLst>
                                      </p:cBhvr>
                                      <p:to>
                                        <p:strVal val="visible"/>
                                      </p:to>
                                    </p:set>
                                    <p:animEffect transition="in" filter="fade">
                                      <p:cBhvr>
                                        <p:cTn id="15" dur="1000"/>
                                        <p:tgtEl>
                                          <p:spTgt spid="124931">
                                            <p:txEl>
                                              <p:pRg st="6" end="6"/>
                                            </p:txEl>
                                          </p:spTgt>
                                        </p:tgtEl>
                                      </p:cBhvr>
                                    </p:animEffect>
                                    <p:anim calcmode="lin" valueType="num">
                                      <p:cBhvr>
                                        <p:cTn id="16" dur="1000" fill="hold"/>
                                        <p:tgtEl>
                                          <p:spTgt spid="124931">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4931">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4931">
                                            <p:txEl>
                                              <p:pRg st="6" end="6"/>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4933"/>
                                        </p:tgtEl>
                                        <p:attrNameLst>
                                          <p:attrName>style.visibility</p:attrName>
                                        </p:attrNameLst>
                                      </p:cBhvr>
                                      <p:to>
                                        <p:strVal val="visible"/>
                                      </p:to>
                                    </p:set>
                                    <p:animEffect transition="in" filter="fade">
                                      <p:cBhvr>
                                        <p:cTn id="21" dur="1000"/>
                                        <p:tgtEl>
                                          <p:spTgt spid="124933"/>
                                        </p:tgtEl>
                                      </p:cBhvr>
                                    </p:animEffect>
                                    <p:anim calcmode="lin" valueType="num">
                                      <p:cBhvr>
                                        <p:cTn id="22" dur="1000" fill="hold"/>
                                        <p:tgtEl>
                                          <p:spTgt spid="124933"/>
                                        </p:tgtEl>
                                        <p:attrNameLst>
                                          <p:attrName>ppt_x</p:attrName>
                                        </p:attrNameLst>
                                      </p:cBhvr>
                                      <p:tavLst>
                                        <p:tav tm="0">
                                          <p:val>
                                            <p:strVal val="#ppt_x"/>
                                          </p:val>
                                        </p:tav>
                                        <p:tav tm="100000">
                                          <p:val>
                                            <p:strVal val="#ppt_x"/>
                                          </p:val>
                                        </p:tav>
                                      </p:tavLst>
                                    </p:anim>
                                    <p:anim calcmode="lin" valueType="num">
                                      <p:cBhvr>
                                        <p:cTn id="23" dur="900" decel="100000" fill="hold"/>
                                        <p:tgtEl>
                                          <p:spTgt spid="12493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493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24931">
                                            <p:txEl>
                                              <p:pRg st="8" end="8"/>
                                            </p:txEl>
                                          </p:spTgt>
                                        </p:tgtEl>
                                        <p:attrNameLst>
                                          <p:attrName>style.visibility</p:attrName>
                                        </p:attrNameLst>
                                      </p:cBhvr>
                                      <p:to>
                                        <p:strVal val="visible"/>
                                      </p:to>
                                    </p:set>
                                    <p:animEffect transition="in" filter="fade">
                                      <p:cBhvr>
                                        <p:cTn id="29" dur="1000"/>
                                        <p:tgtEl>
                                          <p:spTgt spid="124931">
                                            <p:txEl>
                                              <p:pRg st="8" end="8"/>
                                            </p:txEl>
                                          </p:spTgt>
                                        </p:tgtEl>
                                      </p:cBhvr>
                                    </p:animEffect>
                                    <p:anim calcmode="lin" valueType="num">
                                      <p:cBhvr>
                                        <p:cTn id="30" dur="1000" fill="hold"/>
                                        <p:tgtEl>
                                          <p:spTgt spid="124931">
                                            <p:txEl>
                                              <p:pRg st="8" end="8"/>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24931">
                                            <p:txEl>
                                              <p:pRg st="8" end="8"/>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493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24931">
                                            <p:txEl>
                                              <p:pRg st="10" end="10"/>
                                            </p:txEl>
                                          </p:spTgt>
                                        </p:tgtEl>
                                        <p:attrNameLst>
                                          <p:attrName>style.visibility</p:attrName>
                                        </p:attrNameLst>
                                      </p:cBhvr>
                                      <p:to>
                                        <p:strVal val="visible"/>
                                      </p:to>
                                    </p:set>
                                    <p:animEffect transition="in" filter="fade">
                                      <p:cBhvr>
                                        <p:cTn id="37" dur="1000"/>
                                        <p:tgtEl>
                                          <p:spTgt spid="124931">
                                            <p:txEl>
                                              <p:pRg st="10" end="10"/>
                                            </p:txEl>
                                          </p:spTgt>
                                        </p:tgtEl>
                                      </p:cBhvr>
                                    </p:animEffect>
                                    <p:anim calcmode="lin" valueType="num">
                                      <p:cBhvr>
                                        <p:cTn id="38" dur="1000" fill="hold"/>
                                        <p:tgtEl>
                                          <p:spTgt spid="124931">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24931">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493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p:txBody>
          <a:bodyPr/>
          <a:lstStyle/>
          <a:p>
            <a:pPr marL="0" indent="0"/>
            <a:r>
              <a:rPr lang="en-US" dirty="0"/>
              <a:t>Would you say that the propagated error in Example 3 is large or small? The answer is best given in </a:t>
            </a:r>
            <a:r>
              <a:rPr lang="en-US" i="1" dirty="0"/>
              <a:t>relative</a:t>
            </a:r>
            <a:r>
              <a:rPr lang="en-US" dirty="0"/>
              <a:t> terms </a:t>
            </a:r>
            <a:r>
              <a:rPr lang="en-US" i="1" dirty="0"/>
              <a:t/>
            </a:r>
            <a:br>
              <a:rPr lang="en-US" i="1" dirty="0"/>
            </a:br>
            <a:r>
              <a:rPr lang="en-US" dirty="0"/>
              <a:t>by comparing </a:t>
            </a:r>
            <a:r>
              <a:rPr lang="en-US" i="1" dirty="0" err="1"/>
              <a:t>dV</a:t>
            </a:r>
            <a:r>
              <a:rPr lang="en-US" dirty="0"/>
              <a:t> with </a:t>
            </a:r>
            <a:r>
              <a:rPr lang="en-US" i="1" dirty="0"/>
              <a:t>V</a:t>
            </a:r>
            <a:r>
              <a:rPr lang="en-US" dirty="0"/>
              <a:t>. The ratio</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r>
              <a:rPr lang="en-US" dirty="0"/>
              <a:t>is called the </a:t>
            </a:r>
            <a:r>
              <a:rPr lang="en-US" b="1" dirty="0"/>
              <a:t>relative error</a:t>
            </a:r>
            <a:r>
              <a:rPr lang="en-US" dirty="0"/>
              <a:t>.</a:t>
            </a:r>
            <a:r>
              <a:rPr lang="en-US" b="1" dirty="0"/>
              <a:t> </a:t>
            </a:r>
            <a:r>
              <a:rPr lang="en-US" dirty="0"/>
              <a:t>The corresponding </a:t>
            </a:r>
            <a:r>
              <a:rPr lang="en-US" b="1" dirty="0"/>
              <a:t>percent error </a:t>
            </a:r>
            <a:r>
              <a:rPr lang="en-US" dirty="0"/>
              <a:t>is approximately 4.29%.</a:t>
            </a:r>
          </a:p>
        </p:txBody>
      </p:sp>
      <p:pic>
        <p:nvPicPr>
          <p:cNvPr id="125957" name="Picture 5"/>
          <p:cNvPicPr>
            <a:picLocks noChangeAspect="1" noChangeArrowheads="1"/>
          </p:cNvPicPr>
          <p:nvPr/>
        </p:nvPicPr>
        <p:blipFill>
          <a:blip r:embed="rId3" cstate="print"/>
          <a:srcRect/>
          <a:stretch>
            <a:fillRect/>
          </a:stretch>
        </p:blipFill>
        <p:spPr bwMode="auto">
          <a:xfrm>
            <a:off x="1381125" y="2676525"/>
            <a:ext cx="1819275" cy="822325"/>
          </a:xfrm>
          <a:prstGeom prst="rect">
            <a:avLst/>
          </a:prstGeom>
          <a:noFill/>
          <a:ln w="9525">
            <a:noFill/>
            <a:miter lim="800000"/>
            <a:headEnd/>
            <a:tailEnd/>
          </a:ln>
          <a:effectLst/>
        </p:spPr>
      </p:pic>
      <p:pic>
        <p:nvPicPr>
          <p:cNvPr id="125958" name="Picture 6"/>
          <p:cNvPicPr>
            <a:picLocks noChangeAspect="1" noChangeArrowheads="1"/>
          </p:cNvPicPr>
          <p:nvPr/>
        </p:nvPicPr>
        <p:blipFill>
          <a:blip r:embed="rId4" cstate="print"/>
          <a:srcRect/>
          <a:stretch>
            <a:fillRect/>
          </a:stretch>
        </p:blipFill>
        <p:spPr bwMode="auto">
          <a:xfrm>
            <a:off x="1752600" y="3590925"/>
            <a:ext cx="968375" cy="723900"/>
          </a:xfrm>
          <a:prstGeom prst="rect">
            <a:avLst/>
          </a:prstGeom>
          <a:noFill/>
          <a:ln w="9525">
            <a:noFill/>
            <a:miter lim="800000"/>
            <a:headEnd/>
            <a:tailEnd/>
          </a:ln>
          <a:effectLst/>
        </p:spPr>
      </p:pic>
      <p:pic>
        <p:nvPicPr>
          <p:cNvPr id="125959" name="Picture 7"/>
          <p:cNvPicPr>
            <a:picLocks noChangeAspect="1" noChangeArrowheads="1"/>
          </p:cNvPicPr>
          <p:nvPr/>
        </p:nvPicPr>
        <p:blipFill>
          <a:blip r:embed="rId5" cstate="print"/>
          <a:srcRect/>
          <a:stretch>
            <a:fillRect/>
          </a:stretch>
        </p:blipFill>
        <p:spPr bwMode="auto">
          <a:xfrm>
            <a:off x="1752600" y="4418013"/>
            <a:ext cx="1782763" cy="696912"/>
          </a:xfrm>
          <a:prstGeom prst="rect">
            <a:avLst/>
          </a:prstGeom>
          <a:noFill/>
          <a:ln w="9525">
            <a:noFill/>
            <a:miter lim="800000"/>
            <a:headEnd/>
            <a:tailEnd/>
          </a:ln>
          <a:effectLst/>
        </p:spPr>
      </p:pic>
      <p:pic>
        <p:nvPicPr>
          <p:cNvPr id="125960" name="Picture 8"/>
          <p:cNvPicPr>
            <a:picLocks noChangeAspect="1" noChangeArrowheads="1"/>
          </p:cNvPicPr>
          <p:nvPr/>
        </p:nvPicPr>
        <p:blipFill>
          <a:blip r:embed="rId6" cstate="print"/>
          <a:srcRect/>
          <a:stretch>
            <a:fillRect/>
          </a:stretch>
        </p:blipFill>
        <p:spPr bwMode="auto">
          <a:xfrm>
            <a:off x="1752600" y="5267325"/>
            <a:ext cx="1444625" cy="357188"/>
          </a:xfrm>
          <a:prstGeom prst="rect">
            <a:avLst/>
          </a:prstGeom>
          <a:noFill/>
          <a:ln w="9525">
            <a:noFill/>
            <a:miter lim="800000"/>
            <a:headEnd/>
            <a:tailEnd/>
          </a:ln>
          <a:effectLst/>
        </p:spPr>
      </p:pic>
      <p:sp>
        <p:nvSpPr>
          <p:cNvPr id="125961" name="Text Box 9"/>
          <p:cNvSpPr txBox="1">
            <a:spLocks noChangeArrowheads="1"/>
          </p:cNvSpPr>
          <p:nvPr/>
        </p:nvSpPr>
        <p:spPr bwMode="auto">
          <a:xfrm>
            <a:off x="5000625" y="2743200"/>
            <a:ext cx="1847850" cy="366713"/>
          </a:xfrm>
          <a:prstGeom prst="rect">
            <a:avLst/>
          </a:prstGeom>
          <a:noFill/>
          <a:ln w="9525">
            <a:noFill/>
            <a:miter lim="800000"/>
            <a:headEnd/>
            <a:tailEnd/>
          </a:ln>
          <a:effectLst/>
        </p:spPr>
        <p:txBody>
          <a:bodyPr wrap="none">
            <a:spAutoFit/>
          </a:bodyPr>
          <a:lstStyle/>
          <a:p>
            <a:r>
              <a:rPr lang="en-US">
                <a:solidFill>
                  <a:srgbClr val="ED008C"/>
                </a:solidFill>
              </a:rPr>
              <a:t>Ratio of </a:t>
            </a:r>
            <a:r>
              <a:rPr lang="en-US" i="1">
                <a:solidFill>
                  <a:srgbClr val="ED008C"/>
                </a:solidFill>
              </a:rPr>
              <a:t>dV </a:t>
            </a:r>
            <a:r>
              <a:rPr lang="en-US">
                <a:solidFill>
                  <a:srgbClr val="ED008C"/>
                </a:solidFill>
              </a:rPr>
              <a:t>to</a:t>
            </a:r>
            <a:r>
              <a:rPr lang="en-US" i="1">
                <a:solidFill>
                  <a:srgbClr val="ED008C"/>
                </a:solidFill>
              </a:rPr>
              <a:t> V</a:t>
            </a:r>
            <a:r>
              <a:rPr lang="en-US">
                <a:solidFill>
                  <a:srgbClr val="ED008C"/>
                </a:solidFill>
              </a:rPr>
              <a:t> </a:t>
            </a:r>
          </a:p>
        </p:txBody>
      </p:sp>
      <p:sp>
        <p:nvSpPr>
          <p:cNvPr id="125962" name="Text Box 10"/>
          <p:cNvSpPr txBox="1">
            <a:spLocks noChangeArrowheads="1"/>
          </p:cNvSpPr>
          <p:nvPr/>
        </p:nvSpPr>
        <p:spPr bwMode="auto">
          <a:xfrm>
            <a:off x="4972050" y="3605213"/>
            <a:ext cx="1047750" cy="366712"/>
          </a:xfrm>
          <a:prstGeom prst="rect">
            <a:avLst/>
          </a:prstGeom>
          <a:noFill/>
          <a:ln w="9525">
            <a:noFill/>
            <a:miter lim="800000"/>
            <a:headEnd/>
            <a:tailEnd/>
          </a:ln>
          <a:effectLst/>
        </p:spPr>
        <p:txBody>
          <a:bodyPr wrap="none">
            <a:spAutoFit/>
          </a:bodyPr>
          <a:lstStyle/>
          <a:p>
            <a:r>
              <a:rPr lang="en-US">
                <a:solidFill>
                  <a:srgbClr val="ED008C"/>
                </a:solidFill>
              </a:rPr>
              <a:t>Simplify.</a:t>
            </a:r>
          </a:p>
        </p:txBody>
      </p:sp>
      <p:sp>
        <p:nvSpPr>
          <p:cNvPr id="125963" name="Text Box 11"/>
          <p:cNvSpPr txBox="1">
            <a:spLocks noChangeArrowheads="1"/>
          </p:cNvSpPr>
          <p:nvPr/>
        </p:nvSpPr>
        <p:spPr bwMode="auto">
          <a:xfrm>
            <a:off x="4953000" y="4419600"/>
            <a:ext cx="2444750" cy="366713"/>
          </a:xfrm>
          <a:prstGeom prst="rect">
            <a:avLst/>
          </a:prstGeom>
          <a:noFill/>
          <a:ln w="9525">
            <a:noFill/>
            <a:miter lim="800000"/>
            <a:headEnd/>
            <a:tailEnd/>
          </a:ln>
          <a:effectLst/>
        </p:spPr>
        <p:txBody>
          <a:bodyPr wrap="none">
            <a:spAutoFit/>
          </a:bodyPr>
          <a:lstStyle/>
          <a:p>
            <a:r>
              <a:rPr lang="en-US" dirty="0">
                <a:solidFill>
                  <a:srgbClr val="ED008C"/>
                </a:solidFill>
              </a:rPr>
              <a:t>Substitute for </a:t>
            </a:r>
            <a:r>
              <a:rPr lang="en-US" i="1" dirty="0" err="1">
                <a:solidFill>
                  <a:srgbClr val="ED008C"/>
                </a:solidFill>
              </a:rPr>
              <a:t>dr</a:t>
            </a:r>
            <a:r>
              <a:rPr lang="en-US" dirty="0">
                <a:solidFill>
                  <a:srgbClr val="ED008C"/>
                </a:solidFill>
              </a:rPr>
              <a:t> and </a:t>
            </a:r>
            <a:r>
              <a:rPr lang="en-US" i="1" dirty="0">
                <a:solidFill>
                  <a:srgbClr val="ED008C"/>
                </a:solidFill>
              </a:rPr>
              <a:t>r</a:t>
            </a:r>
            <a:r>
              <a:rPr lang="en-US" dirty="0">
                <a:solidFill>
                  <a:srgbClr val="ED008C"/>
                </a:solidFill>
              </a:rPr>
              <a:t>.</a:t>
            </a:r>
          </a:p>
        </p:txBody>
      </p:sp>
      <p:sp>
        <p:nvSpPr>
          <p:cNvPr id="12" name="Rectangle 2"/>
          <p:cNvSpPr>
            <a:spLocks noGrp="1" noChangeArrowheads="1"/>
          </p:cNvSpPr>
          <p:nvPr>
            <p:ph type="title"/>
          </p:nvPr>
        </p:nvSpPr>
        <p:spPr>
          <a:xfrm>
            <a:off x="457200" y="347472"/>
            <a:ext cx="8311896" cy="704088"/>
          </a:xfrm>
        </p:spPr>
        <p:txBody>
          <a:bodyPr/>
          <a:lstStyle/>
          <a:p>
            <a:r>
              <a:rPr lang="en-US" dirty="0"/>
              <a:t>Error Propagation</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Calculating Differentials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347472"/>
            <a:ext cx="8311896" cy="704088"/>
          </a:xfrm>
        </p:spPr>
        <p:txBody>
          <a:bodyPr/>
          <a:lstStyle/>
          <a:p>
            <a:r>
              <a:rPr lang="en-US" dirty="0"/>
              <a:t>Calculating Differentials</a:t>
            </a:r>
          </a:p>
        </p:txBody>
      </p:sp>
      <p:sp>
        <p:nvSpPr>
          <p:cNvPr id="109571" name="Rectangle 3"/>
          <p:cNvSpPr>
            <a:spLocks noGrp="1" noChangeArrowheads="1"/>
          </p:cNvSpPr>
          <p:nvPr>
            <p:ph idx="1"/>
          </p:nvPr>
        </p:nvSpPr>
        <p:spPr/>
        <p:txBody>
          <a:bodyPr/>
          <a:lstStyle/>
          <a:p>
            <a:pPr marL="0" indent="0"/>
            <a:r>
              <a:rPr lang="en-US" dirty="0"/>
              <a:t>Each of the differentiation rules that we have studied can be written in </a:t>
            </a:r>
            <a:r>
              <a:rPr lang="en-US" b="1" dirty="0"/>
              <a:t>differential form</a:t>
            </a:r>
            <a:r>
              <a:rPr lang="en-US" dirty="0"/>
              <a:t>.</a:t>
            </a:r>
            <a:r>
              <a:rPr lang="en-US" b="1" dirty="0"/>
              <a:t> </a:t>
            </a:r>
            <a:br>
              <a:rPr lang="en-US" b="1" dirty="0"/>
            </a:br>
            <a:endParaRPr lang="en-US" sz="1400" dirty="0"/>
          </a:p>
          <a:p>
            <a:pPr marL="0" indent="0"/>
            <a:r>
              <a:rPr lang="en-US" dirty="0"/>
              <a:t>For example, </a:t>
            </a:r>
            <a:r>
              <a:rPr lang="en-US" dirty="0" smtClean="0"/>
              <a:t>let </a:t>
            </a:r>
            <a:r>
              <a:rPr lang="en-US" i="1" dirty="0" smtClean="0"/>
              <a:t>u</a:t>
            </a:r>
            <a:r>
              <a:rPr lang="en-US" dirty="0" smtClean="0"/>
              <a:t> </a:t>
            </a:r>
            <a:r>
              <a:rPr lang="en-US" dirty="0"/>
              <a:t>and </a:t>
            </a:r>
            <a:r>
              <a:rPr lang="en-US" i="1" dirty="0"/>
              <a:t>v</a:t>
            </a:r>
            <a:r>
              <a:rPr lang="en-US" dirty="0"/>
              <a:t> </a:t>
            </a:r>
            <a:r>
              <a:rPr lang="en-US" dirty="0" smtClean="0"/>
              <a:t>be differentiable </a:t>
            </a:r>
            <a:r>
              <a:rPr lang="en-US" dirty="0"/>
              <a:t>functions of </a:t>
            </a:r>
            <a:r>
              <a:rPr lang="en-US" i="1" dirty="0"/>
              <a:t>x</a:t>
            </a:r>
            <a:r>
              <a:rPr lang="en-US" dirty="0"/>
              <a:t>. By the definition of differentials, you have</a:t>
            </a:r>
          </a:p>
          <a:p>
            <a:pPr marL="0" indent="0"/>
            <a:endParaRPr lang="en-US" sz="1400" dirty="0"/>
          </a:p>
          <a:p>
            <a:pPr marL="0" indent="0"/>
            <a:r>
              <a:rPr lang="en-US" i="1" dirty="0"/>
              <a:t>	du </a:t>
            </a:r>
            <a:r>
              <a:rPr lang="en-US" dirty="0"/>
              <a:t>= </a:t>
            </a:r>
            <a:r>
              <a:rPr lang="en-US" i="1" dirty="0"/>
              <a:t>u</a:t>
            </a:r>
            <a:r>
              <a:rPr lang="en-US" sz="800" i="1" dirty="0"/>
              <a:t> </a:t>
            </a:r>
            <a:r>
              <a:rPr lang="en-US" dirty="0">
                <a:sym typeface="Symbol" pitchFamily="18" charset="2"/>
              </a:rPr>
              <a:t></a:t>
            </a:r>
            <a:r>
              <a:rPr lang="en-US" i="1" dirty="0" err="1"/>
              <a:t>dx</a:t>
            </a:r>
            <a:r>
              <a:rPr lang="en-US" i="1" dirty="0"/>
              <a:t>         </a:t>
            </a:r>
            <a:r>
              <a:rPr lang="en-US" dirty="0"/>
              <a:t>and       </a:t>
            </a:r>
            <a:r>
              <a:rPr lang="en-US" i="1" dirty="0" err="1"/>
              <a:t>dv</a:t>
            </a:r>
            <a:r>
              <a:rPr lang="en-US" i="1" dirty="0"/>
              <a:t> </a:t>
            </a:r>
            <a:r>
              <a:rPr lang="en-US" dirty="0"/>
              <a:t>= </a:t>
            </a:r>
            <a:r>
              <a:rPr lang="en-US" i="1" dirty="0"/>
              <a:t>v</a:t>
            </a:r>
            <a:r>
              <a:rPr lang="en-US" sz="800" i="1" dirty="0"/>
              <a:t> </a:t>
            </a:r>
            <a:r>
              <a:rPr lang="en-US" dirty="0">
                <a:sym typeface="Symbol" pitchFamily="18" charset="2"/>
              </a:rPr>
              <a:t></a:t>
            </a:r>
            <a:r>
              <a:rPr lang="en-US" i="1" dirty="0" err="1"/>
              <a:t>dx</a:t>
            </a:r>
            <a:r>
              <a:rPr lang="en-US" dirty="0"/>
              <a:t>.</a:t>
            </a:r>
            <a:r>
              <a:rPr lang="en-US" i="1" dirty="0"/>
              <a:t> </a:t>
            </a:r>
          </a:p>
          <a:p>
            <a:pPr marL="0" indent="0"/>
            <a:endParaRPr lang="en-US" sz="1400" dirty="0"/>
          </a:p>
          <a:p>
            <a:pPr marL="0" indent="0"/>
            <a:r>
              <a:rPr lang="en-US" dirty="0"/>
              <a:t>So, you can write the differential form of the Product Rule as shown below.</a:t>
            </a:r>
          </a:p>
          <a:p>
            <a:pPr marL="0" indent="0"/>
            <a:endParaRPr lang="en-US" sz="1400" dirty="0"/>
          </a:p>
          <a:p>
            <a:pPr marL="0" indent="0"/>
            <a:endParaRPr lang="en-US" sz="1400" dirty="0"/>
          </a:p>
          <a:p>
            <a:pPr marL="0" indent="0"/>
            <a:endParaRPr lang="en-US" dirty="0"/>
          </a:p>
          <a:p>
            <a:pPr marL="0" indent="0"/>
            <a:r>
              <a:rPr lang="en-US" dirty="0"/>
              <a:t>		= [</a:t>
            </a:r>
            <a:r>
              <a:rPr lang="en-US" i="1" dirty="0" err="1"/>
              <a:t>uv</a:t>
            </a:r>
            <a:r>
              <a:rPr lang="en-US" sz="800" i="1" dirty="0"/>
              <a:t> </a:t>
            </a:r>
            <a:r>
              <a:rPr lang="en-US" dirty="0">
                <a:sym typeface="Symbol" pitchFamily="18" charset="2"/>
              </a:rPr>
              <a:t></a:t>
            </a:r>
            <a:r>
              <a:rPr lang="en-US" dirty="0"/>
              <a:t> + </a:t>
            </a:r>
            <a:r>
              <a:rPr lang="en-US" i="1" dirty="0"/>
              <a:t>vu</a:t>
            </a:r>
            <a:r>
              <a:rPr lang="en-US" sz="800" i="1" dirty="0"/>
              <a:t> </a:t>
            </a:r>
            <a:r>
              <a:rPr lang="en-US" dirty="0">
                <a:sym typeface="Symbol" pitchFamily="18" charset="2"/>
              </a:rPr>
              <a:t></a:t>
            </a:r>
            <a:r>
              <a:rPr lang="en-US" dirty="0"/>
              <a:t>] </a:t>
            </a:r>
            <a:r>
              <a:rPr lang="en-US" i="1" dirty="0" err="1"/>
              <a:t>dx</a:t>
            </a:r>
            <a:endParaRPr lang="en-US" i="1" dirty="0"/>
          </a:p>
        </p:txBody>
      </p:sp>
      <p:pic>
        <p:nvPicPr>
          <p:cNvPr id="109573" name="Picture 5"/>
          <p:cNvPicPr>
            <a:picLocks noChangeAspect="1" noChangeArrowheads="1"/>
          </p:cNvPicPr>
          <p:nvPr/>
        </p:nvPicPr>
        <p:blipFill>
          <a:blip r:embed="rId3" cstate="print"/>
          <a:srcRect/>
          <a:stretch>
            <a:fillRect/>
          </a:stretch>
        </p:blipFill>
        <p:spPr bwMode="auto">
          <a:xfrm>
            <a:off x="1511300" y="5029200"/>
            <a:ext cx="2439988" cy="712788"/>
          </a:xfrm>
          <a:prstGeom prst="rect">
            <a:avLst/>
          </a:prstGeom>
          <a:noFill/>
          <a:ln w="9525">
            <a:noFill/>
            <a:miter lim="800000"/>
            <a:headEnd/>
            <a:tailEnd/>
          </a:ln>
          <a:effectLst/>
        </p:spPr>
      </p:pic>
      <p:sp>
        <p:nvSpPr>
          <p:cNvPr id="109574" name="Text Box 6"/>
          <p:cNvSpPr txBox="1">
            <a:spLocks noChangeArrowheads="1"/>
          </p:cNvSpPr>
          <p:nvPr/>
        </p:nvSpPr>
        <p:spPr bwMode="auto">
          <a:xfrm>
            <a:off x="5156200" y="5170488"/>
            <a:ext cx="1847622" cy="369332"/>
          </a:xfrm>
          <a:prstGeom prst="rect">
            <a:avLst/>
          </a:prstGeom>
          <a:noFill/>
          <a:ln w="9525">
            <a:noFill/>
            <a:miter lim="800000"/>
            <a:headEnd/>
            <a:tailEnd/>
          </a:ln>
          <a:effectLst/>
        </p:spPr>
        <p:txBody>
          <a:bodyPr wrap="none">
            <a:spAutoFit/>
          </a:bodyPr>
          <a:lstStyle/>
          <a:p>
            <a:r>
              <a:rPr lang="en-US" dirty="0">
                <a:solidFill>
                  <a:srgbClr val="ED008C"/>
                </a:solidFill>
              </a:rPr>
              <a:t>Differential of </a:t>
            </a:r>
            <a:r>
              <a:rPr lang="en-US" i="1" dirty="0" err="1" smtClean="0">
                <a:solidFill>
                  <a:srgbClr val="ED008C"/>
                </a:solidFill>
              </a:rPr>
              <a:t>uv</a:t>
            </a:r>
            <a:endParaRPr lang="en-US" i="1" dirty="0">
              <a:solidFill>
                <a:srgbClr val="ED008C"/>
              </a:solidFill>
            </a:endParaRPr>
          </a:p>
        </p:txBody>
      </p:sp>
      <p:sp>
        <p:nvSpPr>
          <p:cNvPr id="109575" name="Text Box 7"/>
          <p:cNvSpPr txBox="1">
            <a:spLocks noChangeArrowheads="1"/>
          </p:cNvSpPr>
          <p:nvPr/>
        </p:nvSpPr>
        <p:spPr bwMode="auto">
          <a:xfrm>
            <a:off x="5140325" y="6034088"/>
            <a:ext cx="1504950" cy="366712"/>
          </a:xfrm>
          <a:prstGeom prst="rect">
            <a:avLst/>
          </a:prstGeom>
          <a:noFill/>
          <a:ln w="9525">
            <a:noFill/>
            <a:miter lim="800000"/>
            <a:headEnd/>
            <a:tailEnd/>
          </a:ln>
          <a:effectLst/>
        </p:spPr>
        <p:txBody>
          <a:bodyPr wrap="none">
            <a:spAutoFit/>
          </a:bodyPr>
          <a:lstStyle/>
          <a:p>
            <a:r>
              <a:rPr lang="en-US" dirty="0">
                <a:solidFill>
                  <a:srgbClr val="ED008C"/>
                </a:solidFill>
              </a:rPr>
              <a:t>Product Rule</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p:txBody>
          <a:bodyPr/>
          <a:lstStyle/>
          <a:p>
            <a:pPr marL="0" indent="0"/>
            <a:r>
              <a:rPr lang="en-US" dirty="0"/>
              <a:t>	       = </a:t>
            </a:r>
            <a:r>
              <a:rPr lang="en-US" i="1" dirty="0" err="1"/>
              <a:t>uv</a:t>
            </a:r>
            <a:r>
              <a:rPr lang="en-US" sz="800" i="1" dirty="0"/>
              <a:t> </a:t>
            </a:r>
            <a:r>
              <a:rPr lang="en-US" dirty="0">
                <a:sym typeface="Symbol" pitchFamily="18" charset="2"/>
              </a:rPr>
              <a:t> </a:t>
            </a:r>
            <a:r>
              <a:rPr lang="en-US" i="1" dirty="0" err="1"/>
              <a:t>dx</a:t>
            </a:r>
            <a:r>
              <a:rPr lang="en-US" dirty="0"/>
              <a:t> + </a:t>
            </a:r>
            <a:r>
              <a:rPr lang="en-US" i="1" dirty="0"/>
              <a:t>vu</a:t>
            </a:r>
            <a:r>
              <a:rPr lang="en-US" sz="800" i="1" dirty="0"/>
              <a:t> </a:t>
            </a:r>
            <a:r>
              <a:rPr lang="en-US" dirty="0">
                <a:sym typeface="Symbol" pitchFamily="18" charset="2"/>
              </a:rPr>
              <a:t> </a:t>
            </a:r>
            <a:r>
              <a:rPr lang="en-US" i="1" dirty="0" err="1"/>
              <a:t>dx</a:t>
            </a:r>
            <a:endParaRPr lang="en-US" i="1" dirty="0"/>
          </a:p>
          <a:p>
            <a:pPr marL="0" indent="0"/>
            <a:endParaRPr lang="en-US" i="1" dirty="0"/>
          </a:p>
          <a:p>
            <a:pPr marL="0" indent="0"/>
            <a:r>
              <a:rPr lang="en-US" dirty="0"/>
              <a:t>                  = </a:t>
            </a:r>
            <a:r>
              <a:rPr lang="en-US" i="1" dirty="0"/>
              <a:t>u </a:t>
            </a:r>
            <a:r>
              <a:rPr lang="en-US" i="1" dirty="0" err="1"/>
              <a:t>dv</a:t>
            </a:r>
            <a:r>
              <a:rPr lang="en-US" i="1" dirty="0"/>
              <a:t> </a:t>
            </a:r>
            <a:r>
              <a:rPr lang="en-US" dirty="0"/>
              <a:t>+ </a:t>
            </a:r>
            <a:r>
              <a:rPr lang="en-US" i="1" dirty="0"/>
              <a:t>v du</a:t>
            </a:r>
          </a:p>
        </p:txBody>
      </p:sp>
      <p:sp>
        <p:nvSpPr>
          <p:cNvPr id="6" name="Rectangle 2"/>
          <p:cNvSpPr>
            <a:spLocks noGrp="1" noChangeArrowheads="1"/>
          </p:cNvSpPr>
          <p:nvPr>
            <p:ph type="title"/>
          </p:nvPr>
        </p:nvSpPr>
        <p:spPr>
          <a:xfrm>
            <a:off x="457200" y="347472"/>
            <a:ext cx="8311896" cy="704088"/>
          </a:xfrm>
        </p:spPr>
        <p:txBody>
          <a:bodyPr/>
          <a:lstStyle/>
          <a:p>
            <a:r>
              <a:rPr lang="en-US" dirty="0"/>
              <a:t>Calculating Differentials</a:t>
            </a:r>
          </a:p>
        </p:txBody>
      </p:sp>
      <p:pic>
        <p:nvPicPr>
          <p:cNvPr id="2" name="Picture 1"/>
          <p:cNvPicPr>
            <a:picLocks noChangeAspect="1"/>
          </p:cNvPicPr>
          <p:nvPr/>
        </p:nvPicPr>
        <p:blipFill>
          <a:blip r:embed="rId3"/>
          <a:stretch>
            <a:fillRect/>
          </a:stretch>
        </p:blipFill>
        <p:spPr>
          <a:xfrm>
            <a:off x="457200" y="3200400"/>
            <a:ext cx="8222446" cy="2828915"/>
          </a:xfrm>
          <a:prstGeom prst="rect">
            <a:avLst/>
          </a:prstGeom>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47472"/>
            <a:ext cx="8311896" cy="704088"/>
          </a:xfrm>
        </p:spPr>
        <p:txBody>
          <a:bodyPr/>
          <a:lstStyle/>
          <a:p>
            <a:r>
              <a:rPr lang="en-US" dirty="0"/>
              <a:t>Example 4 – </a:t>
            </a:r>
            <a:r>
              <a:rPr lang="en-US" i="1" dirty="0"/>
              <a:t>Finding Differentials</a:t>
            </a:r>
          </a:p>
        </p:txBody>
      </p:sp>
      <p:sp>
        <p:nvSpPr>
          <p:cNvPr id="115715" name="Rectangle 3"/>
          <p:cNvSpPr>
            <a:spLocks noGrp="1" noChangeArrowheads="1"/>
          </p:cNvSpPr>
          <p:nvPr>
            <p:ph idx="1"/>
          </p:nvPr>
        </p:nvSpPr>
        <p:spPr/>
        <p:txBody>
          <a:bodyPr/>
          <a:lstStyle/>
          <a:p>
            <a:r>
              <a:rPr lang="en-US" i="1" dirty="0"/>
              <a:t>    Function 		Derivative 		Differential</a:t>
            </a:r>
          </a:p>
          <a:p>
            <a:endParaRPr lang="en-US" sz="700" i="1" dirty="0"/>
          </a:p>
          <a:p>
            <a:r>
              <a:rPr lang="en-US" b="1" dirty="0"/>
              <a:t>a.</a:t>
            </a:r>
            <a:endParaRPr lang="en-US" dirty="0"/>
          </a:p>
          <a:p>
            <a:endParaRPr lang="en-US" sz="1600" b="1" dirty="0"/>
          </a:p>
          <a:p>
            <a:endParaRPr lang="en-US" sz="1200" b="1" dirty="0"/>
          </a:p>
          <a:p>
            <a:r>
              <a:rPr lang="en-US" b="1" dirty="0"/>
              <a:t>b.</a:t>
            </a:r>
            <a:endParaRPr lang="en-US" dirty="0"/>
          </a:p>
          <a:p>
            <a:endParaRPr lang="en-US" sz="1200" b="1" dirty="0"/>
          </a:p>
          <a:p>
            <a:endParaRPr lang="en-US" sz="1200" b="1" dirty="0"/>
          </a:p>
          <a:p>
            <a:r>
              <a:rPr lang="en-US" b="1" dirty="0"/>
              <a:t>c.</a:t>
            </a:r>
            <a:endParaRPr lang="en-US" dirty="0"/>
          </a:p>
          <a:p>
            <a:endParaRPr lang="en-US" sz="1400" b="1" dirty="0"/>
          </a:p>
          <a:p>
            <a:endParaRPr lang="en-US" sz="1200" b="1" dirty="0"/>
          </a:p>
          <a:p>
            <a:r>
              <a:rPr lang="en-US" b="1" dirty="0" smtClean="0"/>
              <a:t>d.</a:t>
            </a:r>
          </a:p>
          <a:p>
            <a:endParaRPr lang="en-US" b="1" dirty="0" smtClean="0"/>
          </a:p>
          <a:p>
            <a:r>
              <a:rPr lang="en-US" b="1" dirty="0" smtClean="0"/>
              <a:t>e.</a:t>
            </a:r>
            <a:endParaRPr lang="en-US" dirty="0"/>
          </a:p>
        </p:txBody>
      </p:sp>
      <p:pic>
        <p:nvPicPr>
          <p:cNvPr id="115721" name="Picture 9"/>
          <p:cNvPicPr>
            <a:picLocks noChangeAspect="1" noChangeArrowheads="1"/>
          </p:cNvPicPr>
          <p:nvPr/>
        </p:nvPicPr>
        <p:blipFill>
          <a:blip r:embed="rId3" cstate="print"/>
          <a:srcRect/>
          <a:stretch>
            <a:fillRect/>
          </a:stretch>
        </p:blipFill>
        <p:spPr bwMode="auto">
          <a:xfrm>
            <a:off x="914400" y="1862137"/>
            <a:ext cx="7102475" cy="804863"/>
          </a:xfrm>
          <a:prstGeom prst="rect">
            <a:avLst/>
          </a:prstGeom>
          <a:noFill/>
          <a:ln w="9525">
            <a:noFill/>
            <a:miter lim="800000"/>
            <a:headEnd/>
            <a:tailEnd/>
          </a:ln>
          <a:effectLst/>
        </p:spPr>
      </p:pic>
      <p:pic>
        <p:nvPicPr>
          <p:cNvPr id="115722" name="Picture 10"/>
          <p:cNvPicPr>
            <a:picLocks noChangeAspect="1" noChangeArrowheads="1"/>
          </p:cNvPicPr>
          <p:nvPr/>
        </p:nvPicPr>
        <p:blipFill>
          <a:blip r:embed="rId4" cstate="print"/>
          <a:srcRect/>
          <a:stretch>
            <a:fillRect/>
          </a:stretch>
        </p:blipFill>
        <p:spPr bwMode="auto">
          <a:xfrm>
            <a:off x="838200" y="3733800"/>
            <a:ext cx="7586663" cy="822325"/>
          </a:xfrm>
          <a:prstGeom prst="rect">
            <a:avLst/>
          </a:prstGeom>
          <a:noFill/>
          <a:ln w="9525">
            <a:noFill/>
            <a:miter lim="800000"/>
            <a:headEnd/>
            <a:tailEnd/>
          </a:ln>
          <a:effectLst/>
        </p:spPr>
      </p:pic>
      <p:pic>
        <p:nvPicPr>
          <p:cNvPr id="115723" name="Picture 11"/>
          <p:cNvPicPr>
            <a:picLocks noChangeAspect="1" noChangeArrowheads="1"/>
          </p:cNvPicPr>
          <p:nvPr/>
        </p:nvPicPr>
        <p:blipFill>
          <a:blip r:embed="rId5" cstate="print"/>
          <a:srcRect/>
          <a:stretch>
            <a:fillRect/>
          </a:stretch>
        </p:blipFill>
        <p:spPr bwMode="auto">
          <a:xfrm>
            <a:off x="858838" y="4657725"/>
            <a:ext cx="7751762" cy="676275"/>
          </a:xfrm>
          <a:prstGeom prst="rect">
            <a:avLst/>
          </a:prstGeom>
          <a:noFill/>
          <a:ln w="9525">
            <a:noFill/>
            <a:miter lim="800000"/>
            <a:headEnd/>
            <a:tailEnd/>
          </a:ln>
          <a:effectLst/>
        </p:spPr>
      </p:pic>
      <p:pic>
        <p:nvPicPr>
          <p:cNvPr id="115724" name="Picture 12"/>
          <p:cNvPicPr>
            <a:picLocks noChangeAspect="1" noChangeArrowheads="1"/>
          </p:cNvPicPr>
          <p:nvPr/>
        </p:nvPicPr>
        <p:blipFill>
          <a:blip r:embed="rId6" cstate="print"/>
          <a:srcRect/>
          <a:stretch>
            <a:fillRect/>
          </a:stretch>
        </p:blipFill>
        <p:spPr bwMode="auto">
          <a:xfrm>
            <a:off x="881063" y="5535612"/>
            <a:ext cx="6773862" cy="712788"/>
          </a:xfrm>
          <a:prstGeom prst="rect">
            <a:avLst/>
          </a:prstGeom>
          <a:noFill/>
          <a:ln w="9525">
            <a:noFill/>
            <a:miter lim="800000"/>
            <a:headEnd/>
            <a:tailEnd/>
          </a:ln>
          <a:effectLst/>
        </p:spPr>
      </p:pic>
      <p:grpSp>
        <p:nvGrpSpPr>
          <p:cNvPr id="11" name="Group 10"/>
          <p:cNvGrpSpPr/>
          <p:nvPr/>
        </p:nvGrpSpPr>
        <p:grpSpPr>
          <a:xfrm>
            <a:off x="914400" y="2819400"/>
            <a:ext cx="6858000" cy="762000"/>
            <a:chOff x="914400" y="2819400"/>
            <a:chExt cx="6858000" cy="762000"/>
          </a:xfrm>
        </p:grpSpPr>
        <p:pic>
          <p:nvPicPr>
            <p:cNvPr id="8194" name="Picture 2"/>
            <p:cNvPicPr>
              <a:picLocks noChangeAspect="1" noChangeArrowheads="1"/>
            </p:cNvPicPr>
            <p:nvPr/>
          </p:nvPicPr>
          <p:blipFill>
            <a:blip r:embed="rId7" cstate="print"/>
            <a:srcRect r="82845"/>
            <a:stretch>
              <a:fillRect/>
            </a:stretch>
          </p:blipFill>
          <p:spPr bwMode="auto">
            <a:xfrm>
              <a:off x="914400" y="2852737"/>
              <a:ext cx="1143000" cy="728663"/>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l="78914"/>
            <a:stretch>
              <a:fillRect/>
            </a:stretch>
          </p:blipFill>
          <p:spPr bwMode="auto">
            <a:xfrm>
              <a:off x="6367462" y="2819400"/>
              <a:ext cx="1404938" cy="728663"/>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srcRect l="28592" r="48535"/>
            <a:stretch>
              <a:fillRect/>
            </a:stretch>
          </p:blipFill>
          <p:spPr bwMode="auto">
            <a:xfrm>
              <a:off x="3305175" y="2819400"/>
              <a:ext cx="1524000" cy="728663"/>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5715">
                                            <p:txEl>
                                              <p:pRg st="5" end="5"/>
                                            </p:txEl>
                                          </p:spTgt>
                                        </p:tgtEl>
                                        <p:attrNameLst>
                                          <p:attrName>style.visibility</p:attrName>
                                        </p:attrNameLst>
                                      </p:cBhvr>
                                      <p:to>
                                        <p:strVal val="visible"/>
                                      </p:to>
                                    </p:set>
                                    <p:animEffect transition="in" filter="fade">
                                      <p:cBhvr>
                                        <p:cTn id="7" dur="1000"/>
                                        <p:tgtEl>
                                          <p:spTgt spid="115715">
                                            <p:txEl>
                                              <p:pRg st="5" end="5"/>
                                            </p:txEl>
                                          </p:spTgt>
                                        </p:tgtEl>
                                      </p:cBhvr>
                                    </p:animEffect>
                                    <p:anim calcmode="lin" valueType="num">
                                      <p:cBhvr>
                                        <p:cTn id="8"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571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571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15715">
                                            <p:txEl>
                                              <p:pRg st="8" end="8"/>
                                            </p:txEl>
                                          </p:spTgt>
                                        </p:tgtEl>
                                        <p:attrNameLst>
                                          <p:attrName>style.visibility</p:attrName>
                                        </p:attrNameLst>
                                      </p:cBhvr>
                                      <p:to>
                                        <p:strVal val="visible"/>
                                      </p:to>
                                    </p:set>
                                    <p:animEffect transition="in" filter="fade">
                                      <p:cBhvr>
                                        <p:cTn id="21" dur="1000"/>
                                        <p:tgtEl>
                                          <p:spTgt spid="115715">
                                            <p:txEl>
                                              <p:pRg st="8" end="8"/>
                                            </p:txEl>
                                          </p:spTgt>
                                        </p:tgtEl>
                                      </p:cBhvr>
                                    </p:animEffect>
                                    <p:anim calcmode="lin" valueType="num">
                                      <p:cBhvr>
                                        <p:cTn id="22" dur="1000" fill="hold"/>
                                        <p:tgtEl>
                                          <p:spTgt spid="115715">
                                            <p:txEl>
                                              <p:pRg st="8" end="8"/>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15715">
                                            <p:txEl>
                                              <p:pRg st="8" end="8"/>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5715">
                                            <p:txEl>
                                              <p:pRg st="8" end="8"/>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15722"/>
                                        </p:tgtEl>
                                        <p:attrNameLst>
                                          <p:attrName>style.visibility</p:attrName>
                                        </p:attrNameLst>
                                      </p:cBhvr>
                                      <p:to>
                                        <p:strVal val="visible"/>
                                      </p:to>
                                    </p:set>
                                    <p:animEffect transition="in" filter="fade">
                                      <p:cBhvr>
                                        <p:cTn id="27" dur="1000"/>
                                        <p:tgtEl>
                                          <p:spTgt spid="115722"/>
                                        </p:tgtEl>
                                      </p:cBhvr>
                                    </p:animEffect>
                                    <p:anim calcmode="lin" valueType="num">
                                      <p:cBhvr>
                                        <p:cTn id="28" dur="1000" fill="hold"/>
                                        <p:tgtEl>
                                          <p:spTgt spid="115722"/>
                                        </p:tgtEl>
                                        <p:attrNameLst>
                                          <p:attrName>ppt_x</p:attrName>
                                        </p:attrNameLst>
                                      </p:cBhvr>
                                      <p:tavLst>
                                        <p:tav tm="0">
                                          <p:val>
                                            <p:strVal val="#ppt_x"/>
                                          </p:val>
                                        </p:tav>
                                        <p:tav tm="100000">
                                          <p:val>
                                            <p:strVal val="#ppt_x"/>
                                          </p:val>
                                        </p:tav>
                                      </p:tavLst>
                                    </p:anim>
                                    <p:anim calcmode="lin" valueType="num">
                                      <p:cBhvr>
                                        <p:cTn id="29" dur="900" decel="100000" fill="hold"/>
                                        <p:tgtEl>
                                          <p:spTgt spid="11572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572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5715">
                                            <p:txEl>
                                              <p:pRg st="11" end="11"/>
                                            </p:txEl>
                                          </p:spTgt>
                                        </p:tgtEl>
                                        <p:attrNameLst>
                                          <p:attrName>style.visibility</p:attrName>
                                        </p:attrNameLst>
                                      </p:cBhvr>
                                      <p:to>
                                        <p:strVal val="visible"/>
                                      </p:to>
                                    </p:set>
                                    <p:animEffect transition="in" filter="fade">
                                      <p:cBhvr>
                                        <p:cTn id="35" dur="1000"/>
                                        <p:tgtEl>
                                          <p:spTgt spid="115715">
                                            <p:txEl>
                                              <p:pRg st="11" end="11"/>
                                            </p:txEl>
                                          </p:spTgt>
                                        </p:tgtEl>
                                      </p:cBhvr>
                                    </p:animEffect>
                                    <p:anim calcmode="lin" valueType="num">
                                      <p:cBhvr>
                                        <p:cTn id="36" dur="1000" fill="hold"/>
                                        <p:tgtEl>
                                          <p:spTgt spid="115715">
                                            <p:txEl>
                                              <p:pRg st="11" end="1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5715">
                                            <p:txEl>
                                              <p:pRg st="11" end="1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5715">
                                            <p:txEl>
                                              <p:pRg st="11" end="11"/>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15723"/>
                                        </p:tgtEl>
                                        <p:attrNameLst>
                                          <p:attrName>style.visibility</p:attrName>
                                        </p:attrNameLst>
                                      </p:cBhvr>
                                      <p:to>
                                        <p:strVal val="visible"/>
                                      </p:to>
                                    </p:set>
                                    <p:animEffect transition="in" filter="fade">
                                      <p:cBhvr>
                                        <p:cTn id="41" dur="1000"/>
                                        <p:tgtEl>
                                          <p:spTgt spid="115723"/>
                                        </p:tgtEl>
                                      </p:cBhvr>
                                    </p:animEffect>
                                    <p:anim calcmode="lin" valueType="num">
                                      <p:cBhvr>
                                        <p:cTn id="42" dur="1000" fill="hold"/>
                                        <p:tgtEl>
                                          <p:spTgt spid="115723"/>
                                        </p:tgtEl>
                                        <p:attrNameLst>
                                          <p:attrName>ppt_x</p:attrName>
                                        </p:attrNameLst>
                                      </p:cBhvr>
                                      <p:tavLst>
                                        <p:tav tm="0">
                                          <p:val>
                                            <p:strVal val="#ppt_x"/>
                                          </p:val>
                                        </p:tav>
                                        <p:tav tm="100000">
                                          <p:val>
                                            <p:strVal val="#ppt_x"/>
                                          </p:val>
                                        </p:tav>
                                      </p:tavLst>
                                    </p:anim>
                                    <p:anim calcmode="lin" valueType="num">
                                      <p:cBhvr>
                                        <p:cTn id="43" dur="900" decel="100000" fill="hold"/>
                                        <p:tgtEl>
                                          <p:spTgt spid="11572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572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15715">
                                            <p:txEl>
                                              <p:pRg st="13" end="13"/>
                                            </p:txEl>
                                          </p:spTgt>
                                        </p:tgtEl>
                                        <p:attrNameLst>
                                          <p:attrName>style.visibility</p:attrName>
                                        </p:attrNameLst>
                                      </p:cBhvr>
                                      <p:to>
                                        <p:strVal val="visible"/>
                                      </p:to>
                                    </p:set>
                                    <p:animEffect transition="in" filter="fade">
                                      <p:cBhvr>
                                        <p:cTn id="49" dur="1000"/>
                                        <p:tgtEl>
                                          <p:spTgt spid="115715">
                                            <p:txEl>
                                              <p:pRg st="13" end="13"/>
                                            </p:txEl>
                                          </p:spTgt>
                                        </p:tgtEl>
                                      </p:cBhvr>
                                    </p:animEffect>
                                    <p:anim calcmode="lin" valueType="num">
                                      <p:cBhvr>
                                        <p:cTn id="50" dur="1000" fill="hold"/>
                                        <p:tgtEl>
                                          <p:spTgt spid="115715">
                                            <p:txEl>
                                              <p:pRg st="13" end="13"/>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15715">
                                            <p:txEl>
                                              <p:pRg st="13" end="13"/>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5715">
                                            <p:txEl>
                                              <p:pRg st="13" end="13"/>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15724"/>
                                        </p:tgtEl>
                                        <p:attrNameLst>
                                          <p:attrName>style.visibility</p:attrName>
                                        </p:attrNameLst>
                                      </p:cBhvr>
                                      <p:to>
                                        <p:strVal val="visible"/>
                                      </p:to>
                                    </p:set>
                                    <p:animEffect transition="in" filter="fade">
                                      <p:cBhvr>
                                        <p:cTn id="55" dur="1000"/>
                                        <p:tgtEl>
                                          <p:spTgt spid="115724"/>
                                        </p:tgtEl>
                                      </p:cBhvr>
                                    </p:animEffect>
                                    <p:anim calcmode="lin" valueType="num">
                                      <p:cBhvr>
                                        <p:cTn id="56" dur="1000" fill="hold"/>
                                        <p:tgtEl>
                                          <p:spTgt spid="115724"/>
                                        </p:tgtEl>
                                        <p:attrNameLst>
                                          <p:attrName>ppt_x</p:attrName>
                                        </p:attrNameLst>
                                      </p:cBhvr>
                                      <p:tavLst>
                                        <p:tav tm="0">
                                          <p:val>
                                            <p:strVal val="#ppt_x"/>
                                          </p:val>
                                        </p:tav>
                                        <p:tav tm="100000">
                                          <p:val>
                                            <p:strVal val="#ppt_x"/>
                                          </p:val>
                                        </p:tav>
                                      </p:tavLst>
                                    </p:anim>
                                    <p:anim calcmode="lin" valueType="num">
                                      <p:cBhvr>
                                        <p:cTn id="57" dur="900" decel="100000" fill="hold"/>
                                        <p:tgtEl>
                                          <p:spTgt spid="11572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57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lstStyle/>
          <a:p>
            <a:r>
              <a:rPr lang="en-US" dirty="0"/>
              <a:t>The notation in Example 4 is called the </a:t>
            </a:r>
            <a:r>
              <a:rPr lang="en-US" b="1" dirty="0"/>
              <a:t>Leibniz notation </a:t>
            </a:r>
            <a:r>
              <a:rPr lang="en-US" dirty="0"/>
              <a:t>for derivatives and differentials, named after the German mathematician Gottfried Wilhelm </a:t>
            </a:r>
            <a:r>
              <a:rPr lang="en-US" dirty="0" smtClean="0"/>
              <a:t>Leibniz </a:t>
            </a:r>
            <a:r>
              <a:rPr lang="en-IN" dirty="0"/>
              <a:t>(1646–1716)</a:t>
            </a:r>
            <a:r>
              <a:rPr lang="en-US" dirty="0" smtClean="0"/>
              <a:t>. </a:t>
            </a:r>
            <a:r>
              <a:rPr lang="en-US" dirty="0"/>
              <a:t/>
            </a:r>
            <a:br>
              <a:rPr lang="en-US" dirty="0"/>
            </a:br>
            <a:endParaRPr lang="en-US" sz="1800" dirty="0"/>
          </a:p>
          <a:p>
            <a:pPr marL="0" indent="0"/>
            <a:r>
              <a:rPr lang="en-US" dirty="0"/>
              <a:t>The beauty of this notation is that it provides an easy way to remember several important calculus formulas by making it seem as though the formulas were derived from algebraic manipulations of differentials. </a:t>
            </a:r>
            <a:endParaRPr lang="en-US" sz="1800" dirty="0"/>
          </a:p>
        </p:txBody>
      </p:sp>
      <p:sp>
        <p:nvSpPr>
          <p:cNvPr id="5" name="Rectangle 2"/>
          <p:cNvSpPr>
            <a:spLocks noGrp="1" noChangeArrowheads="1"/>
          </p:cNvSpPr>
          <p:nvPr>
            <p:ph type="title"/>
          </p:nvPr>
        </p:nvSpPr>
        <p:spPr>
          <a:xfrm>
            <a:off x="457200" y="347472"/>
            <a:ext cx="8311896" cy="704088"/>
          </a:xfrm>
        </p:spPr>
        <p:txBody>
          <a:bodyPr/>
          <a:lstStyle/>
          <a:p>
            <a:r>
              <a:rPr lang="en-US" dirty="0"/>
              <a:t>Calculating Differentials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455612" y="349249"/>
            <a:ext cx="8311896" cy="704088"/>
          </a:xfrm>
          <a:prstGeom prst="rect">
            <a:avLst/>
          </a:prstGeom>
          <a:noFill/>
          <a:ln w="9525">
            <a:noFill/>
            <a:miter lim="800000"/>
            <a:headEnd/>
            <a:tailEnd/>
          </a:ln>
        </p:spPr>
        <p:txBody>
          <a:bodyPr/>
          <a:lstStyle/>
          <a:p>
            <a:pPr eaLnBrk="0" hangingPunct="0">
              <a:spcBef>
                <a:spcPct val="50000"/>
              </a:spcBef>
            </a:pPr>
            <a:r>
              <a:rPr lang="en-US" sz="4000" dirty="0">
                <a:solidFill>
                  <a:srgbClr val="FFFFFF"/>
                </a:solidFill>
              </a:rPr>
              <a:t>Objectives</a:t>
            </a:r>
          </a:p>
        </p:txBody>
      </p:sp>
      <p:sp>
        <p:nvSpPr>
          <p:cNvPr id="6147" name="Rectangle 15"/>
          <p:cNvSpPr>
            <a:spLocks noGrp="1" noChangeArrowheads="1"/>
          </p:cNvSpPr>
          <p:nvPr>
            <p:ph idx="1"/>
          </p:nvPr>
        </p:nvSpPr>
        <p:spPr/>
        <p:txBody>
          <a:bodyPr/>
          <a:lstStyle/>
          <a:p>
            <a:pPr marL="457200" indent="-457200">
              <a:buClr>
                <a:srgbClr val="0074BC"/>
              </a:buClr>
              <a:buSzPct val="90000"/>
              <a:buFont typeface="Webdings" pitchFamily="18" charset="2"/>
              <a:buChar char=""/>
            </a:pPr>
            <a:r>
              <a:rPr lang="en-IN" sz="2800" dirty="0"/>
              <a:t>Understand the concept of a tangent line approximation.</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Compare the value of the differential, </a:t>
            </a:r>
            <a:r>
              <a:rPr lang="en-US" sz="2800" i="1" dirty="0" err="1"/>
              <a:t>dy</a:t>
            </a:r>
            <a:r>
              <a:rPr lang="en-US" sz="2800" dirty="0"/>
              <a:t>, with the actual change in </a:t>
            </a:r>
            <a:r>
              <a:rPr lang="en-US" sz="2800" i="1" dirty="0"/>
              <a:t>y</a:t>
            </a:r>
            <a:r>
              <a:rPr lang="en-US" sz="2800" dirty="0"/>
              <a:t>, </a:t>
            </a:r>
            <a:r>
              <a:rPr lang="en-US" sz="2800" dirty="0">
                <a:sym typeface="Symbol" pitchFamily="18" charset="2"/>
              </a:rPr>
              <a:t></a:t>
            </a:r>
            <a:r>
              <a:rPr lang="en-US" sz="2800" i="1" dirty="0"/>
              <a:t>y</a:t>
            </a:r>
            <a:r>
              <a:rPr lang="en-US" sz="2800" dirty="0"/>
              <a:t>.</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Estimate a propagated error using a differential.</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Find the differential of a function using differentiation formulas.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p:txBody>
          <a:bodyPr/>
          <a:lstStyle/>
          <a:p>
            <a:pPr marL="0" indent="0"/>
            <a:r>
              <a:rPr lang="en-US" dirty="0"/>
              <a:t>For instance, in Leibniz notation, the </a:t>
            </a:r>
            <a:r>
              <a:rPr lang="en-US" i="1" dirty="0"/>
              <a:t>Chain Rule</a:t>
            </a:r>
          </a:p>
          <a:p>
            <a:pPr marL="0" indent="0"/>
            <a:endParaRPr lang="en-US" dirty="0"/>
          </a:p>
          <a:p>
            <a:pPr marL="0" indent="0"/>
            <a:endParaRPr lang="en-US" sz="4400" dirty="0"/>
          </a:p>
          <a:p>
            <a:pPr marL="0" indent="0"/>
            <a:r>
              <a:rPr lang="en-US" dirty="0"/>
              <a:t>would appear to be true because the </a:t>
            </a:r>
            <a:r>
              <a:rPr lang="en-US" i="1" dirty="0" err="1"/>
              <a:t>du</a:t>
            </a:r>
            <a:r>
              <a:rPr lang="en-US" dirty="0" err="1"/>
              <a:t>’s</a:t>
            </a:r>
            <a:r>
              <a:rPr lang="en-US" dirty="0"/>
              <a:t> divide out.</a:t>
            </a:r>
            <a:endParaRPr lang="en-US" i="1" dirty="0"/>
          </a:p>
          <a:p>
            <a:pPr marL="0" indent="0"/>
            <a:endParaRPr lang="en-US" dirty="0"/>
          </a:p>
          <a:p>
            <a:pPr marL="0" indent="0"/>
            <a:r>
              <a:rPr lang="en-US" dirty="0"/>
              <a:t>Even though this reasoning is </a:t>
            </a:r>
            <a:r>
              <a:rPr lang="en-US" i="1" dirty="0"/>
              <a:t>incorrect</a:t>
            </a:r>
            <a:r>
              <a:rPr lang="en-US" dirty="0"/>
              <a:t>, the notation does help one remember the Chain Rule</a:t>
            </a:r>
            <a:r>
              <a:rPr lang="en-US" dirty="0" smtClean="0"/>
              <a:t>.</a:t>
            </a:r>
            <a:endParaRPr lang="en-US" sz="800" dirty="0"/>
          </a:p>
        </p:txBody>
      </p:sp>
      <p:pic>
        <p:nvPicPr>
          <p:cNvPr id="119814" name="Picture 6"/>
          <p:cNvPicPr>
            <a:picLocks noChangeAspect="1" noChangeArrowheads="1"/>
          </p:cNvPicPr>
          <p:nvPr/>
        </p:nvPicPr>
        <p:blipFill>
          <a:blip r:embed="rId3" cstate="print"/>
          <a:srcRect/>
          <a:stretch>
            <a:fillRect/>
          </a:stretch>
        </p:blipFill>
        <p:spPr bwMode="auto">
          <a:xfrm>
            <a:off x="3276600" y="2133600"/>
            <a:ext cx="1571625" cy="720725"/>
          </a:xfrm>
          <a:prstGeom prst="rect">
            <a:avLst/>
          </a:prstGeom>
          <a:noFill/>
          <a:ln w="9525">
            <a:noFill/>
            <a:miter lim="800000"/>
            <a:headEnd/>
            <a:tailEnd/>
          </a:ln>
          <a:effectLst/>
        </p:spPr>
      </p:pic>
      <p:sp>
        <p:nvSpPr>
          <p:cNvPr id="6" name="Rectangle 2"/>
          <p:cNvSpPr>
            <a:spLocks noGrp="1" noChangeArrowheads="1"/>
          </p:cNvSpPr>
          <p:nvPr>
            <p:ph type="title"/>
          </p:nvPr>
        </p:nvSpPr>
        <p:spPr>
          <a:xfrm>
            <a:off x="457200" y="347472"/>
            <a:ext cx="8311896" cy="704088"/>
          </a:xfrm>
        </p:spPr>
        <p:txBody>
          <a:bodyPr/>
          <a:lstStyle/>
          <a:p>
            <a:r>
              <a:rPr lang="en-US" dirty="0"/>
              <a:t>Calculating Differentials</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lstStyle/>
          <a:p>
            <a:pPr marL="0" indent="0"/>
            <a:r>
              <a:rPr lang="en-US" dirty="0"/>
              <a:t>Differentials can be used to approximate function values. To do this for the function given by </a:t>
            </a:r>
            <a:r>
              <a:rPr lang="en-US" i="1" dirty="0"/>
              <a:t>y</a:t>
            </a:r>
            <a:r>
              <a:rPr lang="en-US" dirty="0"/>
              <a:t> = </a:t>
            </a:r>
            <a:r>
              <a:rPr lang="en-US" i="1" dirty="0"/>
              <a:t>f</a:t>
            </a:r>
            <a:r>
              <a:rPr lang="en-US" sz="400" dirty="0"/>
              <a:t> </a:t>
            </a:r>
            <a:r>
              <a:rPr lang="en-US" dirty="0"/>
              <a:t>(</a:t>
            </a:r>
            <a:r>
              <a:rPr lang="en-US" i="1" dirty="0"/>
              <a:t>x</a:t>
            </a:r>
            <a:r>
              <a:rPr lang="en-US" dirty="0"/>
              <a:t>), use the formula</a:t>
            </a:r>
          </a:p>
          <a:p>
            <a:pPr marL="0" indent="0"/>
            <a:endParaRPr lang="en-US" dirty="0"/>
          </a:p>
          <a:p>
            <a:pPr marL="0" indent="0"/>
            <a:endParaRPr lang="en-US" dirty="0"/>
          </a:p>
          <a:p>
            <a:pPr marL="0" indent="0"/>
            <a:endParaRPr lang="en-US" sz="1200" dirty="0"/>
          </a:p>
          <a:p>
            <a:pPr marL="0" indent="0"/>
            <a:r>
              <a:rPr lang="en-US" dirty="0"/>
              <a:t>which is derived from the approximation </a:t>
            </a:r>
            <a:r>
              <a:rPr lang="en-US" dirty="0" smtClean="0"/>
              <a:t/>
            </a:r>
            <a:br>
              <a:rPr lang="en-US" dirty="0" smtClean="0"/>
            </a:br>
            <a:r>
              <a:rPr lang="en-US" dirty="0"/>
              <a:t/>
            </a:r>
            <a:br>
              <a:rPr lang="en-US" dirty="0"/>
            </a:br>
            <a:r>
              <a:rPr lang="en-US" dirty="0" smtClean="0">
                <a:sym typeface="Symbol" pitchFamily="18" charset="2"/>
              </a:rPr>
              <a:t></a:t>
            </a:r>
            <a:r>
              <a:rPr lang="en-US" i="1" dirty="0"/>
              <a:t>y </a:t>
            </a:r>
            <a:r>
              <a:rPr lang="en-US" dirty="0"/>
              <a:t>=</a:t>
            </a:r>
            <a:r>
              <a:rPr lang="en-US" i="1" dirty="0"/>
              <a:t> f</a:t>
            </a:r>
            <a:r>
              <a:rPr lang="en-US" sz="400" i="1" dirty="0"/>
              <a:t> </a:t>
            </a:r>
            <a:r>
              <a:rPr lang="en-US" dirty="0"/>
              <a:t>(</a:t>
            </a:r>
            <a:r>
              <a:rPr lang="en-US" i="1" dirty="0"/>
              <a:t>x</a:t>
            </a:r>
            <a:r>
              <a:rPr lang="en-US" dirty="0"/>
              <a:t> + </a:t>
            </a:r>
            <a:r>
              <a:rPr lang="en-US" dirty="0">
                <a:sym typeface="Symbol" pitchFamily="18" charset="2"/>
              </a:rPr>
              <a:t></a:t>
            </a:r>
            <a:r>
              <a:rPr lang="en-US" i="1" dirty="0"/>
              <a:t>x</a:t>
            </a:r>
            <a:r>
              <a:rPr lang="en-US" dirty="0"/>
              <a:t>) – </a:t>
            </a:r>
            <a:r>
              <a:rPr lang="en-US" i="1" dirty="0"/>
              <a:t>f</a:t>
            </a:r>
            <a:r>
              <a:rPr lang="en-US" sz="400" i="1" dirty="0"/>
              <a:t> </a:t>
            </a:r>
            <a:r>
              <a:rPr lang="en-US" dirty="0"/>
              <a:t>(</a:t>
            </a:r>
            <a:r>
              <a:rPr lang="en-US" i="1" dirty="0"/>
              <a:t>x</a:t>
            </a:r>
            <a:r>
              <a:rPr lang="en-US" dirty="0"/>
              <a:t>) </a:t>
            </a:r>
            <a:r>
              <a:rPr lang="en-US" b="1" dirty="0">
                <a:sym typeface="Symbol" pitchFamily="18" charset="2"/>
              </a:rPr>
              <a:t></a:t>
            </a:r>
            <a:r>
              <a:rPr lang="en-US" dirty="0"/>
              <a:t> </a:t>
            </a:r>
            <a:r>
              <a:rPr lang="en-US" i="1" dirty="0"/>
              <a:t>dy</a:t>
            </a:r>
            <a:r>
              <a:rPr lang="en-US" dirty="0"/>
              <a:t>.</a:t>
            </a:r>
          </a:p>
          <a:p>
            <a:pPr marL="0" indent="0"/>
            <a:endParaRPr lang="en-US" i="1" dirty="0"/>
          </a:p>
          <a:p>
            <a:pPr marL="0" indent="0"/>
            <a:endParaRPr lang="en-US" sz="800" dirty="0"/>
          </a:p>
          <a:p>
            <a:pPr marL="0" indent="0"/>
            <a:r>
              <a:rPr lang="en-US" dirty="0"/>
              <a:t>The key to using this formula is to choose a value for </a:t>
            </a:r>
            <a:r>
              <a:rPr lang="en-US" i="1" dirty="0"/>
              <a:t>x</a:t>
            </a:r>
            <a:r>
              <a:rPr lang="en-US" dirty="0"/>
              <a:t> that makes the calculations easier. (This formula is equivalent to the tangent line approximation.)</a:t>
            </a:r>
          </a:p>
        </p:txBody>
      </p:sp>
      <p:sp>
        <p:nvSpPr>
          <p:cNvPr id="6" name="Rectangle 2"/>
          <p:cNvSpPr>
            <a:spLocks noGrp="1" noChangeArrowheads="1"/>
          </p:cNvSpPr>
          <p:nvPr>
            <p:ph type="title"/>
          </p:nvPr>
        </p:nvSpPr>
        <p:spPr>
          <a:xfrm>
            <a:off x="457200" y="347472"/>
            <a:ext cx="8311896" cy="704088"/>
          </a:xfrm>
        </p:spPr>
        <p:txBody>
          <a:bodyPr/>
          <a:lstStyle/>
          <a:p>
            <a:r>
              <a:rPr lang="en-US" dirty="0"/>
              <a:t>Calculating Differentials</a:t>
            </a:r>
          </a:p>
        </p:txBody>
      </p:sp>
      <p:pic>
        <p:nvPicPr>
          <p:cNvPr id="2" name="Picture 1"/>
          <p:cNvPicPr>
            <a:picLocks noChangeAspect="1"/>
          </p:cNvPicPr>
          <p:nvPr/>
        </p:nvPicPr>
        <p:blipFill>
          <a:blip r:embed="rId3"/>
          <a:stretch>
            <a:fillRect/>
          </a:stretch>
        </p:blipFill>
        <p:spPr>
          <a:xfrm>
            <a:off x="1620000" y="2438400"/>
            <a:ext cx="5695200" cy="700566"/>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Tangent Line Approximations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a:xfrm>
            <a:off x="457200" y="347472"/>
            <a:ext cx="8311896" cy="704088"/>
          </a:xfrm>
        </p:spPr>
        <p:txBody>
          <a:bodyPr/>
          <a:lstStyle/>
          <a:p>
            <a:r>
              <a:rPr lang="en-US" dirty="0"/>
              <a:t>Tangent Line Approximations</a:t>
            </a:r>
          </a:p>
        </p:txBody>
      </p:sp>
      <p:sp>
        <p:nvSpPr>
          <p:cNvPr id="76803" name="Rectangle 3"/>
          <p:cNvSpPr>
            <a:spLocks noGrp="1" noChangeArrowheads="1"/>
          </p:cNvSpPr>
          <p:nvPr>
            <p:ph idx="1"/>
          </p:nvPr>
        </p:nvSpPr>
        <p:spPr/>
        <p:txBody>
          <a:bodyPr/>
          <a:lstStyle/>
          <a:p>
            <a:r>
              <a:rPr lang="en-US" dirty="0"/>
              <a:t>Newton’s Method is an example of the use of a tangent line to </a:t>
            </a:r>
            <a:r>
              <a:rPr lang="en-US" dirty="0" smtClean="0"/>
              <a:t>approximate </a:t>
            </a:r>
            <a:r>
              <a:rPr lang="en-US" dirty="0"/>
              <a:t>the </a:t>
            </a:r>
            <a:r>
              <a:rPr lang="en-US" dirty="0" smtClean="0"/>
              <a:t>graph </a:t>
            </a:r>
            <a:r>
              <a:rPr lang="en-IN" dirty="0" smtClean="0"/>
              <a:t>of a function</a:t>
            </a:r>
            <a:r>
              <a:rPr lang="en-US" dirty="0" smtClean="0"/>
              <a:t>. </a:t>
            </a:r>
            <a:r>
              <a:rPr lang="en-US" dirty="0"/>
              <a:t>In this section, you will study other situations in which the graph of a function can be approximated by a straight line.</a:t>
            </a:r>
          </a:p>
          <a:p>
            <a:pPr marL="0" indent="0"/>
            <a:endParaRPr lang="en-US" sz="1200" dirty="0"/>
          </a:p>
          <a:p>
            <a:pPr marL="0" indent="0"/>
            <a:r>
              <a:rPr lang="en-US" dirty="0"/>
              <a:t>To begin, consider a function </a:t>
            </a:r>
            <a:r>
              <a:rPr lang="en-US" i="1" dirty="0"/>
              <a:t>f</a:t>
            </a:r>
            <a:r>
              <a:rPr lang="en-US" dirty="0"/>
              <a:t> that is differentiable at </a:t>
            </a:r>
            <a:r>
              <a:rPr lang="en-US" i="1" dirty="0"/>
              <a:t>c</a:t>
            </a:r>
            <a:r>
              <a:rPr lang="en-US" dirty="0"/>
              <a:t>. The equation for the tangent line at the point (</a:t>
            </a:r>
            <a:r>
              <a:rPr lang="en-US" i="1" dirty="0"/>
              <a:t>c</a:t>
            </a:r>
            <a:r>
              <a:rPr lang="en-US" dirty="0"/>
              <a:t>, </a:t>
            </a:r>
            <a:r>
              <a:rPr lang="en-US" i="1" dirty="0"/>
              <a:t>f</a:t>
            </a:r>
            <a:r>
              <a:rPr lang="en-US" sz="400" i="1" dirty="0"/>
              <a:t> </a:t>
            </a:r>
            <a:r>
              <a:rPr lang="en-US" dirty="0"/>
              <a:t>(</a:t>
            </a:r>
            <a:r>
              <a:rPr lang="en-US" i="1" dirty="0"/>
              <a:t>c</a:t>
            </a:r>
            <a:r>
              <a:rPr lang="en-US" dirty="0"/>
              <a:t>)) is </a:t>
            </a:r>
            <a:endParaRPr lang="en-US" dirty="0" smtClean="0"/>
          </a:p>
          <a:p>
            <a:pPr marL="0" indent="0"/>
            <a:endParaRPr lang="en-US" sz="1200" dirty="0"/>
          </a:p>
          <a:p>
            <a:pPr marL="0" indent="0"/>
            <a:r>
              <a:rPr lang="en-US" i="1" dirty="0" smtClean="0"/>
              <a:t> </a:t>
            </a:r>
            <a:endParaRPr lang="en-US" dirty="0"/>
          </a:p>
          <a:p>
            <a:pPr marL="0" indent="0"/>
            <a:endParaRPr lang="en-US" dirty="0"/>
          </a:p>
          <a:p>
            <a:pPr marL="0" indent="0"/>
            <a:endParaRPr lang="en-US" dirty="0"/>
          </a:p>
          <a:p>
            <a:pPr marL="0" indent="0"/>
            <a:r>
              <a:rPr lang="en-US" dirty="0"/>
              <a:t>and is called the </a:t>
            </a:r>
            <a:r>
              <a:rPr lang="en-US" b="1" dirty="0"/>
              <a:t>tangent line approximation </a:t>
            </a:r>
            <a:r>
              <a:rPr lang="en-US" dirty="0"/>
              <a:t>(or </a:t>
            </a:r>
            <a:r>
              <a:rPr lang="en-US" b="1" dirty="0"/>
              <a:t>linear approximation</a:t>
            </a:r>
            <a:r>
              <a:rPr lang="en-US" dirty="0"/>
              <a:t>) </a:t>
            </a:r>
            <a:r>
              <a:rPr lang="en-US" b="1" dirty="0"/>
              <a:t>of </a:t>
            </a:r>
            <a:r>
              <a:rPr lang="en-US" b="1" i="1" dirty="0"/>
              <a:t>f </a:t>
            </a:r>
            <a:r>
              <a:rPr lang="en-US" b="1" dirty="0"/>
              <a:t>at </a:t>
            </a:r>
            <a:r>
              <a:rPr lang="en-US" b="1" i="1" dirty="0"/>
              <a:t>c</a:t>
            </a:r>
            <a:r>
              <a:rPr lang="en-US" dirty="0"/>
              <a:t>.</a:t>
            </a:r>
          </a:p>
        </p:txBody>
      </p:sp>
      <p:pic>
        <p:nvPicPr>
          <p:cNvPr id="2" name="Picture 1"/>
          <p:cNvPicPr>
            <a:picLocks noChangeAspect="1"/>
          </p:cNvPicPr>
          <p:nvPr/>
        </p:nvPicPr>
        <p:blipFill>
          <a:blip r:embed="rId3"/>
          <a:stretch>
            <a:fillRect/>
          </a:stretch>
        </p:blipFill>
        <p:spPr>
          <a:xfrm>
            <a:off x="1676400" y="4267200"/>
            <a:ext cx="4352760" cy="1116844"/>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marL="0" indent="0"/>
            <a:r>
              <a:rPr lang="en-US" dirty="0"/>
              <a:t>Because </a:t>
            </a:r>
            <a:r>
              <a:rPr lang="en-US" i="1" dirty="0"/>
              <a:t>c</a:t>
            </a:r>
            <a:r>
              <a:rPr lang="en-US" dirty="0"/>
              <a:t> is a constant, </a:t>
            </a:r>
            <a:r>
              <a:rPr lang="en-US" i="1" dirty="0"/>
              <a:t>y</a:t>
            </a:r>
            <a:r>
              <a:rPr lang="en-US" dirty="0"/>
              <a:t> is a linear function of </a:t>
            </a:r>
            <a:r>
              <a:rPr lang="en-US" i="1" dirty="0"/>
              <a:t>x</a:t>
            </a:r>
            <a:r>
              <a:rPr lang="en-US" dirty="0"/>
              <a:t>. Moreover, by restricting the values of </a:t>
            </a:r>
            <a:r>
              <a:rPr lang="en-US" i="1" dirty="0"/>
              <a:t>x</a:t>
            </a:r>
            <a:r>
              <a:rPr lang="en-US" dirty="0"/>
              <a:t> to those sufficiently close to </a:t>
            </a:r>
            <a:r>
              <a:rPr lang="en-US" i="1" dirty="0"/>
              <a:t>c</a:t>
            </a:r>
            <a:r>
              <a:rPr lang="en-US" dirty="0"/>
              <a:t>, the values of </a:t>
            </a:r>
            <a:r>
              <a:rPr lang="en-US" i="1" dirty="0"/>
              <a:t>y</a:t>
            </a:r>
            <a:r>
              <a:rPr lang="en-US" dirty="0"/>
              <a:t> can be used as approximations (to any desired degree of accuracy) of the values of the function </a:t>
            </a:r>
            <a:r>
              <a:rPr lang="en-US" i="1" dirty="0"/>
              <a:t>f</a:t>
            </a:r>
            <a:r>
              <a:rPr lang="en-US" dirty="0"/>
              <a:t>. </a:t>
            </a:r>
            <a:br>
              <a:rPr lang="en-US" dirty="0"/>
            </a:br>
            <a:endParaRPr lang="en-US" dirty="0"/>
          </a:p>
          <a:p>
            <a:r>
              <a:rPr lang="en-US" dirty="0"/>
              <a:t>In other words, as </a:t>
            </a:r>
            <a:r>
              <a:rPr lang="en-US" i="1" dirty="0"/>
              <a:t>x </a:t>
            </a:r>
            <a:r>
              <a:rPr lang="en-IN" dirty="0" smtClean="0"/>
              <a:t>approaches </a:t>
            </a:r>
            <a:r>
              <a:rPr lang="en-US" i="1" dirty="0" smtClean="0"/>
              <a:t>c</a:t>
            </a:r>
            <a:r>
              <a:rPr lang="en-US" dirty="0"/>
              <a:t>, the limit of </a:t>
            </a:r>
            <a:r>
              <a:rPr lang="en-US" i="1" dirty="0"/>
              <a:t>y</a:t>
            </a:r>
            <a:r>
              <a:rPr lang="en-US" dirty="0"/>
              <a:t> is </a:t>
            </a:r>
            <a:r>
              <a:rPr lang="en-US" i="1" dirty="0"/>
              <a:t>f</a:t>
            </a:r>
            <a:r>
              <a:rPr lang="en-US" sz="400" i="1" dirty="0"/>
              <a:t> </a:t>
            </a:r>
            <a:r>
              <a:rPr lang="en-US" dirty="0"/>
              <a:t>(</a:t>
            </a:r>
            <a:r>
              <a:rPr lang="en-US" i="1" dirty="0"/>
              <a:t>c</a:t>
            </a:r>
            <a:r>
              <a:rPr lang="en-US" dirty="0"/>
              <a:t>).</a:t>
            </a:r>
            <a:r>
              <a:rPr lang="en-US" i="1" dirty="0"/>
              <a:t>	</a:t>
            </a:r>
          </a:p>
        </p:txBody>
      </p:sp>
      <p:sp>
        <p:nvSpPr>
          <p:cNvPr id="5" name="Rectangle 8"/>
          <p:cNvSpPr>
            <a:spLocks noGrp="1" noChangeArrowheads="1"/>
          </p:cNvSpPr>
          <p:nvPr>
            <p:ph type="title"/>
          </p:nvPr>
        </p:nvSpPr>
        <p:spPr>
          <a:xfrm>
            <a:off x="457200" y="347472"/>
            <a:ext cx="8311896" cy="704088"/>
          </a:xfrm>
        </p:spPr>
        <p:txBody>
          <a:bodyPr/>
          <a:lstStyle/>
          <a:p>
            <a:r>
              <a:rPr lang="en-US" dirty="0"/>
              <a:t>Tangent Line Approximations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347472"/>
            <a:ext cx="8311896" cy="704088"/>
          </a:xfrm>
        </p:spPr>
        <p:txBody>
          <a:bodyPr/>
          <a:lstStyle/>
          <a:p>
            <a:r>
              <a:rPr lang="en-US" sz="2900" dirty="0"/>
              <a:t>Example 1 – </a:t>
            </a:r>
            <a:r>
              <a:rPr lang="en-US" sz="2900" i="1" dirty="0"/>
              <a:t>Using a Tangent Line Approximation</a:t>
            </a:r>
          </a:p>
        </p:txBody>
      </p:sp>
      <p:sp>
        <p:nvSpPr>
          <p:cNvPr id="103427" name="Rectangle 3"/>
          <p:cNvSpPr>
            <a:spLocks noGrp="1" noChangeArrowheads="1"/>
          </p:cNvSpPr>
          <p:nvPr>
            <p:ph idx="1"/>
          </p:nvPr>
        </p:nvSpPr>
        <p:spPr/>
        <p:txBody>
          <a:bodyPr/>
          <a:lstStyle/>
          <a:p>
            <a:pPr marL="0" indent="0"/>
            <a:r>
              <a:rPr lang="en-US" dirty="0"/>
              <a:t>Find the tangent line approximation of </a:t>
            </a:r>
            <a:r>
              <a:rPr lang="en-US" i="1" dirty="0"/>
              <a:t>f</a:t>
            </a:r>
            <a:r>
              <a:rPr lang="en-US" sz="400" i="1" dirty="0"/>
              <a:t> </a:t>
            </a:r>
            <a:r>
              <a:rPr lang="en-US" dirty="0"/>
              <a:t>(</a:t>
            </a:r>
            <a:r>
              <a:rPr lang="en-US" i="1" dirty="0"/>
              <a:t>x</a:t>
            </a:r>
            <a:r>
              <a:rPr lang="en-US" dirty="0"/>
              <a:t>) = 1 + sin </a:t>
            </a:r>
            <a:r>
              <a:rPr lang="en-US" i="1" dirty="0"/>
              <a:t>x </a:t>
            </a:r>
            <a:br>
              <a:rPr lang="en-US" i="1" dirty="0"/>
            </a:br>
            <a:r>
              <a:rPr lang="en-US" dirty="0"/>
              <a:t>at the point (0, 1). Then use a table to compare the </a:t>
            </a:r>
            <a:br>
              <a:rPr lang="en-US" dirty="0"/>
            </a:br>
            <a:r>
              <a:rPr lang="en-US" i="1" dirty="0"/>
              <a:t>y</a:t>
            </a:r>
            <a:r>
              <a:rPr lang="en-US" dirty="0"/>
              <a:t>-values of the linear function with those of </a:t>
            </a:r>
            <a:r>
              <a:rPr lang="en-US" i="1" dirty="0"/>
              <a:t>f</a:t>
            </a:r>
            <a:r>
              <a:rPr lang="en-US" sz="400" i="1" dirty="0"/>
              <a:t> </a:t>
            </a:r>
            <a:r>
              <a:rPr lang="en-US" dirty="0"/>
              <a:t>(</a:t>
            </a:r>
            <a:r>
              <a:rPr lang="en-US" i="1" dirty="0"/>
              <a:t>x</a:t>
            </a:r>
            <a:r>
              <a:rPr lang="en-US" dirty="0"/>
              <a:t>) on an open interval containing </a:t>
            </a:r>
            <a:r>
              <a:rPr lang="en-US" i="1" dirty="0"/>
              <a:t>x</a:t>
            </a:r>
            <a:r>
              <a:rPr lang="en-US" dirty="0"/>
              <a:t> = 0.</a:t>
            </a:r>
          </a:p>
          <a:p>
            <a:pPr marL="0" indent="0"/>
            <a:endParaRPr lang="en-US" sz="1200" dirty="0"/>
          </a:p>
          <a:p>
            <a:r>
              <a:rPr lang="el-GR" dirty="0">
                <a:solidFill>
                  <a:srgbClr val="0074BC"/>
                </a:solidFill>
              </a:rPr>
              <a:t>Solution</a:t>
            </a:r>
            <a:r>
              <a:rPr lang="en-US" dirty="0">
                <a:solidFill>
                  <a:srgbClr val="0074BC"/>
                </a:solidFill>
              </a:rPr>
              <a:t>:</a:t>
            </a:r>
          </a:p>
          <a:p>
            <a:pPr marL="0" indent="0"/>
            <a:r>
              <a:rPr lang="en-US" dirty="0"/>
              <a:t>The derivative of </a:t>
            </a:r>
            <a:r>
              <a:rPr lang="en-US" i="1" dirty="0"/>
              <a:t>f</a:t>
            </a:r>
            <a:r>
              <a:rPr lang="en-US" dirty="0"/>
              <a:t> </a:t>
            </a:r>
            <a:r>
              <a:rPr lang="en-US" dirty="0" smtClean="0"/>
              <a:t>is</a:t>
            </a:r>
            <a:r>
              <a:rPr lang="en-US" i="1" dirty="0" smtClean="0"/>
              <a:t> </a:t>
            </a:r>
            <a:r>
              <a:rPr lang="en-US" i="1" dirty="0"/>
              <a:t>f</a:t>
            </a:r>
            <a:r>
              <a:rPr lang="en-US" sz="800" i="1" dirty="0"/>
              <a:t> </a:t>
            </a:r>
            <a:r>
              <a:rPr lang="en-US" dirty="0">
                <a:sym typeface="Symbol" pitchFamily="18" charset="2"/>
              </a:rPr>
              <a:t></a:t>
            </a:r>
            <a:r>
              <a:rPr lang="en-US" dirty="0"/>
              <a:t>(</a:t>
            </a:r>
            <a:r>
              <a:rPr lang="en-US" i="1" dirty="0"/>
              <a:t>x</a:t>
            </a:r>
            <a:r>
              <a:rPr lang="en-US" dirty="0"/>
              <a:t>) = cos </a:t>
            </a:r>
            <a:r>
              <a:rPr lang="en-US" i="1" dirty="0" smtClean="0"/>
              <a:t>x</a:t>
            </a:r>
            <a:r>
              <a:rPr lang="en-US" dirty="0" smtClean="0"/>
              <a:t>. So</a:t>
            </a:r>
            <a:r>
              <a:rPr lang="en-US" dirty="0"/>
              <a:t>, the equation of the tangent line to the graph of </a:t>
            </a:r>
            <a:r>
              <a:rPr lang="en-US" i="1" dirty="0"/>
              <a:t>f</a:t>
            </a:r>
            <a:r>
              <a:rPr lang="en-US" dirty="0"/>
              <a:t> at the point (0, 1) is</a:t>
            </a:r>
          </a:p>
          <a:p>
            <a:pPr marL="0" indent="0"/>
            <a:endParaRPr lang="en-US" sz="1200" dirty="0"/>
          </a:p>
          <a:p>
            <a:pPr marL="0" indent="0"/>
            <a:r>
              <a:rPr lang="en-US" i="1" dirty="0"/>
              <a:t>	</a:t>
            </a:r>
            <a:r>
              <a:rPr lang="en-US" i="1" dirty="0" smtClean="0"/>
              <a:t>      y </a:t>
            </a:r>
            <a:r>
              <a:rPr lang="en-US" dirty="0"/>
              <a:t>=</a:t>
            </a:r>
            <a:r>
              <a:rPr lang="en-US" dirty="0" smtClean="0"/>
              <a:t> </a:t>
            </a:r>
            <a:r>
              <a:rPr lang="en-US" i="1" dirty="0"/>
              <a:t>f</a:t>
            </a:r>
            <a:r>
              <a:rPr lang="en-US" sz="400" i="1" dirty="0"/>
              <a:t> </a:t>
            </a:r>
            <a:r>
              <a:rPr lang="en-US" dirty="0"/>
              <a:t>(0) </a:t>
            </a:r>
            <a:r>
              <a:rPr lang="en-US" dirty="0" smtClean="0"/>
              <a:t>+ </a:t>
            </a:r>
            <a:r>
              <a:rPr lang="en-US" i="1" dirty="0"/>
              <a:t>f</a:t>
            </a:r>
            <a:r>
              <a:rPr lang="en-US" sz="800" i="1" dirty="0"/>
              <a:t> </a:t>
            </a:r>
            <a:r>
              <a:rPr lang="en-US" dirty="0">
                <a:sym typeface="Symbol" pitchFamily="18" charset="2"/>
              </a:rPr>
              <a:t></a:t>
            </a:r>
            <a:r>
              <a:rPr lang="en-US" dirty="0"/>
              <a:t>(0)(</a:t>
            </a:r>
            <a:r>
              <a:rPr lang="en-US" i="1" dirty="0"/>
              <a:t>x</a:t>
            </a:r>
            <a:r>
              <a:rPr lang="en-US" dirty="0"/>
              <a:t> – 0</a:t>
            </a:r>
            <a:r>
              <a:rPr lang="en-US" dirty="0" smtClean="0"/>
              <a:t>)</a:t>
            </a:r>
          </a:p>
          <a:p>
            <a:endParaRPr lang="en-US" sz="1400" i="1" dirty="0" smtClean="0"/>
          </a:p>
          <a:p>
            <a:r>
              <a:rPr lang="en-US" i="1" dirty="0"/>
              <a:t>	      y</a:t>
            </a:r>
            <a:r>
              <a:rPr lang="en-US" dirty="0"/>
              <a:t> = 1 + (1)(</a:t>
            </a:r>
            <a:r>
              <a:rPr lang="en-US" i="1" dirty="0"/>
              <a:t>x</a:t>
            </a:r>
            <a:r>
              <a:rPr lang="en-US" dirty="0"/>
              <a:t> – 0)</a:t>
            </a:r>
          </a:p>
          <a:p>
            <a:endParaRPr lang="en-US" sz="1400" dirty="0"/>
          </a:p>
          <a:p>
            <a:r>
              <a:rPr lang="en-US" i="1" dirty="0"/>
              <a:t>	      y </a:t>
            </a:r>
            <a:r>
              <a:rPr lang="en-US" dirty="0"/>
              <a:t>= 1 + </a:t>
            </a:r>
            <a:r>
              <a:rPr lang="en-US" i="1" dirty="0"/>
              <a:t>x</a:t>
            </a:r>
            <a:r>
              <a:rPr lang="en-US" dirty="0" smtClean="0"/>
              <a:t>.</a:t>
            </a:r>
            <a:endParaRPr lang="en-US" dirty="0"/>
          </a:p>
        </p:txBody>
      </p:sp>
      <p:sp>
        <p:nvSpPr>
          <p:cNvPr id="5" name="Text Box 5"/>
          <p:cNvSpPr txBox="1">
            <a:spLocks noChangeArrowheads="1"/>
          </p:cNvSpPr>
          <p:nvPr/>
        </p:nvSpPr>
        <p:spPr bwMode="auto">
          <a:xfrm>
            <a:off x="5464175" y="6157913"/>
            <a:ext cx="2940050" cy="366712"/>
          </a:xfrm>
          <a:prstGeom prst="rect">
            <a:avLst/>
          </a:prstGeom>
          <a:noFill/>
          <a:ln w="9525">
            <a:noFill/>
            <a:miter lim="800000"/>
            <a:headEnd/>
            <a:tailEnd/>
          </a:ln>
          <a:effectLst/>
        </p:spPr>
        <p:txBody>
          <a:bodyPr wrap="none">
            <a:spAutoFit/>
          </a:bodyPr>
          <a:lstStyle/>
          <a:p>
            <a:r>
              <a:rPr lang="en-US" dirty="0">
                <a:solidFill>
                  <a:srgbClr val="ED008C"/>
                </a:solidFill>
              </a:rPr>
              <a:t>Tangent line approximation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fade">
                                      <p:cBhvr>
                                        <p:cTn id="7" dur="1000"/>
                                        <p:tgtEl>
                                          <p:spTgt spid="103427">
                                            <p:txEl>
                                              <p:pRg st="2" end="2"/>
                                            </p:txEl>
                                          </p:spTgt>
                                        </p:tgtEl>
                                      </p:cBhvr>
                                    </p:animEffect>
                                    <p:anim calcmode="lin" valueType="num">
                                      <p:cBhvr>
                                        <p:cTn id="8" dur="10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2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2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3427">
                                            <p:txEl>
                                              <p:pRg st="3" end="3"/>
                                            </p:txEl>
                                          </p:spTgt>
                                        </p:tgtEl>
                                        <p:attrNameLst>
                                          <p:attrName>style.visibility</p:attrName>
                                        </p:attrNameLst>
                                      </p:cBhvr>
                                      <p:to>
                                        <p:strVal val="visible"/>
                                      </p:to>
                                    </p:set>
                                    <p:animEffect transition="in" filter="fade">
                                      <p:cBhvr>
                                        <p:cTn id="13" dur="1000"/>
                                        <p:tgtEl>
                                          <p:spTgt spid="103427">
                                            <p:txEl>
                                              <p:pRg st="3" end="3"/>
                                            </p:txEl>
                                          </p:spTgt>
                                        </p:tgtEl>
                                      </p:cBhvr>
                                    </p:animEffect>
                                    <p:anim calcmode="lin" valueType="num">
                                      <p:cBhvr>
                                        <p:cTn id="14" dur="10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342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342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3427">
                                            <p:txEl>
                                              <p:pRg st="5" end="5"/>
                                            </p:txEl>
                                          </p:spTgt>
                                        </p:tgtEl>
                                        <p:attrNameLst>
                                          <p:attrName>style.visibility</p:attrName>
                                        </p:attrNameLst>
                                      </p:cBhvr>
                                      <p:to>
                                        <p:strVal val="visible"/>
                                      </p:to>
                                    </p:set>
                                    <p:animEffect transition="in" filter="fade">
                                      <p:cBhvr>
                                        <p:cTn id="19" dur="1000"/>
                                        <p:tgtEl>
                                          <p:spTgt spid="103427">
                                            <p:txEl>
                                              <p:pRg st="5" end="5"/>
                                            </p:txEl>
                                          </p:spTgt>
                                        </p:tgtEl>
                                      </p:cBhvr>
                                    </p:animEffect>
                                    <p:anim calcmode="lin" valueType="num">
                                      <p:cBhvr>
                                        <p:cTn id="20" dur="10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3427">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34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03427">
                                            <p:txEl>
                                              <p:pRg st="7" end="7"/>
                                            </p:txEl>
                                          </p:spTgt>
                                        </p:tgtEl>
                                        <p:attrNameLst>
                                          <p:attrName>style.visibility</p:attrName>
                                        </p:attrNameLst>
                                      </p:cBhvr>
                                      <p:to>
                                        <p:strVal val="visible"/>
                                      </p:to>
                                    </p:set>
                                    <p:animEffect transition="in" filter="fade">
                                      <p:cBhvr>
                                        <p:cTn id="27" dur="1000"/>
                                        <p:tgtEl>
                                          <p:spTgt spid="103427">
                                            <p:txEl>
                                              <p:pRg st="7" end="7"/>
                                            </p:txEl>
                                          </p:spTgt>
                                        </p:tgtEl>
                                      </p:cBhvr>
                                    </p:animEffect>
                                    <p:anim calcmode="lin" valueType="num">
                                      <p:cBhvr>
                                        <p:cTn id="28" dur="10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3427">
                                            <p:txEl>
                                              <p:pRg st="7" end="7"/>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342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03427">
                                            <p:txEl>
                                              <p:pRg st="9" end="9"/>
                                            </p:txEl>
                                          </p:spTgt>
                                        </p:tgtEl>
                                        <p:attrNameLst>
                                          <p:attrName>style.visibility</p:attrName>
                                        </p:attrNameLst>
                                      </p:cBhvr>
                                      <p:to>
                                        <p:strVal val="visible"/>
                                      </p:to>
                                    </p:set>
                                    <p:animEffect transition="in" filter="fade">
                                      <p:cBhvr>
                                        <p:cTn id="35" dur="1000"/>
                                        <p:tgtEl>
                                          <p:spTgt spid="103427">
                                            <p:txEl>
                                              <p:pRg st="9" end="9"/>
                                            </p:txEl>
                                          </p:spTgt>
                                        </p:tgtEl>
                                      </p:cBhvr>
                                    </p:animEffect>
                                    <p:anim calcmode="lin" valueType="num">
                                      <p:cBhvr>
                                        <p:cTn id="36" dur="1000" fill="hold"/>
                                        <p:tgtEl>
                                          <p:spTgt spid="103427">
                                            <p:txEl>
                                              <p:pRg st="9" end="9"/>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3427">
                                            <p:txEl>
                                              <p:pRg st="9" end="9"/>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3427">
                                            <p:txEl>
                                              <p:pRg st="9" end="9"/>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47472"/>
            <a:ext cx="8311896" cy="704088"/>
          </a:xfrm>
        </p:spPr>
        <p:txBody>
          <a:bodyPr/>
          <a:lstStyle/>
          <a:p>
            <a:r>
              <a:rPr lang="en-US" dirty="0"/>
              <a:t>Example 1 – </a:t>
            </a:r>
            <a:r>
              <a:rPr lang="en-US" i="1" dirty="0"/>
              <a:t>Solution</a:t>
            </a:r>
          </a:p>
        </p:txBody>
      </p:sp>
      <p:sp>
        <p:nvSpPr>
          <p:cNvPr id="100355" name="Rectangle 3"/>
          <p:cNvSpPr>
            <a:spLocks noGrp="1" noChangeArrowheads="1"/>
          </p:cNvSpPr>
          <p:nvPr>
            <p:ph idx="1"/>
          </p:nvPr>
        </p:nvSpPr>
        <p:spPr/>
        <p:txBody>
          <a:bodyPr/>
          <a:lstStyle/>
          <a:p>
            <a:r>
              <a:rPr lang="en-US" dirty="0" smtClean="0"/>
              <a:t>The </a:t>
            </a:r>
            <a:r>
              <a:rPr lang="en-US" dirty="0"/>
              <a:t>table compares the values of </a:t>
            </a:r>
            <a:r>
              <a:rPr lang="en-US" i="1" dirty="0"/>
              <a:t>y</a:t>
            </a:r>
            <a:r>
              <a:rPr lang="en-US" dirty="0"/>
              <a:t> given by this linear approximation with the values of </a:t>
            </a:r>
            <a:r>
              <a:rPr lang="en-US" i="1" dirty="0"/>
              <a:t>f</a:t>
            </a:r>
            <a:r>
              <a:rPr lang="en-US" sz="400" i="1" dirty="0"/>
              <a:t> </a:t>
            </a:r>
            <a:r>
              <a:rPr lang="en-US" dirty="0"/>
              <a:t>(</a:t>
            </a:r>
            <a:r>
              <a:rPr lang="en-US" i="1" dirty="0"/>
              <a:t>x</a:t>
            </a:r>
            <a:r>
              <a:rPr lang="en-US" dirty="0"/>
              <a:t>) near </a:t>
            </a:r>
            <a:r>
              <a:rPr lang="en-US" i="1" dirty="0"/>
              <a:t>x</a:t>
            </a:r>
            <a:r>
              <a:rPr lang="en-US" dirty="0"/>
              <a:t> = 0. Notice </a:t>
            </a:r>
            <a:r>
              <a:rPr lang="en-US" dirty="0" smtClean="0"/>
              <a:t/>
            </a:r>
            <a:br>
              <a:rPr lang="en-US" dirty="0" smtClean="0"/>
            </a:br>
            <a:r>
              <a:rPr lang="en-US" dirty="0" smtClean="0"/>
              <a:t>that </a:t>
            </a:r>
            <a:r>
              <a:rPr lang="en-US" dirty="0"/>
              <a:t>the closer </a:t>
            </a:r>
            <a:r>
              <a:rPr lang="en-US" i="1" dirty="0"/>
              <a:t>x</a:t>
            </a:r>
            <a:r>
              <a:rPr lang="en-US" dirty="0"/>
              <a:t> is to 0, the better the approximation. </a:t>
            </a:r>
          </a:p>
        </p:txBody>
      </p:sp>
      <p:sp>
        <p:nvSpPr>
          <p:cNvPr id="100359" name="Text Box 7"/>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2050" name="Picture 2"/>
          <p:cNvPicPr>
            <a:picLocks noChangeAspect="1" noChangeArrowheads="1"/>
          </p:cNvPicPr>
          <p:nvPr/>
        </p:nvPicPr>
        <p:blipFill>
          <a:blip r:embed="rId3" cstate="print"/>
          <a:srcRect/>
          <a:stretch>
            <a:fillRect/>
          </a:stretch>
        </p:blipFill>
        <p:spPr bwMode="auto">
          <a:xfrm>
            <a:off x="533400" y="3101340"/>
            <a:ext cx="8130540" cy="131826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pPr marL="0" indent="0"/>
            <a:r>
              <a:rPr lang="en-US" dirty="0" smtClean="0"/>
              <a:t>This </a:t>
            </a:r>
            <a:r>
              <a:rPr lang="en-US" dirty="0"/>
              <a:t>conclusion is reinforced by the graph shown in Figure </a:t>
            </a:r>
            <a:r>
              <a:rPr lang="en-US" dirty="0" smtClean="0"/>
              <a:t>3.53.</a:t>
            </a:r>
            <a:endParaRPr lang="en-US" dirty="0"/>
          </a:p>
        </p:txBody>
      </p:sp>
      <p:sp>
        <p:nvSpPr>
          <p:cNvPr id="104453" name="Text Box 5"/>
          <p:cNvSpPr txBox="1">
            <a:spLocks noChangeArrowheads="1"/>
          </p:cNvSpPr>
          <p:nvPr/>
        </p:nvSpPr>
        <p:spPr bwMode="auto">
          <a:xfrm>
            <a:off x="2362200" y="5826125"/>
            <a:ext cx="4319588" cy="304800"/>
          </a:xfrm>
          <a:prstGeom prst="rect">
            <a:avLst/>
          </a:prstGeom>
          <a:noFill/>
          <a:ln w="9525">
            <a:noFill/>
            <a:miter lim="800000"/>
            <a:headEnd/>
            <a:tailEnd/>
          </a:ln>
          <a:effectLst/>
        </p:spPr>
        <p:txBody>
          <a:bodyPr wrap="none">
            <a:spAutoFit/>
          </a:bodyPr>
          <a:lstStyle/>
          <a:p>
            <a:r>
              <a:rPr lang="en-US" sz="1400" dirty="0"/>
              <a:t>The tangent line approximation of </a:t>
            </a:r>
            <a:r>
              <a:rPr lang="en-US" sz="1400" i="1" dirty="0"/>
              <a:t>f </a:t>
            </a:r>
            <a:r>
              <a:rPr lang="en-US" sz="1400" dirty="0"/>
              <a:t>at </a:t>
            </a:r>
            <a:r>
              <a:rPr lang="en-US" sz="1400" dirty="0" smtClean="0"/>
              <a:t>the point </a:t>
            </a:r>
            <a:r>
              <a:rPr lang="en-US" sz="1400" dirty="0"/>
              <a:t>(0, 1)</a:t>
            </a:r>
          </a:p>
        </p:txBody>
      </p:sp>
      <p:sp>
        <p:nvSpPr>
          <p:cNvPr id="104454" name="Text Box 6"/>
          <p:cNvSpPr txBox="1">
            <a:spLocks noChangeArrowheads="1"/>
          </p:cNvSpPr>
          <p:nvPr/>
        </p:nvSpPr>
        <p:spPr bwMode="auto">
          <a:xfrm>
            <a:off x="4023300" y="6153150"/>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3.53</a:t>
            </a:r>
            <a:endParaRPr lang="en-US" sz="1200" b="1" dirty="0"/>
          </a:p>
        </p:txBody>
      </p:sp>
      <p:sp>
        <p:nvSpPr>
          <p:cNvPr id="104456" name="Text Box 8"/>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3074" name="Picture 2"/>
          <p:cNvPicPr>
            <a:picLocks noChangeAspect="1" noChangeArrowheads="1"/>
          </p:cNvPicPr>
          <p:nvPr/>
        </p:nvPicPr>
        <p:blipFill>
          <a:blip r:embed="rId3" cstate="print"/>
          <a:srcRect/>
          <a:stretch>
            <a:fillRect/>
          </a:stretch>
        </p:blipFill>
        <p:spPr bwMode="auto">
          <a:xfrm>
            <a:off x="2790349" y="2438400"/>
            <a:ext cx="3463290" cy="3303270"/>
          </a:xfrm>
          <a:prstGeom prst="rect">
            <a:avLst/>
          </a:prstGeom>
          <a:noFill/>
          <a:ln w="9525">
            <a:noFill/>
            <a:miter lim="800000"/>
            <a:headEnd/>
            <a:tailEnd/>
          </a:ln>
        </p:spPr>
      </p:pic>
      <p:sp>
        <p:nvSpPr>
          <p:cNvPr id="9" name="Rectangle 2"/>
          <p:cNvSpPr>
            <a:spLocks noGrp="1" noChangeArrowheads="1"/>
          </p:cNvSpPr>
          <p:nvPr>
            <p:ph type="title"/>
          </p:nvPr>
        </p:nvSpPr>
        <p:spPr>
          <a:xfrm>
            <a:off x="457200" y="347472"/>
            <a:ext cx="8311896" cy="704088"/>
          </a:xfrm>
        </p:spPr>
        <p:txBody>
          <a:bodyPr/>
          <a:lstStyle/>
          <a:p>
            <a:r>
              <a:rPr lang="en-US" dirty="0"/>
              <a:t>Example 1 – </a:t>
            </a:r>
            <a:r>
              <a:rPr lang="en-US" i="1" dirty="0"/>
              <a:t>Solution</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cbf3042-b1a0-42e4-a5cb-d755198f9e1c"/>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heme/theme1.xml><?xml version="1.0" encoding="utf-8"?>
<a:theme xmlns:a="http://schemas.openxmlformats.org/drawingml/2006/main" name="sample">
  <a:themeElements>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ppt8067.tmp</Template>
  <TotalTime>1846</TotalTime>
  <Words>965</Words>
  <Application>Microsoft Office PowerPoint</Application>
  <PresentationFormat>On-screen Show (4:3)</PresentationFormat>
  <Paragraphs>231</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Symbol</vt:lpstr>
      <vt:lpstr>Webdings</vt:lpstr>
      <vt:lpstr>Wingdings</vt:lpstr>
      <vt:lpstr>sample</vt:lpstr>
      <vt:lpstr>PowerPoint Presentation</vt:lpstr>
      <vt:lpstr>PowerPoint Presentation</vt:lpstr>
      <vt:lpstr>PowerPoint Presentation</vt:lpstr>
      <vt:lpstr>PowerPoint Presentation</vt:lpstr>
      <vt:lpstr>Tangent Line Approximations</vt:lpstr>
      <vt:lpstr>Tangent Line Approximations</vt:lpstr>
      <vt:lpstr>Example 1 – Using a Tangent Line Approximation</vt:lpstr>
      <vt:lpstr>Example 1 – Solution</vt:lpstr>
      <vt:lpstr>Example 1 – Solution</vt:lpstr>
      <vt:lpstr>PowerPoint Presentation</vt:lpstr>
      <vt:lpstr>Differentials</vt:lpstr>
      <vt:lpstr>Differentials</vt:lpstr>
      <vt:lpstr>Differentials</vt:lpstr>
      <vt:lpstr>Example 2 – Comparing y and dy</vt:lpstr>
      <vt:lpstr>Example 2 – Solution</vt:lpstr>
      <vt:lpstr>Example 2 – Solution</vt:lpstr>
      <vt:lpstr>Differentials</vt:lpstr>
      <vt:lpstr>PowerPoint Presentation</vt:lpstr>
      <vt:lpstr>Error Propagation</vt:lpstr>
      <vt:lpstr>Error Propagation</vt:lpstr>
      <vt:lpstr>Example 3 – Estimation of Error</vt:lpstr>
      <vt:lpstr>Example 3 – Solution</vt:lpstr>
      <vt:lpstr>Example 3 – Solution</vt:lpstr>
      <vt:lpstr>Error Propagation</vt:lpstr>
      <vt:lpstr>PowerPoint Presentation</vt:lpstr>
      <vt:lpstr>Calculating Differentials</vt:lpstr>
      <vt:lpstr>Calculating Differentials</vt:lpstr>
      <vt:lpstr>Example 4 – Finding Differentials</vt:lpstr>
      <vt:lpstr>Calculating Differentials</vt:lpstr>
      <vt:lpstr>Calculating Differentials</vt:lpstr>
      <vt:lpstr>Calculating Differentials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Harshal Garud</cp:lastModifiedBy>
  <cp:revision>460</cp:revision>
  <dcterms:created xsi:type="dcterms:W3CDTF">2008-11-21T04:28:28Z</dcterms:created>
  <dcterms:modified xsi:type="dcterms:W3CDTF">2016-09-02T10:23:28Z</dcterms:modified>
</cp:coreProperties>
</file>