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6"/>
  </p:notesMasterIdLst>
  <p:sldIdLst>
    <p:sldId id="296" r:id="rId2"/>
    <p:sldId id="297" r:id="rId3"/>
    <p:sldId id="290" r:id="rId4"/>
    <p:sldId id="291" r:id="rId5"/>
    <p:sldId id="266" r:id="rId6"/>
    <p:sldId id="270" r:id="rId7"/>
    <p:sldId id="271" r:id="rId8"/>
    <p:sldId id="272" r:id="rId9"/>
    <p:sldId id="273" r:id="rId10"/>
    <p:sldId id="293" r:id="rId11"/>
    <p:sldId id="269" r:id="rId12"/>
    <p:sldId id="276" r:id="rId13"/>
    <p:sldId id="277" r:id="rId14"/>
    <p:sldId id="278" r:id="rId15"/>
    <p:sldId id="275" r:id="rId16"/>
    <p:sldId id="295" r:id="rId17"/>
    <p:sldId id="280" r:id="rId18"/>
    <p:sldId id="281" r:id="rId19"/>
    <p:sldId id="282" r:id="rId20"/>
    <p:sldId id="283" r:id="rId21"/>
    <p:sldId id="294" r:id="rId22"/>
    <p:sldId id="279" r:id="rId23"/>
    <p:sldId id="285" r:id="rId24"/>
    <p:sldId id="288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36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1921"/>
    <a:srgbClr val="FF0066"/>
    <a:srgbClr val="CC0066"/>
    <a:srgbClr val="7D1921"/>
    <a:srgbClr val="FF3399"/>
    <a:srgbClr val="CC0099"/>
    <a:srgbClr val="009BAE"/>
    <a:srgbClr val="0099AC"/>
    <a:srgbClr val="007DBC"/>
    <a:srgbClr val="ED008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4" autoAdjust="0"/>
    <p:restoredTop sz="93342" autoAdjust="0"/>
  </p:normalViewPr>
  <p:slideViewPr>
    <p:cSldViewPr>
      <p:cViewPr>
        <p:scale>
          <a:sx n="69" d="100"/>
          <a:sy n="69" d="100"/>
        </p:scale>
        <p:origin x="-834" y="-108"/>
      </p:cViewPr>
      <p:guideLst>
        <p:guide orient="horz" pos="2736"/>
        <p:guide pos="3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4107B1-7302-4818-A47A-0F24703D27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6132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99156-986E-4706-975C-41D4E378818B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514966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5DEEF-FE02-4630-A4F5-D0E3E193A818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596913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0FC701-E0C6-426C-8E4B-FC5FD73F2391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20124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0FC701-E0C6-426C-8E4B-FC5FD73F2391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870301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0FC701-E0C6-426C-8E4B-FC5FD73F2391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42733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60" y="152400"/>
            <a:ext cx="87630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39738" y="168275"/>
            <a:ext cx="8247062" cy="6384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251D8-300F-4AF4-9AD9-60DD67404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8BEB9-654D-44CA-A1E2-A110FEAF5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62088"/>
            <a:ext cx="8229600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8496300" y="63881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1BEE8422-0893-4320-8112-A7965084B08A}" type="slidenum">
              <a:rPr lang="en-US"/>
              <a:pPr>
                <a:spcBef>
                  <a:spcPct val="50000"/>
                </a:spcBef>
                <a:defRPr/>
              </a:pPr>
              <a:t>‹#›</a:t>
            </a:fld>
            <a:endParaRPr lang="en-US" dirty="0"/>
          </a:p>
        </p:txBody>
      </p:sp>
      <p:sp>
        <p:nvSpPr>
          <p:cNvPr id="103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6363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800" y="367200"/>
            <a:ext cx="8838000" cy="72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342112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47625" y="57150"/>
            <a:ext cx="9048750" cy="6210300"/>
          </a:xfrm>
          <a:prstGeom prst="round2Diag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2" name="Text Box 2"/>
          <p:cNvSpPr txBox="1">
            <a:spLocks noChangeArrowheads="1"/>
          </p:cNvSpPr>
          <p:nvPr/>
        </p:nvSpPr>
        <p:spPr bwMode="auto">
          <a:xfrm>
            <a:off x="2133600" y="62484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Copyright © Cengage Learning. All rights reserved.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1524000" y="152400"/>
            <a:ext cx="5365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 dirty="0" smtClean="0">
                <a:solidFill>
                  <a:srgbClr val="EC008C"/>
                </a:solidFill>
              </a:rPr>
              <a:t>1</a:t>
            </a:r>
            <a:endParaRPr lang="en-US" sz="8000" b="1" dirty="0">
              <a:solidFill>
                <a:srgbClr val="EC008C"/>
              </a:solidFill>
            </a:endParaRPr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2362200" y="152400"/>
            <a:ext cx="6096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4000" b="1" dirty="0">
                <a:solidFill>
                  <a:srgbClr val="005BAA"/>
                </a:solidFill>
              </a:rPr>
              <a:t>Limits </a:t>
            </a:r>
            <a:r>
              <a:rPr lang="en-IN" sz="4000" b="1" dirty="0" smtClean="0">
                <a:solidFill>
                  <a:srgbClr val="005BAA"/>
                </a:solidFill>
              </a:rPr>
              <a:t>and</a:t>
            </a:r>
          </a:p>
          <a:p>
            <a:r>
              <a:rPr lang="en-IN" sz="4000" b="1" dirty="0" smtClean="0">
                <a:solidFill>
                  <a:srgbClr val="005BAA"/>
                </a:solidFill>
              </a:rPr>
              <a:t>Their Properties</a:t>
            </a:r>
            <a:endParaRPr lang="en-US" sz="4000" b="1" dirty="0">
              <a:solidFill>
                <a:srgbClr val="005BAA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4088" y="1447800"/>
            <a:ext cx="8235825" cy="48181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32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5613" y="3198813"/>
            <a:ext cx="8226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5BAA"/>
                </a:solidFill>
              </a:rPr>
              <a:t>Horizontal Asymptotes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Horizontal Asymptotes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In Figure </a:t>
            </a:r>
            <a:r>
              <a:rPr lang="en-US" dirty="0" smtClean="0"/>
              <a:t>1.47, </a:t>
            </a:r>
            <a:r>
              <a:rPr lang="en-US" dirty="0"/>
              <a:t>the graph of </a:t>
            </a:r>
            <a:r>
              <a:rPr lang="en-US" i="1" dirty="0"/>
              <a:t>f</a:t>
            </a:r>
            <a:r>
              <a:rPr lang="en-US" dirty="0"/>
              <a:t> approaches the line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L</a:t>
            </a:r>
            <a:r>
              <a:rPr lang="en-US" dirty="0"/>
              <a:t> as 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/>
              <a:t>increases without bound. </a:t>
            </a:r>
          </a:p>
        </p:txBody>
      </p:sp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8500" y="5272088"/>
            <a:ext cx="238125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35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6875" y="2532063"/>
            <a:ext cx="346392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3214688" y="5183188"/>
            <a:ext cx="381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/>
              <a:t>f</a:t>
            </a:r>
            <a:r>
              <a:rPr lang="en-US" sz="400"/>
              <a:t> </a:t>
            </a:r>
            <a:r>
              <a:rPr lang="en-US" sz="1400"/>
              <a:t>(</a:t>
            </a:r>
            <a:r>
              <a:rPr lang="en-US" sz="1400" i="1"/>
              <a:t>x</a:t>
            </a:r>
            <a:r>
              <a:rPr lang="en-US" sz="1400"/>
              <a:t>) is within </a:t>
            </a:r>
            <a:r>
              <a:rPr lang="el-GR" sz="1400" i="1"/>
              <a:t>ε</a:t>
            </a:r>
            <a:r>
              <a:rPr lang="en-US" sz="1400"/>
              <a:t> units of </a:t>
            </a:r>
            <a:r>
              <a:rPr lang="en-US" sz="1400" i="1"/>
              <a:t>L</a:t>
            </a:r>
            <a:r>
              <a:rPr lang="en-US" sz="1400"/>
              <a:t> as </a:t>
            </a:r>
            <a:r>
              <a:rPr lang="en-US" sz="1400" i="1"/>
              <a:t>x </a:t>
            </a:r>
            <a:r>
              <a:rPr lang="en-US" sz="1400">
                <a:sym typeface="Symbol" pitchFamily="18" charset="2"/>
              </a:rPr>
              <a:t>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3824288" y="5516563"/>
            <a:ext cx="182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Figure </a:t>
            </a:r>
            <a:r>
              <a:rPr lang="en-US" sz="1200" b="1" dirty="0" smtClean="0"/>
              <a:t>1.47</a:t>
            </a:r>
            <a:endParaRPr lang="en-US" sz="12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The line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L</a:t>
            </a:r>
            <a:r>
              <a:rPr lang="en-US" dirty="0"/>
              <a:t> is called a </a:t>
            </a:r>
            <a:r>
              <a:rPr lang="en-US" b="1" dirty="0"/>
              <a:t>horizontal asymptote </a:t>
            </a:r>
            <a:r>
              <a:rPr lang="en-US" dirty="0"/>
              <a:t>of the graph of </a:t>
            </a:r>
            <a:r>
              <a:rPr lang="en-US" i="1" dirty="0"/>
              <a:t>f</a:t>
            </a:r>
            <a:r>
              <a:rPr lang="en-US" dirty="0"/>
              <a:t>.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sz="1200" dirty="0"/>
          </a:p>
          <a:p>
            <a:pPr marL="0" indent="0"/>
            <a:r>
              <a:rPr lang="en-US" dirty="0"/>
              <a:t>Note that from this definition, it follows that the graph of a </a:t>
            </a:r>
            <a:r>
              <a:rPr lang="en-US" i="1" dirty="0"/>
              <a:t>function</a:t>
            </a:r>
            <a:r>
              <a:rPr lang="en-US" dirty="0"/>
              <a:t> of </a:t>
            </a:r>
            <a:r>
              <a:rPr lang="en-US" i="1" dirty="0"/>
              <a:t>x </a:t>
            </a:r>
            <a:r>
              <a:rPr lang="en-US" dirty="0"/>
              <a:t>can have at most two horizontal   asymptotes—one to the right and one to the left.</a:t>
            </a:r>
          </a:p>
          <a:p>
            <a:pPr marL="0" indent="0"/>
            <a:endParaRPr lang="en-US" sz="1200" dirty="0"/>
          </a:p>
          <a:p>
            <a:pPr marL="0" indent="0"/>
            <a:r>
              <a:rPr lang="en-US" dirty="0"/>
              <a:t>Limits at infinity have many of the same properties of limits that we have discussed.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Horizontal Asymptotes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887" y="2438400"/>
            <a:ext cx="8338107" cy="165775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For example, if              and              both exist, then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and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Similar properties hold for limits at</a:t>
            </a:r>
          </a:p>
        </p:txBody>
      </p:sp>
      <p:pic>
        <p:nvPicPr>
          <p:cNvPr id="1095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6554" y="1538740"/>
            <a:ext cx="11795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6988" y="1543503"/>
            <a:ext cx="112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7600" y="2302328"/>
            <a:ext cx="52832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6000" y="3953328"/>
            <a:ext cx="49276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6363" y="5124903"/>
            <a:ext cx="7032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Horizontal Asymptotes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When evaluating limits at infinity, the following theorem is helpful.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Horizontal Asymptotes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514600"/>
            <a:ext cx="7832702" cy="2895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Find the limit.</a:t>
            </a:r>
          </a:p>
          <a:p>
            <a:endParaRPr lang="en-US" sz="700" b="1" dirty="0" smtClean="0"/>
          </a:p>
          <a:p>
            <a:r>
              <a:rPr lang="en-US" b="1" dirty="0" smtClean="0"/>
              <a:t>a.                                  b.</a:t>
            </a:r>
            <a:endParaRPr lang="en-US" dirty="0" smtClean="0"/>
          </a:p>
          <a:p>
            <a:endParaRPr lang="en-US" dirty="0" smtClean="0"/>
          </a:p>
          <a:p>
            <a:endParaRPr lang="en-US" sz="400" dirty="0" smtClean="0">
              <a:solidFill>
                <a:srgbClr val="D71921"/>
              </a:solidFill>
            </a:endParaRPr>
          </a:p>
          <a:p>
            <a:r>
              <a:rPr lang="el-GR" dirty="0">
                <a:solidFill>
                  <a:srgbClr val="0074BC"/>
                </a:solidFill>
              </a:rPr>
              <a:t>Solution</a:t>
            </a:r>
            <a:r>
              <a:rPr lang="en-US" dirty="0">
                <a:solidFill>
                  <a:srgbClr val="0074BC"/>
                </a:solidFill>
              </a:rPr>
              <a:t>:</a:t>
            </a:r>
          </a:p>
          <a:p>
            <a:endParaRPr lang="en-US" b="1" dirty="0" smtClean="0"/>
          </a:p>
          <a:p>
            <a:r>
              <a:rPr lang="en-US" b="1" dirty="0" smtClean="0"/>
              <a:t>a</a:t>
            </a:r>
            <a:r>
              <a:rPr lang="en-US" b="1" dirty="0"/>
              <a:t>.</a:t>
            </a:r>
            <a:endParaRPr lang="en-US" dirty="0"/>
          </a:p>
          <a:p>
            <a:endParaRPr lang="en-US" sz="2000" dirty="0">
              <a:solidFill>
                <a:srgbClr val="ED008C"/>
              </a:solidFill>
            </a:endParaRPr>
          </a:p>
          <a:p>
            <a:r>
              <a:rPr lang="en-US" dirty="0"/>
              <a:t>		      </a:t>
            </a:r>
            <a:r>
              <a:rPr lang="en-US" dirty="0" smtClean="0"/>
              <a:t>= </a:t>
            </a:r>
            <a:r>
              <a:rPr lang="en-US" dirty="0"/>
              <a:t>5 – 0</a:t>
            </a:r>
          </a:p>
          <a:p>
            <a:endParaRPr lang="en-US" sz="1000" dirty="0"/>
          </a:p>
          <a:p>
            <a:r>
              <a:rPr lang="en-US" dirty="0"/>
              <a:t>	 </a:t>
            </a:r>
            <a:r>
              <a:rPr lang="en-US" dirty="0" smtClean="0"/>
              <a:t>                = 5</a:t>
            </a:r>
            <a:endParaRPr lang="en-US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3500" dirty="0"/>
              <a:t>Example 1 – </a:t>
            </a:r>
            <a:r>
              <a:rPr lang="en-US" sz="3500" i="1" dirty="0"/>
              <a:t>Evaluating a Limit at Infinity</a:t>
            </a:r>
          </a:p>
        </p:txBody>
      </p:sp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925" y="3700462"/>
            <a:ext cx="43688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5791200" y="3943349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ED008C"/>
                </a:solidFill>
              </a:rPr>
              <a:t>Property of limits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 r="56395"/>
          <a:stretch>
            <a:fillRect/>
          </a:stretch>
        </p:blipFill>
        <p:spPr bwMode="auto">
          <a:xfrm>
            <a:off x="838200" y="1871662"/>
            <a:ext cx="19050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/>
          <a:srcRect r="61434"/>
          <a:stretch>
            <a:fillRect/>
          </a:stretch>
        </p:blipFill>
        <p:spPr bwMode="auto">
          <a:xfrm>
            <a:off x="4038600" y="1905000"/>
            <a:ext cx="9906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791200" y="4724400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ED008C"/>
                </a:solidFill>
              </a:rPr>
              <a:t>Apply Theorem 1.16.</a:t>
            </a:r>
            <a:endParaRPr lang="en-US" dirty="0">
              <a:solidFill>
                <a:srgbClr val="ED008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7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7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07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900" b="1" dirty="0" smtClean="0"/>
          </a:p>
          <a:p>
            <a:r>
              <a:rPr lang="en-US" b="1" dirty="0" smtClean="0"/>
              <a:t>b</a:t>
            </a:r>
            <a:r>
              <a:rPr lang="en-US" b="1" dirty="0"/>
              <a:t>.</a:t>
            </a:r>
            <a:endParaRPr lang="en-US" dirty="0"/>
          </a:p>
          <a:p>
            <a:endParaRPr lang="en-US" dirty="0"/>
          </a:p>
          <a:p>
            <a:endParaRPr lang="en-US" sz="3600" dirty="0"/>
          </a:p>
          <a:p>
            <a:r>
              <a:rPr lang="en-US" dirty="0"/>
              <a:t>              </a:t>
            </a:r>
            <a:r>
              <a:rPr lang="en-US" sz="1000" dirty="0"/>
              <a:t>    </a:t>
            </a:r>
            <a:r>
              <a:rPr lang="en-US" dirty="0"/>
              <a:t>= </a:t>
            </a:r>
            <a:r>
              <a:rPr lang="en-US" dirty="0" smtClean="0"/>
              <a:t>3(0)</a:t>
            </a:r>
          </a:p>
          <a:p>
            <a:endParaRPr lang="en-US" sz="1000" dirty="0" smtClean="0"/>
          </a:p>
          <a:p>
            <a:r>
              <a:rPr lang="en-US" dirty="0" smtClean="0"/>
              <a:t>	     = 0</a:t>
            </a:r>
            <a:endParaRPr lang="en-US" dirty="0"/>
          </a:p>
        </p:txBody>
      </p:sp>
      <p:pic>
        <p:nvPicPr>
          <p:cNvPr id="10752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0550" y="2454275"/>
            <a:ext cx="164465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Example 1 </a:t>
            </a:r>
            <a:r>
              <a:rPr lang="en-US" dirty="0" smtClean="0"/>
              <a:t>– </a:t>
            </a:r>
            <a:r>
              <a:rPr lang="en-US" i="1" dirty="0" smtClean="0"/>
              <a:t>Solution</a:t>
            </a:r>
            <a:endParaRPr lang="en-US" i="1" dirty="0"/>
          </a:p>
        </p:txBody>
      </p:sp>
      <p:pic>
        <p:nvPicPr>
          <p:cNvPr id="1075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713" y="1566862"/>
            <a:ext cx="256857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5638800" y="2605087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ED008C"/>
                </a:solidFill>
              </a:rPr>
              <a:t>Property of limits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032750" y="776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  <p:sp>
        <p:nvSpPr>
          <p:cNvPr id="2" name="Rectangle 1"/>
          <p:cNvSpPr/>
          <p:nvPr/>
        </p:nvSpPr>
        <p:spPr>
          <a:xfrm>
            <a:off x="5638800" y="1743352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D008C"/>
                </a:solidFill>
                <a:latin typeface="TimesLTStd-Roman"/>
              </a:rPr>
              <a:t>Rewrite function.</a:t>
            </a:r>
            <a:endParaRPr lang="en-US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645725" y="3352800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ED008C"/>
                </a:solidFill>
              </a:rPr>
              <a:t>Apply Theorem 1.16.</a:t>
            </a:r>
            <a:endParaRPr lang="en-US" dirty="0">
              <a:solidFill>
                <a:srgbClr val="ED008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r>
              <a:rPr lang="en-US" dirty="0" smtClean="0"/>
              <a:t>The guidelines for finding limits at infinity of rational functions seem reasonable when </a:t>
            </a:r>
            <a:r>
              <a:rPr lang="en-US" dirty="0"/>
              <a:t>you consider that </a:t>
            </a:r>
            <a:r>
              <a:rPr lang="en-US" dirty="0" smtClean="0"/>
              <a:t>for large </a:t>
            </a:r>
            <a:r>
              <a:rPr lang="en-US" dirty="0"/>
              <a:t>values of </a:t>
            </a:r>
            <a:r>
              <a:rPr lang="en-US" i="1" dirty="0"/>
              <a:t>x</a:t>
            </a:r>
            <a:r>
              <a:rPr lang="en-US" dirty="0"/>
              <a:t>, the highest-power term of the </a:t>
            </a:r>
            <a:r>
              <a:rPr lang="en-US" dirty="0" smtClean="0"/>
              <a:t>rational function </a:t>
            </a:r>
            <a:r>
              <a:rPr lang="en-US" dirty="0"/>
              <a:t>is the most “influential” in determining the limit.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Horizontal Asymptotes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190" y="1563756"/>
            <a:ext cx="8307620" cy="261049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For instance, 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is 0 because the denominator overpowers the numerator as </a:t>
            </a:r>
            <a:r>
              <a:rPr lang="en-US" i="1" dirty="0"/>
              <a:t>x</a:t>
            </a:r>
            <a:r>
              <a:rPr lang="en-US" dirty="0"/>
              <a:t> increases or decreases without bound, as shown in Figure </a:t>
            </a:r>
            <a:r>
              <a:rPr lang="en-US" dirty="0" smtClean="0"/>
              <a:t>1.49.</a:t>
            </a:r>
            <a:endParaRPr lang="en-US" dirty="0"/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2662238" y="61722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i="1" dirty="0"/>
              <a:t>f </a:t>
            </a:r>
            <a:r>
              <a:rPr lang="en-US" sz="1400" dirty="0"/>
              <a:t>has a horizontal asymptote at </a:t>
            </a:r>
            <a:r>
              <a:rPr lang="en-US" sz="1400" i="1" dirty="0"/>
              <a:t>y </a:t>
            </a:r>
            <a:r>
              <a:rPr lang="en-US" sz="1400" dirty="0"/>
              <a:t>= 0.</a:t>
            </a: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3195638" y="64309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Figure </a:t>
            </a:r>
            <a:r>
              <a:rPr lang="en-US" sz="1200" b="1" dirty="0" smtClean="0"/>
              <a:t>1.49</a:t>
            </a:r>
            <a:endParaRPr lang="en-US" sz="12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752600"/>
            <a:ext cx="14478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581400"/>
            <a:ext cx="3299460" cy="256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Horizontal Asymptotes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The function shown in Figure </a:t>
            </a:r>
            <a:r>
              <a:rPr lang="en-US" dirty="0" smtClean="0"/>
              <a:t>1.49 </a:t>
            </a:r>
            <a:r>
              <a:rPr lang="en-US" dirty="0"/>
              <a:t>is a special case of a type of curve studied by the Italian mathematician Maria </a:t>
            </a:r>
            <a:r>
              <a:rPr lang="en-US" dirty="0" err="1"/>
              <a:t>Gaetana</a:t>
            </a:r>
            <a:r>
              <a:rPr lang="en-US" dirty="0"/>
              <a:t> </a:t>
            </a:r>
            <a:r>
              <a:rPr lang="en-US" dirty="0" err="1"/>
              <a:t>Agnesi</a:t>
            </a:r>
            <a:r>
              <a:rPr lang="en-US" dirty="0"/>
              <a:t>. </a:t>
            </a:r>
          </a:p>
          <a:p>
            <a:pPr marL="0" indent="0"/>
            <a:endParaRPr lang="en-US" sz="1600" dirty="0"/>
          </a:p>
          <a:p>
            <a:pPr marL="0" indent="0"/>
            <a:r>
              <a:rPr lang="en-US" dirty="0"/>
              <a:t>The general form of this function is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and, through a mistranslation of the Italian word </a:t>
            </a:r>
            <a:r>
              <a:rPr lang="en-US" i="1" dirty="0" err="1"/>
              <a:t>vertéré</a:t>
            </a:r>
            <a:r>
              <a:rPr lang="en-US" dirty="0"/>
              <a:t>, the curve has come to be known as the Witch of </a:t>
            </a:r>
            <a:r>
              <a:rPr lang="en-US" dirty="0" err="1"/>
              <a:t>Agnesi</a:t>
            </a:r>
            <a:r>
              <a:rPr lang="en-US" dirty="0"/>
              <a:t>. </a:t>
            </a:r>
          </a:p>
          <a:p>
            <a:pPr marL="0" indent="0"/>
            <a:endParaRPr lang="en-US" sz="1600" dirty="0"/>
          </a:p>
          <a:p>
            <a:pPr marL="0" indent="0"/>
            <a:r>
              <a:rPr lang="en-US" dirty="0" err="1"/>
              <a:t>Agnesi’s</a:t>
            </a:r>
            <a:r>
              <a:rPr lang="en-US" dirty="0"/>
              <a:t> work with this curve first appeared in a comprehensive text on calculus.</a:t>
            </a:r>
          </a:p>
        </p:txBody>
      </p:sp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3962400" y="35433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ED008C"/>
                </a:solidFill>
              </a:rPr>
              <a:t>Witch of Agnesi</a:t>
            </a:r>
          </a:p>
        </p:txBody>
      </p:sp>
      <p:pic>
        <p:nvPicPr>
          <p:cNvPr id="11469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1613" y="3357563"/>
            <a:ext cx="193833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Horizontal Asymptotes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057" y="2355872"/>
            <a:ext cx="8760343" cy="1838278"/>
          </a:xfrm>
          <a:prstGeom prst="rect">
            <a:avLst/>
          </a:prstGeom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133600" y="62484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Copyright © Cengage Learning. All rights reserved.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148" name="Text Box 38"/>
          <p:cNvSpPr txBox="1">
            <a:spLocks noChangeArrowheads="1"/>
          </p:cNvSpPr>
          <p:nvPr/>
        </p:nvSpPr>
        <p:spPr bwMode="auto">
          <a:xfrm>
            <a:off x="3211617" y="2921069"/>
            <a:ext cx="372089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4000" dirty="0">
                <a:solidFill>
                  <a:srgbClr val="0074BC"/>
                </a:solidFill>
              </a:rPr>
              <a:t>Limits at </a:t>
            </a:r>
            <a:r>
              <a:rPr lang="en-US" sz="4000" dirty="0" smtClean="0">
                <a:solidFill>
                  <a:srgbClr val="0074BC"/>
                </a:solidFill>
              </a:rPr>
              <a:t>Infinity</a:t>
            </a:r>
            <a:endParaRPr lang="en-US" sz="4000" dirty="0">
              <a:solidFill>
                <a:srgbClr val="0074BC"/>
              </a:solidFill>
            </a:endParaRPr>
          </a:p>
        </p:txBody>
      </p:sp>
      <p:sp>
        <p:nvSpPr>
          <p:cNvPr id="6150" name="Text Box 31"/>
          <p:cNvSpPr txBox="1">
            <a:spLocks noChangeArrowheads="1"/>
          </p:cNvSpPr>
          <p:nvPr/>
        </p:nvSpPr>
        <p:spPr bwMode="auto">
          <a:xfrm>
            <a:off x="522288" y="2922658"/>
            <a:ext cx="89800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1.6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659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In Figure </a:t>
            </a:r>
            <a:r>
              <a:rPr lang="en-US" dirty="0" smtClean="0"/>
              <a:t>1.49, </a:t>
            </a:r>
            <a:r>
              <a:rPr lang="en-US" dirty="0"/>
              <a:t>you can see that the function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approaches the same horizontal asymptote to the right and to the left. This is always true of rational functions. 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Functions that are not rational, however, may approach different horizontal asymptotes to the right and to the left. 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A common example of such a function is the </a:t>
            </a:r>
            <a:r>
              <a:rPr lang="en-US" b="1" dirty="0"/>
              <a:t>logistic function</a:t>
            </a:r>
            <a:r>
              <a:rPr lang="en-US" dirty="0"/>
              <a:t>.</a:t>
            </a:r>
          </a:p>
        </p:txBody>
      </p:sp>
      <p:pic>
        <p:nvPicPr>
          <p:cNvPr id="1157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885950"/>
            <a:ext cx="191928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Horizontal Asymptotes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5613" y="3198813"/>
            <a:ext cx="8226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5BAA"/>
                </a:solidFill>
              </a:rPr>
              <a:t>Infinite Limits at Infinity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Infinite Limits at Infinity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functions do not approach a finite limit as </a:t>
            </a:r>
            <a:r>
              <a:rPr lang="en-US" i="1" dirty="0"/>
              <a:t>x</a:t>
            </a:r>
            <a:r>
              <a:rPr lang="en-US" dirty="0"/>
              <a:t> increases </a:t>
            </a:r>
            <a:r>
              <a:rPr lang="en-US" dirty="0" smtClean="0"/>
              <a:t>(</a:t>
            </a:r>
            <a:r>
              <a:rPr lang="en-US" dirty="0"/>
              <a:t>or decreases) without bound. For instance, no polynomial </a:t>
            </a:r>
            <a:r>
              <a:rPr lang="en-US" dirty="0" smtClean="0"/>
              <a:t>function </a:t>
            </a:r>
            <a:r>
              <a:rPr lang="en-US" dirty="0"/>
              <a:t>has a finite limit at infinity. You can use </a:t>
            </a:r>
            <a:r>
              <a:rPr lang="en-US" dirty="0" smtClean="0"/>
              <a:t>the</a:t>
            </a:r>
            <a:br>
              <a:rPr lang="en-US" dirty="0" smtClean="0"/>
            </a:br>
            <a:r>
              <a:rPr lang="en-US" dirty="0" smtClean="0"/>
              <a:t>definition </a:t>
            </a:r>
            <a:r>
              <a:rPr lang="en-US" dirty="0"/>
              <a:t>below to describe the behavior of polynomial and other functions at infinity.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600450"/>
            <a:ext cx="7086600" cy="29527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each limit. </a:t>
            </a:r>
            <a:r>
              <a:rPr lang="en-US" b="1" dirty="0"/>
              <a:t>a.                b.</a:t>
            </a:r>
            <a:endParaRPr lang="en-US" dirty="0"/>
          </a:p>
          <a:p>
            <a:endParaRPr lang="en-US" dirty="0"/>
          </a:p>
          <a:p>
            <a:r>
              <a:rPr lang="el-GR" dirty="0">
                <a:solidFill>
                  <a:srgbClr val="0074BC"/>
                </a:solidFill>
              </a:rPr>
              <a:t>Solution</a:t>
            </a:r>
            <a:r>
              <a:rPr lang="en-US" dirty="0">
                <a:solidFill>
                  <a:srgbClr val="0074BC"/>
                </a:solidFill>
              </a:rPr>
              <a:t>:</a:t>
            </a:r>
          </a:p>
          <a:p>
            <a:r>
              <a:rPr lang="en-US" b="1" dirty="0"/>
              <a:t>a. </a:t>
            </a:r>
            <a:r>
              <a:rPr lang="en-US" dirty="0"/>
              <a:t>As </a:t>
            </a:r>
            <a:r>
              <a:rPr lang="en-US" i="1" dirty="0"/>
              <a:t>x</a:t>
            </a:r>
            <a:r>
              <a:rPr lang="en-US" dirty="0"/>
              <a:t> increases without bound, </a:t>
            </a:r>
            <a:r>
              <a:rPr lang="en-US" i="1" dirty="0"/>
              <a:t>x</a:t>
            </a:r>
            <a:r>
              <a:rPr lang="en-US" baseline="30000" dirty="0"/>
              <a:t>3</a:t>
            </a:r>
            <a:r>
              <a:rPr lang="en-US" dirty="0"/>
              <a:t> also increases without </a:t>
            </a:r>
          </a:p>
          <a:p>
            <a:r>
              <a:rPr lang="en-US" dirty="0"/>
              <a:t>    bound. So, you can write</a:t>
            </a:r>
          </a:p>
          <a:p>
            <a:endParaRPr lang="en-US" dirty="0" smtClean="0">
              <a:solidFill>
                <a:srgbClr val="ED008C"/>
              </a:solidFill>
            </a:endParaRPr>
          </a:p>
          <a:p>
            <a:endParaRPr lang="en-US" dirty="0" smtClean="0">
              <a:solidFill>
                <a:srgbClr val="ED008C"/>
              </a:solidFill>
            </a:endParaRPr>
          </a:p>
          <a:p>
            <a:r>
              <a:rPr lang="en-US" b="1" dirty="0" smtClean="0"/>
              <a:t>b</a:t>
            </a:r>
            <a:r>
              <a:rPr lang="en-US" b="1" dirty="0"/>
              <a:t>. </a:t>
            </a:r>
            <a:r>
              <a:rPr lang="en-US" dirty="0"/>
              <a:t>As </a:t>
            </a:r>
            <a:r>
              <a:rPr lang="en-US" i="1" dirty="0"/>
              <a:t>x</a:t>
            </a:r>
            <a:r>
              <a:rPr lang="en-US" dirty="0"/>
              <a:t> decreases without bound, </a:t>
            </a:r>
            <a:r>
              <a:rPr lang="en-US" i="1" dirty="0"/>
              <a:t>x</a:t>
            </a:r>
            <a:r>
              <a:rPr lang="en-US" baseline="30000" dirty="0"/>
              <a:t>3</a:t>
            </a:r>
            <a:r>
              <a:rPr lang="en-US" dirty="0"/>
              <a:t> also decreases without </a:t>
            </a:r>
          </a:p>
          <a:p>
            <a:r>
              <a:rPr lang="en-US" dirty="0"/>
              <a:t>    bound. So, you can write</a:t>
            </a:r>
          </a:p>
        </p:txBody>
      </p:sp>
      <p:pic>
        <p:nvPicPr>
          <p:cNvPr id="11776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5715000"/>
            <a:ext cx="225213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76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882004"/>
            <a:ext cx="1727103" cy="46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7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8988" y="1425575"/>
            <a:ext cx="109696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95613" y="1468438"/>
            <a:ext cx="9144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3200" dirty="0"/>
              <a:t>Example 7 – </a:t>
            </a:r>
            <a:r>
              <a:rPr lang="en-US" sz="3200" i="1" dirty="0"/>
              <a:t>Finding Infinite Limits at Infinity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7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7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17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9" name="Rectangle 7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/>
            <a:r>
              <a:rPr lang="en-US" dirty="0"/>
              <a:t>The graph of </a:t>
            </a:r>
            <a:r>
              <a:rPr lang="en-US" i="1" dirty="0"/>
              <a:t>f</a:t>
            </a:r>
            <a:r>
              <a:rPr lang="en-US" sz="400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x</a:t>
            </a:r>
            <a:r>
              <a:rPr lang="en-US" baseline="30000" dirty="0"/>
              <a:t>3</a:t>
            </a:r>
            <a:r>
              <a:rPr lang="en-US" dirty="0"/>
              <a:t> in Figure </a:t>
            </a:r>
            <a:r>
              <a:rPr lang="en-US" dirty="0" smtClean="0"/>
              <a:t>1.54 </a:t>
            </a:r>
            <a:r>
              <a:rPr lang="en-US" dirty="0"/>
              <a:t>illustrates these two </a:t>
            </a:r>
            <a:r>
              <a:rPr lang="en-US" dirty="0" smtClean="0"/>
              <a:t>results</a:t>
            </a:r>
            <a:r>
              <a:rPr lang="en-US" dirty="0"/>
              <a:t>. These results agree with the Leading Coefficient </a:t>
            </a:r>
            <a:r>
              <a:rPr lang="en-US" dirty="0" smtClean="0"/>
              <a:t>Test </a:t>
            </a:r>
            <a:r>
              <a:rPr lang="en-US" dirty="0"/>
              <a:t>for polynomial functions.</a:t>
            </a: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3200400" y="6126162"/>
            <a:ext cx="213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Figure </a:t>
            </a:r>
            <a:r>
              <a:rPr lang="en-US" sz="1200" b="1" dirty="0" smtClean="0"/>
              <a:t>1.54</a:t>
            </a:r>
            <a:endParaRPr lang="en-US" sz="1200" b="1" dirty="0"/>
          </a:p>
        </p:txBody>
      </p:sp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8032750" y="776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1460" y="2667000"/>
            <a:ext cx="3478340" cy="341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7 – </a:t>
            </a:r>
            <a:r>
              <a:rPr lang="en-US" i="1" dirty="0" smtClean="0"/>
              <a:t>Solution</a:t>
            </a:r>
            <a:endParaRPr lang="en-US" i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455612" y="349249"/>
            <a:ext cx="8311896" cy="70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4000" dirty="0">
                <a:solidFill>
                  <a:srgbClr val="FFFFFF"/>
                </a:solidFill>
              </a:rPr>
              <a:t>Objectives</a:t>
            </a:r>
          </a:p>
        </p:txBody>
      </p:sp>
      <p:sp>
        <p:nvSpPr>
          <p:cNvPr id="6147" name="Rectangle 1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0074BC"/>
              </a:buClr>
              <a:buSzPct val="90000"/>
              <a:buFont typeface="Webdings" pitchFamily="18" charset="2"/>
              <a:buChar char=""/>
            </a:pPr>
            <a:r>
              <a:rPr lang="en-US" sz="2800" dirty="0"/>
              <a:t>Determine (finite) limits at infinity.</a:t>
            </a:r>
          </a:p>
          <a:p>
            <a:pPr marL="457200" indent="-457200">
              <a:buClr>
                <a:srgbClr val="E72D36"/>
              </a:buClr>
              <a:buSzPct val="90000"/>
              <a:buFont typeface="Webdings" pitchFamily="18" charset="2"/>
              <a:buChar char=""/>
            </a:pPr>
            <a:endParaRPr lang="en-US" sz="2800" dirty="0" smtClean="0"/>
          </a:p>
          <a:p>
            <a:pPr marL="457200" indent="-457200">
              <a:buClr>
                <a:srgbClr val="0074BC"/>
              </a:buClr>
              <a:buSzPct val="90000"/>
              <a:buFont typeface="Webdings" pitchFamily="18" charset="2"/>
              <a:buChar char=""/>
            </a:pPr>
            <a:r>
              <a:rPr lang="en-US" sz="2800" dirty="0"/>
              <a:t>Determine the horizontal asymptotes, if any, of </a:t>
            </a:r>
            <a:br>
              <a:rPr lang="en-US" sz="2800" dirty="0"/>
            </a:br>
            <a:r>
              <a:rPr lang="en-US" sz="2800" dirty="0"/>
              <a:t>the graph of a function.</a:t>
            </a:r>
          </a:p>
          <a:p>
            <a:pPr marL="457200" indent="-457200" eaLnBrk="1" hangingPunct="1">
              <a:buClr>
                <a:srgbClr val="E72D36"/>
              </a:buClr>
              <a:buSzPct val="90000"/>
              <a:buFont typeface="Webdings" pitchFamily="18" charset="2"/>
              <a:buChar char=""/>
            </a:pPr>
            <a:endParaRPr lang="en-US" sz="2800" dirty="0" smtClean="0"/>
          </a:p>
          <a:p>
            <a:pPr marL="457200" indent="-457200">
              <a:buClr>
                <a:srgbClr val="0074BC"/>
              </a:buClr>
              <a:buSzPct val="90000"/>
              <a:buFont typeface="Webdings" pitchFamily="18" charset="2"/>
              <a:buChar char=""/>
            </a:pPr>
            <a:r>
              <a:rPr lang="en-US" sz="2800" dirty="0"/>
              <a:t>Determine infinite limits at infinity.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5613" y="3198813"/>
            <a:ext cx="8226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5BAA"/>
                </a:solidFill>
              </a:rPr>
              <a:t>Limits at Infinity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This section discusses the “end behavior” of a function on an </a:t>
            </a:r>
            <a:r>
              <a:rPr lang="en-US" i="1" dirty="0"/>
              <a:t>infinite</a:t>
            </a:r>
            <a:r>
              <a:rPr lang="en-US" dirty="0"/>
              <a:t> interval. Consider the graph of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as shown in Figure </a:t>
            </a:r>
            <a:r>
              <a:rPr lang="en-US" dirty="0" smtClean="0"/>
              <a:t>1.46.</a:t>
            </a:r>
            <a:endParaRPr lang="en-US" dirty="0"/>
          </a:p>
        </p:txBody>
      </p:sp>
      <p:sp>
        <p:nvSpPr>
          <p:cNvPr id="7680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Limits at Infinity</a:t>
            </a:r>
          </a:p>
        </p:txBody>
      </p:sp>
      <p:pic>
        <p:nvPicPr>
          <p:cNvPr id="7680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9038" y="2303463"/>
            <a:ext cx="181927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3048000" y="5953780"/>
            <a:ext cx="3055938" cy="523220"/>
            <a:chOff x="3048000" y="5715000"/>
            <a:chExt cx="3055938" cy="523220"/>
          </a:xfrm>
        </p:grpSpPr>
        <p:sp>
          <p:nvSpPr>
            <p:cNvPr id="76811" name="Text Box 11"/>
            <p:cNvSpPr txBox="1">
              <a:spLocks noChangeArrowheads="1"/>
            </p:cNvSpPr>
            <p:nvPr/>
          </p:nvSpPr>
          <p:spPr bwMode="auto">
            <a:xfrm>
              <a:off x="3048000" y="5715000"/>
              <a:ext cx="2895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400" dirty="0"/>
                <a:t>The limit of </a:t>
              </a:r>
              <a:r>
                <a:rPr lang="en-US" sz="1400" i="1" dirty="0"/>
                <a:t>f</a:t>
              </a:r>
              <a:r>
                <a:rPr lang="en-US" sz="400" dirty="0"/>
                <a:t> </a:t>
              </a:r>
              <a:r>
                <a:rPr lang="en-US" sz="1400" dirty="0"/>
                <a:t>(</a:t>
              </a:r>
              <a:r>
                <a:rPr lang="en-US" sz="1400" i="1" dirty="0"/>
                <a:t>x</a:t>
              </a:r>
              <a:r>
                <a:rPr lang="en-US" sz="1400" dirty="0"/>
                <a:t>) as </a:t>
              </a:r>
              <a:r>
                <a:rPr lang="en-US" sz="1400" i="1" dirty="0"/>
                <a:t>x</a:t>
              </a:r>
              <a:r>
                <a:rPr lang="en-US" sz="1400" dirty="0"/>
                <a:t> approaches or      is 3.</a:t>
              </a:r>
            </a:p>
          </p:txBody>
        </p:sp>
        <p:pic>
          <p:nvPicPr>
            <p:cNvPr id="76813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24225" y="6024562"/>
              <a:ext cx="274638" cy="147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6812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15000" y="5791200"/>
              <a:ext cx="388938" cy="14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6814" name="Text Box 14"/>
          <p:cNvSpPr txBox="1">
            <a:spLocks noChangeArrowheads="1"/>
          </p:cNvSpPr>
          <p:nvPr/>
        </p:nvSpPr>
        <p:spPr bwMode="auto">
          <a:xfrm>
            <a:off x="3548063" y="6354762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Figure </a:t>
            </a:r>
            <a:r>
              <a:rPr lang="en-US" sz="1200" b="1" dirty="0" smtClean="0"/>
              <a:t>1.46</a:t>
            </a:r>
            <a:endParaRPr lang="en-US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3516630"/>
            <a:ext cx="3268980" cy="235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Graphically, you can see that the values of </a:t>
            </a:r>
            <a:r>
              <a:rPr lang="en-US" i="1" dirty="0"/>
              <a:t>f</a:t>
            </a:r>
            <a:r>
              <a:rPr lang="en-US" sz="400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appear to approach 3 as </a:t>
            </a:r>
            <a:r>
              <a:rPr lang="en-US" i="1" dirty="0"/>
              <a:t>x</a:t>
            </a:r>
            <a:r>
              <a:rPr lang="en-US" dirty="0"/>
              <a:t> increases without bound or decreases without bound. You can come to the same conclusions numerically, as shown in the table.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The table suggests that the value of </a:t>
            </a:r>
            <a:r>
              <a:rPr lang="en-US" i="1" dirty="0"/>
              <a:t>f</a:t>
            </a:r>
            <a:r>
              <a:rPr lang="en-US" sz="400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approaches 3 as </a:t>
            </a:r>
            <a:r>
              <a:rPr lang="en-US" i="1" dirty="0"/>
              <a:t>x </a:t>
            </a:r>
            <a:r>
              <a:rPr lang="en-US" dirty="0"/>
              <a:t>increases without bound (</a:t>
            </a:r>
            <a:r>
              <a:rPr lang="en-US" i="1" dirty="0"/>
              <a:t>x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    ).</a:t>
            </a:r>
          </a:p>
        </p:txBody>
      </p:sp>
      <p:pic>
        <p:nvPicPr>
          <p:cNvPr id="10138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4863" y="6132966"/>
            <a:ext cx="35718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276600"/>
            <a:ext cx="659677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Limits at Infinity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Similarly, </a:t>
            </a:r>
            <a:r>
              <a:rPr lang="en-US" i="1" dirty="0"/>
              <a:t>f</a:t>
            </a:r>
            <a:r>
              <a:rPr lang="en-US" sz="400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approaches 3 as </a:t>
            </a:r>
            <a:r>
              <a:rPr lang="en-US" i="1" dirty="0"/>
              <a:t>x</a:t>
            </a:r>
            <a:r>
              <a:rPr lang="en-US" dirty="0"/>
              <a:t> decreases without </a:t>
            </a:r>
            <a:r>
              <a:rPr lang="en-US" dirty="0" smtClean="0"/>
              <a:t>bound 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       ).      </a:t>
            </a:r>
          </a:p>
          <a:p>
            <a:pPr marL="0" indent="0"/>
            <a:endParaRPr lang="en-US" sz="1800" dirty="0"/>
          </a:p>
          <a:p>
            <a:pPr marL="0" indent="0"/>
            <a:r>
              <a:rPr lang="en-US" dirty="0"/>
              <a:t>These </a:t>
            </a:r>
            <a:r>
              <a:rPr lang="en-US" b="1" dirty="0"/>
              <a:t>limits at infinity </a:t>
            </a:r>
            <a:r>
              <a:rPr lang="en-US" dirty="0"/>
              <a:t>are denoted by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and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To say that a statement is true as </a:t>
            </a:r>
            <a:r>
              <a:rPr lang="en-US" i="1" dirty="0"/>
              <a:t>x</a:t>
            </a:r>
            <a:r>
              <a:rPr lang="en-US" dirty="0"/>
              <a:t> increases </a:t>
            </a:r>
            <a:r>
              <a:rPr lang="en-US" i="1" dirty="0"/>
              <a:t>without bound </a:t>
            </a:r>
            <a:r>
              <a:rPr lang="en-US" dirty="0"/>
              <a:t>means that for some (large) real number </a:t>
            </a:r>
            <a:r>
              <a:rPr lang="en-US" i="1" dirty="0"/>
              <a:t>M</a:t>
            </a:r>
            <a:r>
              <a:rPr lang="en-US" dirty="0"/>
              <a:t>, the statement is true for </a:t>
            </a:r>
            <a:r>
              <a:rPr lang="en-US" i="1" dirty="0"/>
              <a:t>all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in the interval {</a:t>
            </a:r>
            <a:r>
              <a:rPr lang="en-US" i="1" dirty="0"/>
              <a:t>x</a:t>
            </a:r>
            <a:r>
              <a:rPr lang="en-US" dirty="0"/>
              <a:t>: </a:t>
            </a:r>
            <a:r>
              <a:rPr lang="en-US" i="1" dirty="0"/>
              <a:t>x </a:t>
            </a:r>
            <a:r>
              <a:rPr lang="en-US" dirty="0"/>
              <a:t>&gt; </a:t>
            </a:r>
            <a:r>
              <a:rPr lang="en-US" i="1" dirty="0"/>
              <a:t>M</a:t>
            </a:r>
            <a:r>
              <a:rPr lang="en-US" sz="800" i="1" dirty="0"/>
              <a:t> </a:t>
            </a:r>
            <a:r>
              <a:rPr lang="en-US" dirty="0"/>
              <a:t>}.</a:t>
            </a:r>
          </a:p>
        </p:txBody>
      </p:sp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063" y="1970088"/>
            <a:ext cx="585787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190875"/>
            <a:ext cx="19462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383088"/>
            <a:ext cx="1828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4238625" y="31623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ED008C"/>
                </a:solidFill>
              </a:rPr>
              <a:t>Limit at negative infinity</a:t>
            </a: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4238625" y="4395788"/>
            <a:ext cx="259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ED008C"/>
                </a:solidFill>
              </a:rPr>
              <a:t>Limit at positive infinity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Limits at Infinity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The following definition uses this concept.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Limits at Infinity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476" y="2133600"/>
            <a:ext cx="8307620" cy="255713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4474" y="6180364"/>
            <a:ext cx="255587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The definition of a limit at infinity is shown in Figure </a:t>
            </a:r>
            <a:r>
              <a:rPr lang="en-US" dirty="0" smtClean="0"/>
              <a:t>1.47. </a:t>
            </a:r>
            <a:r>
              <a:rPr lang="en-US" dirty="0"/>
              <a:t>In this figure, note that for a given positive number </a:t>
            </a:r>
            <a:r>
              <a:rPr lang="el-GR" i="1" dirty="0" smtClean="0"/>
              <a:t>ε</a:t>
            </a:r>
            <a:r>
              <a:rPr lang="en-US" dirty="0" smtClean="0"/>
              <a:t>,</a:t>
            </a:r>
            <a:r>
              <a:rPr lang="en-US" i="1" dirty="0" smtClean="0"/>
              <a:t> </a:t>
            </a:r>
            <a:r>
              <a:rPr lang="en-US" dirty="0"/>
              <a:t>there exists a positive number </a:t>
            </a:r>
            <a:r>
              <a:rPr lang="en-US" i="1" dirty="0"/>
              <a:t>M </a:t>
            </a:r>
            <a:r>
              <a:rPr lang="en-US" dirty="0"/>
              <a:t>such that, for </a:t>
            </a:r>
            <a:r>
              <a:rPr lang="en-US" i="1" dirty="0"/>
              <a:t>x </a:t>
            </a:r>
            <a:r>
              <a:rPr lang="en-US" dirty="0"/>
              <a:t>&gt; </a:t>
            </a:r>
            <a:r>
              <a:rPr lang="en-US" i="1" dirty="0"/>
              <a:t>M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en-US" dirty="0"/>
              <a:t>the graph of </a:t>
            </a:r>
            <a:r>
              <a:rPr lang="en-US" i="1" dirty="0"/>
              <a:t>f</a:t>
            </a:r>
            <a:r>
              <a:rPr lang="en-US" dirty="0"/>
              <a:t> will lie between the horizontal lines </a:t>
            </a:r>
            <a:endParaRPr lang="en-US" dirty="0" smtClean="0"/>
          </a:p>
          <a:p>
            <a:pPr marL="0" indent="0"/>
            <a:r>
              <a:rPr lang="en-US" i="1" dirty="0" smtClean="0"/>
              <a:t>                          y </a:t>
            </a:r>
            <a:r>
              <a:rPr lang="en-US" dirty="0"/>
              <a:t>= </a:t>
            </a:r>
            <a:r>
              <a:rPr lang="en-US" i="1" dirty="0"/>
              <a:t>L</a:t>
            </a:r>
            <a:r>
              <a:rPr lang="en-US" dirty="0"/>
              <a:t> + </a:t>
            </a:r>
            <a:r>
              <a:rPr lang="el-GR" i="1" dirty="0"/>
              <a:t>ε</a:t>
            </a:r>
            <a:r>
              <a:rPr lang="en-US" dirty="0"/>
              <a:t> </a:t>
            </a:r>
            <a:r>
              <a:rPr lang="en-US" dirty="0" smtClean="0"/>
              <a:t>    and     </a:t>
            </a:r>
            <a:r>
              <a:rPr lang="en-US" i="1" dirty="0" smtClean="0"/>
              <a:t>y </a:t>
            </a:r>
            <a:r>
              <a:rPr lang="en-US" dirty="0"/>
              <a:t>= </a:t>
            </a:r>
            <a:r>
              <a:rPr lang="en-US" i="1" dirty="0"/>
              <a:t>L </a:t>
            </a:r>
            <a:r>
              <a:rPr lang="en-US" dirty="0"/>
              <a:t>– </a:t>
            </a:r>
            <a:r>
              <a:rPr lang="el-GR" i="1" dirty="0"/>
              <a:t>ε</a:t>
            </a:r>
            <a:r>
              <a:rPr lang="en-US" dirty="0"/>
              <a:t>.</a:t>
            </a:r>
          </a:p>
        </p:txBody>
      </p:sp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0213" y="3511550"/>
            <a:ext cx="346392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3305175" y="6097587"/>
            <a:ext cx="381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 dirty="0"/>
              <a:t>f</a:t>
            </a:r>
            <a:r>
              <a:rPr lang="en-US" sz="400" dirty="0"/>
              <a:t> </a:t>
            </a:r>
            <a:r>
              <a:rPr lang="en-US" sz="1400" dirty="0"/>
              <a:t>(</a:t>
            </a:r>
            <a:r>
              <a:rPr lang="en-US" sz="1400" i="1" dirty="0"/>
              <a:t>x</a:t>
            </a:r>
            <a:r>
              <a:rPr lang="en-US" sz="1400" dirty="0"/>
              <a:t>) is within </a:t>
            </a:r>
            <a:r>
              <a:rPr lang="el-GR" sz="1400" i="1" dirty="0"/>
              <a:t>ε</a:t>
            </a:r>
            <a:r>
              <a:rPr lang="en-US" sz="1400" dirty="0"/>
              <a:t> units of </a:t>
            </a:r>
            <a:r>
              <a:rPr lang="en-US" sz="1400" i="1" dirty="0"/>
              <a:t>L</a:t>
            </a:r>
            <a:r>
              <a:rPr lang="en-US" sz="1400" dirty="0"/>
              <a:t> as </a:t>
            </a:r>
            <a:r>
              <a:rPr lang="en-US" sz="1400" i="1" dirty="0"/>
              <a:t>x </a:t>
            </a:r>
            <a:r>
              <a:rPr lang="en-US" sz="1400" dirty="0">
                <a:sym typeface="Symbol" pitchFamily="18" charset="2"/>
              </a:rPr>
              <a:t>      .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3857625" y="6430962"/>
            <a:ext cx="182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Figure </a:t>
            </a:r>
            <a:r>
              <a:rPr lang="en-US" sz="1200" b="1" dirty="0" smtClean="0"/>
              <a:t>1.47</a:t>
            </a:r>
            <a:endParaRPr lang="en-US" sz="1200" b="1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Limits at Infinity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cbf3042-b1a0-42e4-a5cb-d755198f9e1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heme/theme1.xml><?xml version="1.0" encoding="utf-8"?>
<a:theme xmlns:a="http://schemas.openxmlformats.org/drawingml/2006/main" name="sample">
  <a:themeElements>
    <a:clrScheme name="samp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pptC59.tmp</Template>
  <TotalTime>1505</TotalTime>
  <Words>824</Words>
  <Application>Microsoft Office PowerPoint</Application>
  <PresentationFormat>On-screen Show (4:3)</PresentationFormat>
  <Paragraphs>160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sample</vt:lpstr>
      <vt:lpstr>Slide 1</vt:lpstr>
      <vt:lpstr>Slide 2</vt:lpstr>
      <vt:lpstr>Slide 3</vt:lpstr>
      <vt:lpstr>Slide 4</vt:lpstr>
      <vt:lpstr>Limits at Infinity</vt:lpstr>
      <vt:lpstr>Limits at Infinity</vt:lpstr>
      <vt:lpstr>Limits at Infinity</vt:lpstr>
      <vt:lpstr>Limits at Infinity</vt:lpstr>
      <vt:lpstr>Limits at Infinity</vt:lpstr>
      <vt:lpstr>Slide 10</vt:lpstr>
      <vt:lpstr>Horizontal Asymptotes</vt:lpstr>
      <vt:lpstr>Horizontal Asymptotes</vt:lpstr>
      <vt:lpstr>Horizontal Asymptotes</vt:lpstr>
      <vt:lpstr>Horizontal Asymptotes</vt:lpstr>
      <vt:lpstr>Example 1 – Evaluating a Limit at Infinity</vt:lpstr>
      <vt:lpstr>Example 1 – Solution</vt:lpstr>
      <vt:lpstr>Horizontal Asymptotes</vt:lpstr>
      <vt:lpstr>Horizontal Asymptotes</vt:lpstr>
      <vt:lpstr>Horizontal Asymptotes</vt:lpstr>
      <vt:lpstr>Horizontal Asymptotes</vt:lpstr>
      <vt:lpstr>Slide 21</vt:lpstr>
      <vt:lpstr>Infinite Limits at Infinity</vt:lpstr>
      <vt:lpstr>Example 7 – Finding Infinite Limits at Infinity</vt:lpstr>
      <vt:lpstr>Example 7 – Solution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ssharma</dc:creator>
  <cp:lastModifiedBy>sabhang</cp:lastModifiedBy>
  <cp:revision>345</cp:revision>
  <dcterms:created xsi:type="dcterms:W3CDTF">2008-11-21T04:28:28Z</dcterms:created>
  <dcterms:modified xsi:type="dcterms:W3CDTF">2016-09-06T07:28:02Z</dcterms:modified>
</cp:coreProperties>
</file>