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4"/>
  </p:notesMasterIdLst>
  <p:sldIdLst>
    <p:sldId id="301" r:id="rId2"/>
    <p:sldId id="302" r:id="rId3"/>
    <p:sldId id="297" r:id="rId4"/>
    <p:sldId id="298" r:id="rId5"/>
    <p:sldId id="293" r:id="rId6"/>
    <p:sldId id="270" r:id="rId7"/>
    <p:sldId id="272" r:id="rId8"/>
    <p:sldId id="275" r:id="rId9"/>
    <p:sldId id="276" r:id="rId10"/>
    <p:sldId id="277" r:id="rId11"/>
    <p:sldId id="289" r:id="rId12"/>
    <p:sldId id="303" r:id="rId13"/>
    <p:sldId id="304" r:id="rId14"/>
    <p:sldId id="300" r:id="rId15"/>
    <p:sldId id="282" r:id="rId16"/>
    <p:sldId id="283" r:id="rId17"/>
    <p:sldId id="284" r:id="rId18"/>
    <p:sldId id="285" r:id="rId19"/>
    <p:sldId id="286" r:id="rId20"/>
    <p:sldId id="287" r:id="rId21"/>
    <p:sldId id="294" r:id="rId22"/>
    <p:sldId id="28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1921"/>
    <a:srgbClr val="ED008C"/>
    <a:srgbClr val="CC0066"/>
    <a:srgbClr val="FF0066"/>
    <a:srgbClr val="FF3399"/>
    <a:srgbClr val="CC0099"/>
    <a:srgbClr val="009BAE"/>
    <a:srgbClr val="0099A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3342" autoAdjust="0"/>
  </p:normalViewPr>
  <p:slideViewPr>
    <p:cSldViewPr>
      <p:cViewPr varScale="1">
        <p:scale>
          <a:sx n="69" d="100"/>
          <a:sy n="69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633AC2-14A2-4E34-9978-43ECBCFF5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387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0165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882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350ED-19BE-45EE-83BE-62C15A280CD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1073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350ED-19BE-45EE-83BE-62C15A280CD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3983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50C12F-223F-4267-A5AF-7A2A4898B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85C5-0CEC-45E1-8C1C-952A7BA4F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A561AE64-B395-44A0-B8D7-19238E179DA3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EC008C"/>
                </a:solidFill>
              </a:rPr>
              <a:t>1</a:t>
            </a:r>
            <a:endParaRPr lang="en-US" sz="8000" b="1" dirty="0">
              <a:solidFill>
                <a:srgbClr val="EC008C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15240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4000" b="1" dirty="0">
                <a:solidFill>
                  <a:srgbClr val="005BAA"/>
                </a:solidFill>
              </a:rPr>
              <a:t>Limits </a:t>
            </a:r>
            <a:r>
              <a:rPr lang="en-IN" sz="4000" b="1" dirty="0" smtClean="0">
                <a:solidFill>
                  <a:srgbClr val="005BAA"/>
                </a:solidFill>
              </a:rPr>
              <a:t>and</a:t>
            </a:r>
          </a:p>
          <a:p>
            <a:r>
              <a:rPr lang="en-IN" sz="4000" b="1" dirty="0" smtClean="0">
                <a:solidFill>
                  <a:srgbClr val="005BAA"/>
                </a:solidFill>
              </a:rPr>
              <a:t>Their Properties</a:t>
            </a:r>
            <a:endParaRPr lang="en-US" sz="4000" b="1" dirty="0">
              <a:solidFill>
                <a:srgbClr val="005BA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088" y="1447800"/>
            <a:ext cx="8235825" cy="4818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985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b. </a:t>
            </a:r>
            <a:r>
              <a:rPr lang="en-US" dirty="0" smtClean="0"/>
              <a:t>When </a:t>
            </a:r>
            <a:r>
              <a:rPr lang="en-US" i="1" dirty="0"/>
              <a:t>x</a:t>
            </a:r>
            <a:r>
              <a:rPr lang="en-US" dirty="0"/>
              <a:t> approaches 1 from the left, </a:t>
            </a:r>
            <a:r>
              <a:rPr lang="en-US" i="1" dirty="0"/>
              <a:t>x –</a:t>
            </a:r>
            <a:r>
              <a:rPr lang="en-US" dirty="0"/>
              <a:t> 1 is a </a:t>
            </a:r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smtClean="0"/>
              <a:t>    negative </a:t>
            </a:r>
            <a:r>
              <a:rPr lang="en-US" dirty="0"/>
              <a:t>number.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   Thus</a:t>
            </a:r>
            <a:r>
              <a:rPr lang="en-US" dirty="0"/>
              <a:t>, the quotient –1/(</a:t>
            </a:r>
            <a:r>
              <a:rPr lang="en-US" i="1" dirty="0"/>
              <a:t>x –</a:t>
            </a:r>
            <a:r>
              <a:rPr lang="en-US" dirty="0"/>
              <a:t> 1) is a large positive </a:t>
            </a:r>
            <a:r>
              <a:rPr lang="en-US" dirty="0" smtClean="0"/>
              <a:t>number,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and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approaches infinity from left side of </a:t>
            </a:r>
            <a:r>
              <a:rPr lang="en-US" i="1" dirty="0"/>
              <a:t>x</a:t>
            </a:r>
            <a:r>
              <a:rPr lang="en-US" dirty="0"/>
              <a:t> = 1.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   So</a:t>
            </a:r>
            <a:r>
              <a:rPr lang="en-US" dirty="0"/>
              <a:t>, you can conclude that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540250" y="4891088"/>
            <a:ext cx="342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Limit from the left side is infinity.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643438"/>
            <a:ext cx="2001838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    When </a:t>
            </a:r>
            <a:r>
              <a:rPr lang="en-US" i="1" dirty="0"/>
              <a:t>x</a:t>
            </a:r>
            <a:r>
              <a:rPr lang="en-US" dirty="0"/>
              <a:t> approaches 1 from the right, </a:t>
            </a:r>
            <a:r>
              <a:rPr lang="en-US" i="1" dirty="0"/>
              <a:t>x –</a:t>
            </a:r>
            <a:r>
              <a:rPr lang="en-US" dirty="0"/>
              <a:t> 1 is a </a:t>
            </a:r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smtClean="0"/>
              <a:t>    positive </a:t>
            </a:r>
            <a:r>
              <a:rPr lang="en-US" dirty="0"/>
              <a:t>number.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Thus</a:t>
            </a:r>
            <a:r>
              <a:rPr lang="en-US" dirty="0"/>
              <a:t>, the quotient –1/(</a:t>
            </a:r>
            <a:r>
              <a:rPr lang="en-US" i="1" dirty="0"/>
              <a:t>x –</a:t>
            </a:r>
            <a:r>
              <a:rPr lang="en-US" dirty="0"/>
              <a:t> 1) is a large negative </a:t>
            </a:r>
            <a:r>
              <a:rPr lang="en-US" dirty="0" smtClean="0"/>
              <a:t>number,</a:t>
            </a:r>
            <a:br>
              <a:rPr lang="en-US" dirty="0" smtClean="0"/>
            </a:br>
            <a:r>
              <a:rPr lang="en-US" dirty="0" smtClean="0"/>
              <a:t>    and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approaches negative infinity from the right </a:t>
            </a:r>
            <a:r>
              <a:rPr lang="en-US" dirty="0" smtClean="0"/>
              <a:t>side</a:t>
            </a:r>
            <a:br>
              <a:rPr lang="en-US" dirty="0" smtClean="0"/>
            </a:br>
            <a:r>
              <a:rPr lang="en-US" dirty="0" smtClean="0"/>
              <a:t>   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= 1.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   So</a:t>
            </a:r>
            <a:r>
              <a:rPr lang="en-US" dirty="0"/>
              <a:t>, you can conclude that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200" dirty="0"/>
          </a:p>
          <a:p>
            <a:r>
              <a:rPr lang="en-US" dirty="0" smtClean="0"/>
              <a:t>    Figure 1.41(b</a:t>
            </a:r>
            <a:r>
              <a:rPr lang="en-US" dirty="0"/>
              <a:t>) supports this conclusion.</a:t>
            </a: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4860925"/>
            <a:ext cx="2349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225925" y="5132388"/>
            <a:ext cx="448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Limit from the right side is negative infinity.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4BC"/>
                </a:solidFill>
              </a:rPr>
              <a:t>Numerical </a:t>
            </a:r>
            <a:r>
              <a:rPr lang="en-US" dirty="0" smtClean="0">
                <a:solidFill>
                  <a:srgbClr val="0074BC"/>
                </a:solidFill>
              </a:rPr>
              <a:t>Solution</a:t>
            </a:r>
          </a:p>
          <a:p>
            <a:r>
              <a:rPr lang="en-US" dirty="0"/>
              <a:t>Use a graphing utility to create a table of values to analyze the limit of </a:t>
            </a:r>
            <a:r>
              <a:rPr lang="en-US" dirty="0" smtClean="0"/>
              <a:t>each function </a:t>
            </a:r>
            <a:r>
              <a:rPr lang="en-US" dirty="0"/>
              <a:t>as </a:t>
            </a:r>
            <a:r>
              <a:rPr lang="en-US" i="1" dirty="0"/>
              <a:t>x </a:t>
            </a:r>
            <a:r>
              <a:rPr lang="en-US" dirty="0"/>
              <a:t>approaches 1 from the left and from the right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a.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1200" b="1" dirty="0" smtClean="0"/>
          </a:p>
          <a:p>
            <a:r>
              <a:rPr lang="en-US" dirty="0" smtClean="0"/>
              <a:t>      So</a:t>
            </a:r>
            <a:r>
              <a:rPr lang="en-US" dirty="0"/>
              <a:t>, you can conclude that</a:t>
            </a:r>
            <a:endParaRPr lang="en-US" b="1" dirty="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– </a:t>
            </a:r>
            <a:r>
              <a:rPr lang="en-US" i="1" dirty="0"/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200400"/>
            <a:ext cx="6082093" cy="2511408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725" y="5737984"/>
            <a:ext cx="22764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450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1200" b="1" dirty="0" smtClean="0"/>
          </a:p>
          <a:p>
            <a:r>
              <a:rPr lang="en-US" dirty="0" smtClean="0"/>
              <a:t>      So</a:t>
            </a:r>
            <a:r>
              <a:rPr lang="en-US" dirty="0"/>
              <a:t>, you can conclude that</a:t>
            </a:r>
            <a:endParaRPr lang="en-US" b="1" dirty="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– </a:t>
            </a:r>
            <a:r>
              <a:rPr lang="en-US" i="1" dirty="0"/>
              <a:t>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496236"/>
            <a:ext cx="6173553" cy="2511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220" y="4913197"/>
            <a:ext cx="4508980" cy="725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377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Vertical Asymptotes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Vertical Asymptotes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If it were possible to extend the graphs in Figure </a:t>
            </a:r>
            <a:r>
              <a:rPr lang="en-US" dirty="0" smtClean="0"/>
              <a:t>1.41 </a:t>
            </a:r>
            <a:r>
              <a:rPr lang="en-US" dirty="0"/>
              <a:t>toward positive and negative infinity, </a:t>
            </a:r>
            <a:r>
              <a:rPr lang="en-US" dirty="0" smtClean="0"/>
              <a:t>then you </a:t>
            </a:r>
            <a:r>
              <a:rPr lang="en-US" dirty="0"/>
              <a:t>would see that each graph becomes arbitrarily close to the vertical line</a:t>
            </a:r>
            <a:br>
              <a:rPr lang="en-US" dirty="0"/>
            </a:b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dirty="0" smtClean="0"/>
              <a:t>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This line is a </a:t>
            </a:r>
            <a:r>
              <a:rPr lang="en-US" b="1" dirty="0"/>
              <a:t>vertical asymptote </a:t>
            </a:r>
            <a:r>
              <a:rPr lang="en-US" dirty="0"/>
              <a:t>of the graph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666" y="4191000"/>
            <a:ext cx="8277134" cy="1307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Example 1, note that each of the functions is a </a:t>
            </a:r>
            <a:r>
              <a:rPr lang="en-US" i="1" dirty="0"/>
              <a:t>quotient </a:t>
            </a:r>
            <a:r>
              <a:rPr lang="en-US" dirty="0"/>
              <a:t>and that the vertical asymptote occurs at a number at which the denominator is 0 (and the numerator is not 0</a:t>
            </a:r>
            <a:r>
              <a:rPr lang="en-US" dirty="0" smtClean="0"/>
              <a:t>).</a:t>
            </a:r>
            <a:endParaRPr lang="en-US" dirty="0"/>
          </a:p>
          <a:p>
            <a:pPr marL="0" indent="0"/>
            <a:endParaRPr lang="en-US" sz="1200" dirty="0" smtClean="0"/>
          </a:p>
          <a:p>
            <a:pPr marL="0" indent="0"/>
            <a:r>
              <a:rPr lang="en-US" dirty="0" smtClean="0"/>
              <a:t>The below given theorem </a:t>
            </a:r>
            <a:r>
              <a:rPr lang="en-US" dirty="0"/>
              <a:t>generalizes this observation.    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Vertical Asymptotes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148" y="3478696"/>
            <a:ext cx="7947516" cy="2819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300" dirty="0"/>
              <a:t>Example 2 – </a:t>
            </a:r>
            <a:r>
              <a:rPr lang="en-US" sz="3300" i="1" dirty="0"/>
              <a:t>Finding Vertical Asymptotes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dirty="0" smtClean="0"/>
              <a:t>When </a:t>
            </a:r>
            <a:r>
              <a:rPr lang="en-US" i="1" dirty="0"/>
              <a:t>x</a:t>
            </a:r>
            <a:r>
              <a:rPr lang="en-US" dirty="0"/>
              <a:t> = –1, the denominator of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   is </a:t>
            </a:r>
            <a:r>
              <a:rPr lang="en-US" dirty="0"/>
              <a:t>0 and the numerator is not 0. 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363538" indent="-363538"/>
            <a:r>
              <a:rPr lang="en-US" dirty="0" smtClean="0"/>
              <a:t>    </a:t>
            </a:r>
            <a:r>
              <a:rPr lang="en-US" sz="1000" dirty="0" smtClean="0"/>
              <a:t> </a:t>
            </a:r>
            <a:r>
              <a:rPr lang="en-US" dirty="0" smtClean="0"/>
              <a:t>So, by Theorem 1.14, you </a:t>
            </a:r>
            <a:br>
              <a:rPr lang="en-US" dirty="0" smtClean="0"/>
            </a:br>
            <a:r>
              <a:rPr lang="en-US" dirty="0" smtClean="0"/>
              <a:t>can conclude that </a:t>
            </a:r>
            <a:r>
              <a:rPr lang="en-US" i="1" dirty="0" smtClean="0"/>
              <a:t>x</a:t>
            </a:r>
            <a:r>
              <a:rPr lang="en-US" dirty="0" smtClean="0"/>
              <a:t> = –1 is a</a:t>
            </a:r>
            <a:br>
              <a:rPr lang="en-US" dirty="0" smtClean="0"/>
            </a:br>
            <a:r>
              <a:rPr lang="en-US" dirty="0" smtClean="0"/>
              <a:t>vertical asymptote, as shown </a:t>
            </a:r>
            <a:br>
              <a:rPr lang="en-US" dirty="0" smtClean="0"/>
            </a:br>
            <a:r>
              <a:rPr lang="en-US" dirty="0" smtClean="0"/>
              <a:t>in Figure 1.42(a).</a:t>
            </a:r>
            <a:endParaRPr lang="en-US" dirty="0"/>
          </a:p>
        </p:txBody>
      </p:sp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34028"/>
            <a:ext cx="18367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369050" y="6477000"/>
            <a:ext cx="11849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1.42(a</a:t>
            </a:r>
            <a:r>
              <a:rPr lang="en-US" sz="1200" b="1" dirty="0"/>
              <a:t>)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648325" y="6172200"/>
            <a:ext cx="2884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Functions with vertical asymptotes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88017"/>
            <a:ext cx="3223260" cy="306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1600"/>
            <a:ext cx="8229600" cy="5091112"/>
          </a:xfrm>
        </p:spPr>
        <p:txBody>
          <a:bodyPr/>
          <a:lstStyle/>
          <a:p>
            <a:pPr marL="0" indent="0"/>
            <a:r>
              <a:rPr lang="en-US" b="1" dirty="0"/>
              <a:t>b. </a:t>
            </a:r>
            <a:r>
              <a:rPr lang="en-US" dirty="0"/>
              <a:t>By factoring the denominator as </a:t>
            </a:r>
            <a:br>
              <a:rPr lang="en-US" dirty="0"/>
            </a:b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000" dirty="0"/>
          </a:p>
          <a:p>
            <a:pPr marL="0" indent="0"/>
            <a:r>
              <a:rPr lang="en-US" dirty="0"/>
              <a:t>    you can see that </a:t>
            </a:r>
            <a:r>
              <a:rPr lang="en-US" dirty="0" smtClean="0"/>
              <a:t>the </a:t>
            </a:r>
            <a:r>
              <a:rPr lang="en-US" dirty="0"/>
              <a:t>denominator is 0 at </a:t>
            </a:r>
            <a:r>
              <a:rPr lang="en-US" i="1" dirty="0"/>
              <a:t>x</a:t>
            </a:r>
            <a:r>
              <a:rPr lang="en-US" dirty="0"/>
              <a:t> = –1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= 1. </a:t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 smtClean="0"/>
              <a:t>    Also, </a:t>
            </a:r>
            <a:r>
              <a:rPr lang="en-US" dirty="0"/>
              <a:t>because the numerator</a:t>
            </a:r>
            <a:br>
              <a:rPr lang="en-US" dirty="0"/>
            </a:br>
            <a:r>
              <a:rPr lang="en-US" dirty="0"/>
              <a:t>    is not 0 at these two points, you </a:t>
            </a:r>
            <a:br>
              <a:rPr lang="en-US" dirty="0"/>
            </a:br>
            <a:r>
              <a:rPr lang="en-US" dirty="0"/>
              <a:t>    can apply Theorem </a:t>
            </a:r>
            <a:r>
              <a:rPr lang="en-US" dirty="0" smtClean="0"/>
              <a:t>1.14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    conclude that the graph of </a:t>
            </a:r>
            <a:r>
              <a:rPr lang="en-US" i="1" dirty="0" smtClean="0"/>
              <a:t>f</a:t>
            </a:r>
            <a:r>
              <a:rPr lang="en-US" dirty="0" smtClean="0"/>
              <a:t> has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two vertical asymptotes, as </a:t>
            </a:r>
            <a:br>
              <a:rPr lang="en-US" dirty="0"/>
            </a:br>
            <a:r>
              <a:rPr lang="en-US" dirty="0"/>
              <a:t>    shown in Figure </a:t>
            </a:r>
            <a:r>
              <a:rPr lang="en-US" dirty="0" smtClean="0"/>
              <a:t>1.42(b</a:t>
            </a:r>
            <a:r>
              <a:rPr lang="en-US" dirty="0"/>
              <a:t>).</a:t>
            </a: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33588"/>
            <a:ext cx="17002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225" y="2052638"/>
            <a:ext cx="19653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6681408" y="6388100"/>
            <a:ext cx="11945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1.42(b</a:t>
            </a:r>
            <a:r>
              <a:rPr lang="en-US" sz="1200" b="1" dirty="0"/>
              <a:t>)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5835650" y="6094413"/>
            <a:ext cx="2884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Functions with vertical asymptotes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429000"/>
            <a:ext cx="309372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300" dirty="0"/>
              <a:t>Example 2 – </a:t>
            </a:r>
            <a:r>
              <a:rPr lang="en-US" sz="3300" i="1" dirty="0"/>
              <a:t>Finding Vertical Asymptotes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109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c. </a:t>
            </a:r>
            <a:r>
              <a:rPr lang="en-US" dirty="0"/>
              <a:t>By writing the cotangent function in the form</a:t>
            </a:r>
          </a:p>
          <a:p>
            <a:pPr marL="0" indent="0"/>
            <a:r>
              <a:rPr lang="en-US" dirty="0"/>
              <a:t>     </a:t>
            </a:r>
          </a:p>
          <a:p>
            <a:pPr marL="0" indent="0"/>
            <a:r>
              <a:rPr lang="en-US" dirty="0"/>
              <a:t>	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cot </a:t>
            </a:r>
            <a:r>
              <a:rPr lang="en-US" i="1" dirty="0"/>
              <a:t>x </a:t>
            </a:r>
            <a:r>
              <a:rPr lang="en-US" dirty="0"/>
              <a:t>=</a:t>
            </a:r>
            <a:r>
              <a:rPr lang="en-US" i="1" dirty="0"/>
              <a:t> </a:t>
            </a:r>
            <a:br>
              <a:rPr lang="en-US" i="1" dirty="0"/>
            </a:br>
            <a:endParaRPr lang="en-US" i="1" dirty="0"/>
          </a:p>
          <a:p>
            <a:pPr marL="0" indent="0"/>
            <a:endParaRPr lang="en-US" sz="1200" dirty="0"/>
          </a:p>
          <a:p>
            <a:r>
              <a:rPr lang="en-US" dirty="0" smtClean="0"/>
              <a:t>    you </a:t>
            </a:r>
            <a:r>
              <a:rPr lang="en-US" dirty="0"/>
              <a:t>can apply Theorem </a:t>
            </a:r>
            <a:r>
              <a:rPr lang="en-US" dirty="0" smtClean="0"/>
              <a:t>1.14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to conclude that vertical </a:t>
            </a:r>
            <a:br>
              <a:rPr lang="en-US" dirty="0"/>
            </a:br>
            <a:r>
              <a:rPr lang="en-US" dirty="0"/>
              <a:t>    asymptotes occur at all values </a:t>
            </a:r>
            <a:br>
              <a:rPr lang="en-US" dirty="0"/>
            </a:br>
            <a:r>
              <a:rPr lang="en-US" dirty="0"/>
              <a:t>    of </a:t>
            </a:r>
            <a:r>
              <a:rPr lang="en-US" i="1" dirty="0"/>
              <a:t>x</a:t>
            </a:r>
            <a:r>
              <a:rPr lang="en-US" dirty="0"/>
              <a:t> such that sin </a:t>
            </a:r>
            <a:r>
              <a:rPr lang="en-US" i="1" dirty="0"/>
              <a:t>x </a:t>
            </a:r>
            <a:r>
              <a:rPr lang="en-US" dirty="0"/>
              <a:t>= 0 and </a:t>
            </a:r>
            <a:br>
              <a:rPr lang="en-US" dirty="0"/>
            </a:br>
            <a:r>
              <a:rPr lang="en-US" dirty="0"/>
              <a:t>    cos </a:t>
            </a:r>
            <a:r>
              <a:rPr lang="en-US" i="1" dirty="0"/>
              <a:t>x </a:t>
            </a:r>
            <a:r>
              <a:rPr lang="en-US" b="1" dirty="0" smtClean="0">
                <a:sym typeface="Symbol"/>
              </a:rPr>
              <a:t></a:t>
            </a:r>
            <a:r>
              <a:rPr lang="en-US" dirty="0" smtClean="0"/>
              <a:t> </a:t>
            </a:r>
            <a:r>
              <a:rPr lang="en-US" dirty="0"/>
              <a:t>0, as shown in </a:t>
            </a:r>
            <a:br>
              <a:rPr lang="en-US" dirty="0"/>
            </a:br>
            <a:r>
              <a:rPr lang="en-US" dirty="0"/>
              <a:t>    Figure </a:t>
            </a:r>
            <a:r>
              <a:rPr lang="en-US" dirty="0" smtClean="0"/>
              <a:t>1.42(c</a:t>
            </a:r>
            <a:r>
              <a:rPr lang="en-US" dirty="0"/>
              <a:t>). 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950" y="2232025"/>
            <a:ext cx="657665" cy="62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6162675" y="6186488"/>
            <a:ext cx="11849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1.42(c</a:t>
            </a:r>
            <a:r>
              <a:rPr lang="en-US" sz="1200" b="1" dirty="0"/>
              <a:t>)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5432425" y="5829300"/>
            <a:ext cx="2884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Functions with vertical asymptotes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39440"/>
            <a:ext cx="3009900" cy="27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300" dirty="0"/>
              <a:t>Example 2 – </a:t>
            </a:r>
            <a:r>
              <a:rPr lang="en-US" sz="3300" i="1" dirty="0"/>
              <a:t>Finding Vertical Asymptotes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3482524" y="2921069"/>
            <a:ext cx="31790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rgbClr val="0074BC"/>
                </a:solidFill>
              </a:rPr>
              <a:t>Infinite </a:t>
            </a:r>
            <a:r>
              <a:rPr lang="en-US" sz="4000" dirty="0" smtClean="0">
                <a:solidFill>
                  <a:srgbClr val="0074BC"/>
                </a:solidFill>
              </a:rPr>
              <a:t>Limits</a:t>
            </a:r>
            <a:endParaRPr lang="en-US" sz="4000" dirty="0">
              <a:solidFill>
                <a:srgbClr val="0074BC"/>
              </a:solidFill>
            </a:endParaRP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980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1.5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3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    So, the graph of this function has infinitely many vertical </a:t>
            </a:r>
            <a:br>
              <a:rPr lang="en-US" dirty="0"/>
            </a:br>
            <a:r>
              <a:rPr lang="en-US" dirty="0"/>
              <a:t>    asymptotes. These asymptotes occur </a:t>
            </a:r>
            <a:r>
              <a:rPr lang="en-US" dirty="0" smtClean="0"/>
              <a:t>at </a:t>
            </a:r>
            <a:r>
              <a:rPr lang="en-US" i="1" dirty="0" smtClean="0"/>
              <a:t>x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where </a:t>
            </a:r>
            <a:r>
              <a:rPr lang="en-US" i="1" dirty="0"/>
              <a:t>n </a:t>
            </a:r>
            <a:r>
              <a:rPr lang="en-US" dirty="0"/>
              <a:t>is an integer. 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300" dirty="0"/>
              <a:t>Example 2 – </a:t>
            </a:r>
            <a:r>
              <a:rPr lang="en-US" sz="3300" i="1" dirty="0"/>
              <a:t>Finding Vertical Asymptotes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Vertical Asymptotes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Theorem </a:t>
            </a:r>
            <a:r>
              <a:rPr lang="en-US" dirty="0" smtClean="0"/>
              <a:t>1.14 </a:t>
            </a:r>
            <a:r>
              <a:rPr lang="en-US" dirty="0"/>
              <a:t>requires that the value of the numerator at </a:t>
            </a:r>
            <a:br>
              <a:rPr lang="en-US" dirty="0"/>
            </a:b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c </a:t>
            </a:r>
            <a:r>
              <a:rPr lang="en-US" dirty="0"/>
              <a:t>be nonzero. 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 smtClean="0"/>
              <a:t>When both </a:t>
            </a:r>
            <a:r>
              <a:rPr lang="en-US" dirty="0"/>
              <a:t>the numerator and the denominator are 0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x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dirty="0"/>
              <a:t>, you obtain the </a:t>
            </a:r>
            <a:r>
              <a:rPr lang="en-US" i="1" dirty="0"/>
              <a:t>indeterminate form </a:t>
            </a:r>
            <a:r>
              <a:rPr lang="en-US" dirty="0"/>
              <a:t>0</a:t>
            </a:r>
            <a:r>
              <a:rPr lang="en-US" i="1" dirty="0"/>
              <a:t>/</a:t>
            </a:r>
            <a:r>
              <a:rPr lang="en-US" sz="400" i="1" dirty="0"/>
              <a:t> </a:t>
            </a:r>
            <a:r>
              <a:rPr lang="en-US" dirty="0"/>
              <a:t>0, and you cannot determine the limit behavior at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c </a:t>
            </a:r>
            <a:r>
              <a:rPr lang="en-US" dirty="0"/>
              <a:t>without further investigation.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428460"/>
            <a:ext cx="5880652" cy="208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Vertical Asymptotes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820" y="1547812"/>
            <a:ext cx="8035580" cy="42433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Determine infinite limits from the left and from </a:t>
            </a:r>
            <a:br>
              <a:rPr lang="en-US" sz="2800" dirty="0"/>
            </a:br>
            <a:r>
              <a:rPr lang="en-US" sz="2800" dirty="0"/>
              <a:t>the right.</a:t>
            </a:r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Find and sketch the vertical asymptotes of the </a:t>
            </a:r>
            <a:br>
              <a:rPr lang="en-US" sz="2800" dirty="0"/>
            </a:br>
            <a:r>
              <a:rPr lang="en-US" sz="2800" dirty="0"/>
              <a:t>graph of a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Infinite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Infinite Limits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function </a:t>
            </a:r>
            <a:r>
              <a:rPr lang="en-US" i="1" dirty="0" smtClean="0"/>
              <a:t>f</a:t>
            </a:r>
            <a:r>
              <a:rPr lang="en-US" sz="3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3/(</a:t>
            </a:r>
            <a:r>
              <a:rPr lang="en-US" i="1" dirty="0" smtClean="0"/>
              <a:t>x</a:t>
            </a:r>
            <a:r>
              <a:rPr lang="en-US" dirty="0" smtClean="0"/>
              <a:t> – 2)</a:t>
            </a:r>
            <a:r>
              <a:rPr lang="en-US" i="1" dirty="0" smtClean="0"/>
              <a:t>. </a:t>
            </a:r>
          </a:p>
          <a:p>
            <a:endParaRPr lang="en-US" sz="1200" i="1" dirty="0" smtClean="0"/>
          </a:p>
          <a:p>
            <a:r>
              <a:rPr lang="en-US" dirty="0" smtClean="0"/>
              <a:t>From </a:t>
            </a:r>
            <a:r>
              <a:rPr lang="en-US" dirty="0"/>
              <a:t>Figure </a:t>
            </a:r>
            <a:r>
              <a:rPr lang="en-US" dirty="0" smtClean="0"/>
              <a:t>1.39 </a:t>
            </a:r>
            <a:r>
              <a:rPr lang="en-US" dirty="0"/>
              <a:t>and the table, you can see that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decreases without bound </a:t>
            </a:r>
            <a:r>
              <a:rPr lang="en-US" dirty="0"/>
              <a:t>as </a:t>
            </a:r>
            <a:r>
              <a:rPr lang="en-US" i="1" dirty="0"/>
              <a:t>x</a:t>
            </a:r>
            <a:r>
              <a:rPr lang="en-US" dirty="0"/>
              <a:t> approaches 2 from the left, and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increases without bound </a:t>
            </a:r>
            <a:r>
              <a:rPr lang="en-US" dirty="0"/>
              <a:t>as </a:t>
            </a:r>
            <a:r>
              <a:rPr lang="en-US" i="1" dirty="0"/>
              <a:t>x</a:t>
            </a:r>
            <a:r>
              <a:rPr lang="en-US" dirty="0"/>
              <a:t> approaches </a:t>
            </a:r>
            <a:r>
              <a:rPr lang="en-US" dirty="0" smtClean="0"/>
              <a:t>2 from </a:t>
            </a:r>
            <a:r>
              <a:rPr lang="en-US" dirty="0"/>
              <a:t>the right.</a:t>
            </a:r>
            <a:endParaRPr lang="en-US" dirty="0">
              <a:solidFill>
                <a:srgbClr val="0073AE"/>
              </a:solidFill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791200" y="5959475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 dirty="0"/>
              <a:t>f</a:t>
            </a:r>
            <a:r>
              <a:rPr lang="en-US" sz="400" i="1" dirty="0"/>
              <a:t> </a:t>
            </a:r>
            <a:r>
              <a:rPr lang="en-US" sz="1400" dirty="0"/>
              <a:t>(</a:t>
            </a:r>
            <a:r>
              <a:rPr lang="en-US" sz="1400" i="1" dirty="0"/>
              <a:t>x</a:t>
            </a:r>
            <a:r>
              <a:rPr lang="en-US" sz="1400" dirty="0"/>
              <a:t>) increases and decreases without bound as </a:t>
            </a:r>
            <a:r>
              <a:rPr lang="en-US" sz="1400" i="1" dirty="0"/>
              <a:t>x</a:t>
            </a:r>
            <a:r>
              <a:rPr lang="en-US" sz="1400" dirty="0"/>
              <a:t> approaches 2.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6553200" y="6430962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1.39</a:t>
            </a:r>
            <a:endParaRPr lang="en-US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640" y="3352800"/>
            <a:ext cx="2575560" cy="26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150" y="3824550"/>
            <a:ext cx="5568900" cy="1869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This behavior is denoted as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and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 limit in which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increases or decreases without bound as </a:t>
            </a:r>
            <a:r>
              <a:rPr lang="en-US" i="1" dirty="0"/>
              <a:t>x </a:t>
            </a:r>
            <a:r>
              <a:rPr lang="en-US" dirty="0"/>
              <a:t>approaches </a:t>
            </a:r>
            <a:r>
              <a:rPr lang="en-US" i="1" dirty="0"/>
              <a:t>c</a:t>
            </a:r>
            <a:r>
              <a:rPr lang="en-US" dirty="0"/>
              <a:t> is called an </a:t>
            </a:r>
            <a:r>
              <a:rPr lang="en-US" b="1" dirty="0"/>
              <a:t>infinite limit.</a:t>
            </a: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2012950"/>
            <a:ext cx="22669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088" y="3330575"/>
            <a:ext cx="1909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603750" y="2133600"/>
            <a:ext cx="350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ED008C"/>
                </a:solidFill>
              </a:rPr>
              <a:t>f</a:t>
            </a:r>
            <a:r>
              <a:rPr lang="en-US" sz="400" i="1">
                <a:solidFill>
                  <a:srgbClr val="ED008C"/>
                </a:solidFill>
              </a:rPr>
              <a:t> </a:t>
            </a:r>
            <a:r>
              <a:rPr lang="en-US">
                <a:solidFill>
                  <a:srgbClr val="ED008C"/>
                </a:solidFill>
              </a:rPr>
              <a:t>(</a:t>
            </a:r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) decreases without bound as </a:t>
            </a:r>
          </a:p>
          <a:p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 approaches 2 from the left.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4595813" y="3367088"/>
            <a:ext cx="3424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ED008C"/>
                </a:solidFill>
              </a:rPr>
              <a:t>f</a:t>
            </a:r>
            <a:r>
              <a:rPr lang="en-US" sz="400" i="1">
                <a:solidFill>
                  <a:srgbClr val="ED008C"/>
                </a:solidFill>
              </a:rPr>
              <a:t> </a:t>
            </a:r>
            <a:r>
              <a:rPr lang="en-US">
                <a:solidFill>
                  <a:srgbClr val="ED008C"/>
                </a:solidFill>
              </a:rPr>
              <a:t>(</a:t>
            </a:r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) increases without bound as </a:t>
            </a:r>
          </a:p>
          <a:p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 approaches 2 from the right.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Infinite Limits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r>
              <a:rPr lang="en-US" dirty="0"/>
              <a:t>Be sure you see that the equal sign in the statement </a:t>
            </a:r>
            <a:br>
              <a:rPr lang="en-US" dirty="0"/>
            </a:br>
            <a:r>
              <a:rPr lang="en-US" dirty="0" err="1"/>
              <a:t>lim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sz="3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     does not mean that the limit </a:t>
            </a:r>
            <a:r>
              <a:rPr lang="en-US" dirty="0" smtClean="0"/>
              <a:t>exists! </a:t>
            </a:r>
            <a:r>
              <a:rPr lang="en-US" dirty="0"/>
              <a:t>On the contrary, it tells you how the limit </a:t>
            </a:r>
            <a:r>
              <a:rPr lang="en-US" b="1" dirty="0"/>
              <a:t>fails to exist </a:t>
            </a:r>
            <a:r>
              <a:rPr lang="en-US" dirty="0"/>
              <a:t>by denoting the unbounded behavior of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as </a:t>
            </a:r>
            <a:r>
              <a:rPr lang="en-US" i="1" dirty="0"/>
              <a:t>x </a:t>
            </a:r>
            <a:r>
              <a:rPr lang="en-US" dirty="0"/>
              <a:t>approaches </a:t>
            </a:r>
            <a:r>
              <a:rPr lang="en-US" i="1" dirty="0"/>
              <a:t>c.</a:t>
            </a:r>
            <a:endParaRPr lang="en-US" sz="1800" dirty="0"/>
          </a:p>
        </p:txBody>
      </p:sp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3" cstate="print"/>
          <a:srcRect l="38235"/>
          <a:stretch>
            <a:fillRect/>
          </a:stretch>
        </p:blipFill>
        <p:spPr bwMode="auto">
          <a:xfrm>
            <a:off x="1785258" y="5500687"/>
            <a:ext cx="3381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8763"/>
            <a:ext cx="230346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7010400" y="3952875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Infinite limits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7086600" y="4205288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1.40</a:t>
            </a:r>
            <a:endParaRPr lang="en-US" sz="1200" b="1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Infinite Limits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241" y="1462088"/>
            <a:ext cx="5758118" cy="32623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700" dirty="0"/>
              <a:t>Example 1 – </a:t>
            </a:r>
            <a:r>
              <a:rPr lang="en-US" sz="2700" i="1" dirty="0"/>
              <a:t>Determining Infinite Limits from a Graph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Determine the limit of each function shown in Figure </a:t>
            </a:r>
            <a:r>
              <a:rPr lang="en-US" dirty="0" smtClean="0"/>
              <a:t>1.41 </a:t>
            </a:r>
            <a:r>
              <a:rPr lang="en-US" dirty="0"/>
              <a:t>as </a:t>
            </a:r>
            <a:r>
              <a:rPr lang="en-US" i="1" dirty="0"/>
              <a:t>x</a:t>
            </a:r>
            <a:r>
              <a:rPr lang="en-US" dirty="0"/>
              <a:t> approaches 1 from the left and from the right.</a:t>
            </a:r>
          </a:p>
          <a:p>
            <a:pPr marL="0" indent="0"/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2974975" y="5780088"/>
            <a:ext cx="322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Each graph has an asymptote at </a:t>
            </a:r>
            <a:r>
              <a:rPr lang="en-US" sz="1400" i="1"/>
              <a:t>x </a:t>
            </a:r>
            <a:r>
              <a:rPr lang="en-US" sz="1400"/>
              <a:t>= 1.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057650" y="6172200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1.41</a:t>
            </a:r>
            <a:endParaRPr lang="en-US" sz="1200" b="1" dirty="0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2286000" y="5389562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(a)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6081712" y="5410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400086"/>
            <a:ext cx="7255830" cy="2804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4BC"/>
                </a:solidFill>
              </a:rPr>
              <a:t>Algebraic Solution</a:t>
            </a:r>
          </a:p>
          <a:p>
            <a:pPr marL="0" indent="0"/>
            <a:r>
              <a:rPr lang="en-US" b="1" dirty="0" smtClean="0"/>
              <a:t>a. </a:t>
            </a:r>
            <a:r>
              <a:rPr lang="en-US" dirty="0" smtClean="0"/>
              <a:t>When </a:t>
            </a:r>
            <a:r>
              <a:rPr lang="en-US" i="1" dirty="0"/>
              <a:t>x</a:t>
            </a:r>
            <a:r>
              <a:rPr lang="en-US" dirty="0"/>
              <a:t> approaches 1 from the left or the right, (</a:t>
            </a:r>
            <a:r>
              <a:rPr lang="en-US" i="1" dirty="0"/>
              <a:t>x –</a:t>
            </a:r>
            <a:r>
              <a:rPr lang="en-US" dirty="0"/>
              <a:t> 1)</a:t>
            </a:r>
            <a:r>
              <a:rPr lang="en-US" baseline="30000" dirty="0"/>
              <a:t>2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    a </a:t>
            </a:r>
            <a:r>
              <a:rPr lang="en-US" dirty="0"/>
              <a:t>small positive number.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   Thus</a:t>
            </a:r>
            <a:r>
              <a:rPr lang="en-US" dirty="0"/>
              <a:t>, the quotient 1/(</a:t>
            </a:r>
            <a:r>
              <a:rPr lang="en-US" i="1" dirty="0"/>
              <a:t>x –</a:t>
            </a:r>
            <a:r>
              <a:rPr lang="en-US" dirty="0"/>
              <a:t> 1)</a:t>
            </a:r>
            <a:r>
              <a:rPr lang="en-US" baseline="30000" dirty="0"/>
              <a:t>2  </a:t>
            </a:r>
            <a:r>
              <a:rPr lang="en-US" dirty="0"/>
              <a:t>is a large positive </a:t>
            </a:r>
            <a:r>
              <a:rPr lang="en-US" dirty="0" smtClean="0"/>
              <a:t>number,</a:t>
            </a:r>
            <a:br>
              <a:rPr lang="en-US" dirty="0" smtClean="0"/>
            </a:br>
            <a:r>
              <a:rPr lang="en-US" dirty="0" smtClean="0"/>
              <a:t>    and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approaches infinity from each side of </a:t>
            </a:r>
            <a:r>
              <a:rPr lang="en-US" i="1" dirty="0"/>
              <a:t>x</a:t>
            </a:r>
            <a:r>
              <a:rPr lang="en-US" dirty="0"/>
              <a:t> = 1.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  So</a:t>
            </a:r>
            <a:r>
              <a:rPr lang="en-US" dirty="0"/>
              <a:t>, you can conclude that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000" dirty="0"/>
          </a:p>
          <a:p>
            <a:r>
              <a:rPr lang="en-US" dirty="0" smtClean="0"/>
              <a:t>   Figure 1.41(a</a:t>
            </a:r>
            <a:r>
              <a:rPr lang="en-US" dirty="0"/>
              <a:t>) supports this conclusion.</a:t>
            </a:r>
          </a:p>
        </p:txBody>
      </p:sp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953000"/>
            <a:ext cx="22764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4845050" y="5172695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Limit from each side is infinity.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ppt2E86.tmp</Template>
  <TotalTime>2014</TotalTime>
  <Words>592</Words>
  <Application>Microsoft Office PowerPoint</Application>
  <PresentationFormat>On-screen Show (4:3)</PresentationFormat>
  <Paragraphs>157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sample</vt:lpstr>
      <vt:lpstr>Slide 1</vt:lpstr>
      <vt:lpstr>Slide 2</vt:lpstr>
      <vt:lpstr>Slide 3</vt:lpstr>
      <vt:lpstr>Slide 4</vt:lpstr>
      <vt:lpstr>Infinite Limits</vt:lpstr>
      <vt:lpstr>Infinite Limits</vt:lpstr>
      <vt:lpstr>Infinite Limits</vt:lpstr>
      <vt:lpstr>Example 1 – Determining Infinite Limits from a Graph</vt:lpstr>
      <vt:lpstr>Example 1 – Solution</vt:lpstr>
      <vt:lpstr>Example 1 – Solution</vt:lpstr>
      <vt:lpstr>Example 1 – Solution</vt:lpstr>
      <vt:lpstr>Example 1 – Solution</vt:lpstr>
      <vt:lpstr>Example 1 – Solution</vt:lpstr>
      <vt:lpstr>Slide 14</vt:lpstr>
      <vt:lpstr>Vertical Asymptotes</vt:lpstr>
      <vt:lpstr>Vertical Asymptotes</vt:lpstr>
      <vt:lpstr>Example 2 – Finding Vertical Asymptotes</vt:lpstr>
      <vt:lpstr>Example 2 – Finding Vertical Asymptotes</vt:lpstr>
      <vt:lpstr>Example 2 – Finding Vertical Asymptotes</vt:lpstr>
      <vt:lpstr>Example 2 – Finding Vertical Asymptotes</vt:lpstr>
      <vt:lpstr>Vertical Asymptotes</vt:lpstr>
      <vt:lpstr>Vertical Asymptotes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sabhang</cp:lastModifiedBy>
  <cp:revision>411</cp:revision>
  <dcterms:created xsi:type="dcterms:W3CDTF">2008-11-21T04:28:28Z</dcterms:created>
  <dcterms:modified xsi:type="dcterms:W3CDTF">2016-09-06T07:03:01Z</dcterms:modified>
</cp:coreProperties>
</file>