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6"/>
  </p:notesMasterIdLst>
  <p:sldIdLst>
    <p:sldId id="298" r:id="rId2"/>
    <p:sldId id="299" r:id="rId3"/>
    <p:sldId id="293" r:id="rId4"/>
    <p:sldId id="294" r:id="rId5"/>
    <p:sldId id="266" r:id="rId6"/>
    <p:sldId id="270" r:id="rId7"/>
    <p:sldId id="271" r:id="rId8"/>
    <p:sldId id="272" r:id="rId9"/>
    <p:sldId id="290" r:id="rId10"/>
    <p:sldId id="273" r:id="rId11"/>
    <p:sldId id="288" r:id="rId12"/>
    <p:sldId id="289" r:id="rId13"/>
    <p:sldId id="276" r:id="rId14"/>
    <p:sldId id="277" r:id="rId15"/>
    <p:sldId id="296" r:id="rId16"/>
    <p:sldId id="279" r:id="rId17"/>
    <p:sldId id="280" r:id="rId18"/>
    <p:sldId id="281" r:id="rId19"/>
    <p:sldId id="282" r:id="rId20"/>
    <p:sldId id="297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66"/>
    <a:srgbClr val="FF3399"/>
    <a:srgbClr val="CC0099"/>
    <a:srgbClr val="009BAE"/>
    <a:srgbClr val="0099AC"/>
    <a:srgbClr val="007DBC"/>
    <a:srgbClr val="0073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3342" autoAdjust="0"/>
  </p:normalViewPr>
  <p:slideViewPr>
    <p:cSldViewPr>
      <p:cViewPr varScale="1">
        <p:scale>
          <a:sx n="69" d="100"/>
          <a:sy n="69" d="100"/>
        </p:scale>
        <p:origin x="-1326" y="-108"/>
      </p:cViewPr>
      <p:guideLst>
        <p:guide orient="horz" pos="37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34381D-3AC9-4DCA-9F1F-4122B686A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751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9156-986E-4706-975C-41D4E378818B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086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5DEEF-FE02-4630-A4F5-D0E3E193A81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18272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7AF8D-D18C-46CB-A45F-4AAF4DC2881A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8994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7AF8D-D18C-46CB-A45F-4AAF4DC2881A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2365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7AF8D-D18C-46CB-A45F-4AAF4DC2881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7613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0" y="152400"/>
            <a:ext cx="8763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9738" y="168275"/>
            <a:ext cx="8247062" cy="638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B03B971-89AB-4E5E-864F-F91BF34A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85C5-0CEC-45E1-8C1C-952A7BA4F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0F48387A-496C-48A2-9064-85275BC1AD84}" type="slidenum">
              <a:rPr lang="en-US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36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00" y="367200"/>
            <a:ext cx="8838000" cy="72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2112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7625" y="57150"/>
            <a:ext cx="9048750" cy="6210300"/>
          </a:xfrm>
          <a:prstGeom prst="round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5365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smtClean="0">
                <a:solidFill>
                  <a:srgbClr val="EC008C"/>
                </a:solidFill>
              </a:rPr>
              <a:t>1</a:t>
            </a:r>
            <a:endParaRPr lang="en-US" sz="8000" b="1" dirty="0">
              <a:solidFill>
                <a:srgbClr val="EC008C"/>
              </a:solidFill>
            </a:endParaRP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362200" y="152400"/>
            <a:ext cx="60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4000" b="1" dirty="0">
                <a:solidFill>
                  <a:srgbClr val="005BAA"/>
                </a:solidFill>
              </a:rPr>
              <a:t>Limits </a:t>
            </a:r>
            <a:r>
              <a:rPr lang="en-IN" sz="4000" b="1" dirty="0" smtClean="0">
                <a:solidFill>
                  <a:srgbClr val="005BAA"/>
                </a:solidFill>
              </a:rPr>
              <a:t>and</a:t>
            </a:r>
          </a:p>
          <a:p>
            <a:r>
              <a:rPr lang="en-IN" sz="4000" b="1" dirty="0" smtClean="0">
                <a:solidFill>
                  <a:srgbClr val="005BAA"/>
                </a:solidFill>
              </a:rPr>
              <a:t>Their Properties</a:t>
            </a:r>
            <a:endParaRPr lang="en-US" sz="4000" b="1" dirty="0">
              <a:solidFill>
                <a:srgbClr val="005BAA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088" y="1447800"/>
            <a:ext cx="8235825" cy="4818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502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05800" cy="5091112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Throughout the text, your goal should be to learn how precalculus formulas and techniques are used as building blocks to produce the more general calculus formulas and techniques.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7766304" cy="160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What Is Calculus?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36954"/>
            <a:ext cx="7766304" cy="48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cont’d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What Is Calculus?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756398" cy="36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cont’d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What Is Calculus?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472" y="1447800"/>
            <a:ext cx="7805928" cy="489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cont’d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What Is Calculus?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93520"/>
            <a:ext cx="7796022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cont’d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What Is Calculus?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The Tangent Line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The Tangent Line Problem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05800" cy="5091112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The notion of a limit is fundamental to the study of calculus. 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sz="1200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The following brief descriptions of two classic problems in calculus—</a:t>
            </a:r>
            <a:r>
              <a:rPr lang="en-US" i="1" dirty="0" smtClean="0"/>
              <a:t>the tangent line problem </a:t>
            </a:r>
            <a:r>
              <a:rPr lang="en-US" dirty="0" smtClean="0"/>
              <a:t>and </a:t>
            </a:r>
            <a:r>
              <a:rPr lang="en-US" i="1" dirty="0" smtClean="0"/>
              <a:t>the area </a:t>
            </a:r>
            <a:br>
              <a:rPr lang="en-US" i="1" dirty="0" smtClean="0"/>
            </a:br>
            <a:r>
              <a:rPr lang="en-US" i="1" dirty="0" smtClean="0"/>
              <a:t>problem</a:t>
            </a:r>
            <a:r>
              <a:rPr lang="en-US" dirty="0" smtClean="0"/>
              <a:t>—should give you some idea of the way limits are used in calculus.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In the tangent line problem, you </a:t>
            </a:r>
            <a:br>
              <a:rPr lang="en-US" dirty="0" smtClean="0"/>
            </a:br>
            <a:r>
              <a:rPr lang="en-US" dirty="0" smtClean="0"/>
              <a:t>are given a function </a:t>
            </a:r>
            <a:r>
              <a:rPr lang="en-US" i="1" dirty="0" smtClean="0"/>
              <a:t>f</a:t>
            </a:r>
            <a:r>
              <a:rPr lang="en-US" dirty="0" smtClean="0"/>
              <a:t> and a </a:t>
            </a:r>
            <a:br>
              <a:rPr lang="en-US" dirty="0" smtClean="0"/>
            </a:br>
            <a:r>
              <a:rPr lang="en-US" dirty="0" smtClean="0"/>
              <a:t>point </a:t>
            </a:r>
            <a:r>
              <a:rPr lang="en-US" i="1" dirty="0" smtClean="0"/>
              <a:t>P</a:t>
            </a:r>
            <a:r>
              <a:rPr lang="en-US" dirty="0" smtClean="0"/>
              <a:t> on its graph and are </a:t>
            </a:r>
            <a:br>
              <a:rPr lang="en-US" dirty="0" smtClean="0"/>
            </a:br>
            <a:r>
              <a:rPr lang="en-US" dirty="0" smtClean="0"/>
              <a:t>asked to find an equation of the </a:t>
            </a:r>
            <a:br>
              <a:rPr lang="en-US" dirty="0" smtClean="0"/>
            </a:br>
            <a:r>
              <a:rPr lang="en-US" dirty="0" smtClean="0"/>
              <a:t>tangent line to the graph at point </a:t>
            </a:r>
            <a:br>
              <a:rPr lang="en-US" dirty="0" smtClean="0"/>
            </a:br>
            <a:r>
              <a:rPr lang="en-US" i="1" dirty="0" smtClean="0"/>
              <a:t>P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as shown in Figure 1.1.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334000" y="6021388"/>
            <a:ext cx="310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The tangent line to the graph of </a:t>
            </a:r>
            <a:r>
              <a:rPr lang="en-US" sz="1400" i="1"/>
              <a:t>f </a:t>
            </a:r>
            <a:r>
              <a:rPr lang="en-US" sz="1400"/>
              <a:t>at </a:t>
            </a:r>
            <a:r>
              <a:rPr lang="en-US" sz="1400" i="1"/>
              <a:t>P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6372225" y="6288088"/>
            <a:ext cx="90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1.1</a:t>
            </a:r>
            <a:endParaRPr lang="en-US" sz="1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81400"/>
            <a:ext cx="2474976" cy="234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05800" cy="5091112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Except for cases involving a vertical tangent line, the problem of finding the </a:t>
            </a:r>
            <a:r>
              <a:rPr lang="en-US" b="1" dirty="0" smtClean="0"/>
              <a:t>tangent line </a:t>
            </a:r>
            <a:r>
              <a:rPr lang="en-US" dirty="0" smtClean="0"/>
              <a:t>at a point </a:t>
            </a:r>
            <a:r>
              <a:rPr lang="en-US" i="1" dirty="0" smtClean="0"/>
              <a:t>P</a:t>
            </a:r>
            <a:r>
              <a:rPr lang="en-US" dirty="0" smtClean="0"/>
              <a:t> is equivalent to finding the </a:t>
            </a:r>
            <a:r>
              <a:rPr lang="en-US" i="1" dirty="0" smtClean="0"/>
              <a:t>slope </a:t>
            </a:r>
            <a:r>
              <a:rPr lang="en-US" dirty="0" smtClean="0"/>
              <a:t>of the tangent line at </a:t>
            </a:r>
            <a:r>
              <a:rPr lang="en-US" i="1" dirty="0" smtClean="0"/>
              <a:t>P</a:t>
            </a:r>
            <a:r>
              <a:rPr lang="en-US" dirty="0" smtClean="0"/>
              <a:t>.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You can approximate this slope by </a:t>
            </a:r>
            <a:br>
              <a:rPr lang="en-US" dirty="0" smtClean="0"/>
            </a:br>
            <a:r>
              <a:rPr lang="en-US" dirty="0" smtClean="0"/>
              <a:t>using a line through the point of </a:t>
            </a:r>
            <a:br>
              <a:rPr lang="en-US" dirty="0" smtClean="0"/>
            </a:br>
            <a:r>
              <a:rPr lang="en-US" dirty="0" smtClean="0"/>
              <a:t>tangency and a second point on the </a:t>
            </a:r>
            <a:br>
              <a:rPr lang="en-US" dirty="0" smtClean="0"/>
            </a:br>
            <a:r>
              <a:rPr lang="en-US" dirty="0" smtClean="0"/>
              <a:t>curve, as shown in Figure 1.2(a). 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Such a line is called a </a:t>
            </a:r>
            <a:r>
              <a:rPr lang="en-US" b="1" dirty="0" smtClean="0"/>
              <a:t>secant line.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88" y="3133725"/>
            <a:ext cx="2678112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5791200" y="5461000"/>
            <a:ext cx="2651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The secant line through (</a:t>
            </a:r>
            <a:r>
              <a:rPr lang="en-US" sz="1400" i="1"/>
              <a:t>c</a:t>
            </a:r>
            <a:r>
              <a:rPr lang="en-US" sz="1400"/>
              <a:t>, </a:t>
            </a:r>
            <a:r>
              <a:rPr lang="en-US" sz="1400" i="1"/>
              <a:t>f</a:t>
            </a:r>
            <a:r>
              <a:rPr lang="en-US" sz="200" i="1"/>
              <a:t> </a:t>
            </a:r>
            <a:r>
              <a:rPr lang="en-US" sz="1400"/>
              <a:t>(</a:t>
            </a:r>
            <a:r>
              <a:rPr lang="en-US" sz="1400" i="1"/>
              <a:t>c</a:t>
            </a:r>
            <a:r>
              <a:rPr lang="en-US" sz="1400"/>
              <a:t>))</a:t>
            </a:r>
            <a:r>
              <a:rPr lang="en-US" sz="1400" i="1"/>
              <a:t/>
            </a:r>
            <a:br>
              <a:rPr lang="en-US" sz="1400" i="1"/>
            </a:br>
            <a:r>
              <a:rPr lang="en-US" sz="1400"/>
              <a:t>and (</a:t>
            </a:r>
            <a:r>
              <a:rPr lang="en-US" sz="1400" i="1"/>
              <a:t>c </a:t>
            </a:r>
            <a:r>
              <a:rPr lang="en-US" sz="1400"/>
              <a:t>+ </a:t>
            </a:r>
            <a:r>
              <a:rPr lang="en-US" sz="1400">
                <a:sym typeface="Symbol" pitchFamily="18" charset="2"/>
              </a:rPr>
              <a:t></a:t>
            </a:r>
            <a:r>
              <a:rPr lang="en-US" sz="1400" i="1"/>
              <a:t>x</a:t>
            </a:r>
            <a:r>
              <a:rPr lang="en-US" sz="1400"/>
              <a:t>, </a:t>
            </a:r>
            <a:r>
              <a:rPr lang="en-US" sz="1400" i="1"/>
              <a:t>f</a:t>
            </a:r>
            <a:r>
              <a:rPr lang="en-US" sz="200"/>
              <a:t> </a:t>
            </a:r>
            <a:r>
              <a:rPr lang="en-US" sz="1400"/>
              <a:t>(</a:t>
            </a:r>
            <a:r>
              <a:rPr lang="en-US" sz="1400" i="1"/>
              <a:t>c </a:t>
            </a:r>
            <a:r>
              <a:rPr lang="en-US" sz="1400"/>
              <a:t>+</a:t>
            </a:r>
            <a:r>
              <a:rPr lang="en-US" sz="1400" i="1"/>
              <a:t> </a:t>
            </a:r>
            <a:r>
              <a:rPr lang="en-US" sz="1400">
                <a:sym typeface="Symbol" pitchFamily="18" charset="2"/>
              </a:rPr>
              <a:t></a:t>
            </a:r>
            <a:r>
              <a:rPr lang="en-US" sz="1400" i="1"/>
              <a:t>x</a:t>
            </a:r>
            <a:r>
              <a:rPr lang="en-US" sz="1400"/>
              <a:t>))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6467475" y="5959475"/>
            <a:ext cx="1090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1.2(a</a:t>
            </a:r>
            <a:r>
              <a:rPr lang="en-US" sz="1200" b="1" dirty="0"/>
              <a:t>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The Tangent Line Problem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05800" cy="5091112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If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)) is the point of tangency and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sz="1200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i="1" dirty="0" smtClean="0"/>
              <a:t>		Q</a:t>
            </a:r>
            <a:r>
              <a:rPr lang="en-US" dirty="0" smtClean="0"/>
              <a:t>(</a:t>
            </a:r>
            <a:r>
              <a:rPr lang="en-US" i="1" dirty="0" smtClean="0"/>
              <a:t>c </a:t>
            </a:r>
            <a:r>
              <a:rPr lang="en-US" dirty="0" smtClean="0"/>
              <a:t>+ </a:t>
            </a:r>
            <a:r>
              <a:rPr lang="en-US" dirty="0" smtClean="0">
                <a:sym typeface="Symbol" pitchFamily="18" charset="2"/>
              </a:rPr>
              <a:t>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c </a:t>
            </a:r>
            <a:r>
              <a:rPr lang="en-US" dirty="0" smtClean="0"/>
              <a:t>+ </a:t>
            </a:r>
            <a:r>
              <a:rPr lang="en-US" dirty="0" smtClean="0">
                <a:sym typeface="Symbol" pitchFamily="18" charset="2"/>
              </a:rPr>
              <a:t></a:t>
            </a:r>
            <a:r>
              <a:rPr lang="en-US" i="1" dirty="0" smtClean="0"/>
              <a:t>x</a:t>
            </a:r>
            <a:r>
              <a:rPr lang="en-US" dirty="0" smtClean="0"/>
              <a:t>))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sz="1200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is a second point on the graph of </a:t>
            </a:r>
            <a:r>
              <a:rPr lang="en-US" i="1" dirty="0" smtClean="0"/>
              <a:t>f</a:t>
            </a:r>
            <a:r>
              <a:rPr lang="en-US" dirty="0" smtClean="0"/>
              <a:t>, then the slope of the secant line through these two points can be found using precalculus and is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The Tangent Line Problem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343400"/>
            <a:ext cx="5744199" cy="8892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05800" cy="5091112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As point </a:t>
            </a:r>
            <a:r>
              <a:rPr lang="en-US" i="1" dirty="0" smtClean="0"/>
              <a:t>Q</a:t>
            </a:r>
            <a:r>
              <a:rPr lang="en-US" dirty="0" smtClean="0"/>
              <a:t> approaches point </a:t>
            </a:r>
            <a:r>
              <a:rPr lang="en-US" i="1" dirty="0" smtClean="0"/>
              <a:t>P</a:t>
            </a:r>
            <a:r>
              <a:rPr lang="en-US" dirty="0" smtClean="0"/>
              <a:t>, the slope of the secant line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approaches the slope of the tangent line, as shown in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Figure 1.2(b).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When such a “limiting position” </a:t>
            </a:r>
            <a:br>
              <a:rPr lang="en-US" dirty="0" smtClean="0"/>
            </a:br>
            <a:r>
              <a:rPr lang="en-US" dirty="0" smtClean="0"/>
              <a:t>exists, the slope of the tangent </a:t>
            </a:r>
            <a:br>
              <a:rPr lang="en-US" dirty="0" smtClean="0"/>
            </a:br>
            <a:r>
              <a:rPr lang="en-US" dirty="0" smtClean="0"/>
              <a:t>line is said to be the </a:t>
            </a:r>
            <a:r>
              <a:rPr lang="en-US" b="1" dirty="0" smtClean="0"/>
              <a:t>limit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the slopes of the secant lines.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127375"/>
            <a:ext cx="27781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5410200" y="5530850"/>
            <a:ext cx="2667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As </a:t>
            </a:r>
            <a:r>
              <a:rPr lang="en-US" sz="1400" i="1"/>
              <a:t>Q</a:t>
            </a:r>
            <a:r>
              <a:rPr lang="en-US" sz="1400"/>
              <a:t> approaches </a:t>
            </a:r>
            <a:r>
              <a:rPr lang="en-US" sz="1400" i="1"/>
              <a:t>P</a:t>
            </a:r>
            <a:r>
              <a:rPr lang="en-US" sz="1400"/>
              <a:t>, the secant lines approach the tangent line.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6186488" y="6049963"/>
            <a:ext cx="11001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1.2(b</a:t>
            </a:r>
            <a:r>
              <a:rPr lang="en-US" sz="1200" b="1" dirty="0"/>
              <a:t>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The Tangent Line Problem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57" y="2355872"/>
            <a:ext cx="8760343" cy="1838278"/>
          </a:xfrm>
          <a:prstGeom prst="rect">
            <a:avLst/>
          </a:prstGeom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8" name="Text Box 38"/>
          <p:cNvSpPr txBox="1">
            <a:spLocks noChangeArrowheads="1"/>
          </p:cNvSpPr>
          <p:nvPr/>
        </p:nvSpPr>
        <p:spPr bwMode="auto">
          <a:xfrm>
            <a:off x="2499594" y="2921069"/>
            <a:ext cx="514493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000" dirty="0">
                <a:solidFill>
                  <a:srgbClr val="0074BC"/>
                </a:solidFill>
              </a:rPr>
              <a:t>A Preview of </a:t>
            </a:r>
            <a:r>
              <a:rPr lang="en-US" sz="4000" dirty="0" smtClean="0">
                <a:solidFill>
                  <a:srgbClr val="0074BC"/>
                </a:solidFill>
              </a:rPr>
              <a:t>Calculus</a:t>
            </a:r>
            <a:endParaRPr lang="en-US" sz="4000" dirty="0">
              <a:solidFill>
                <a:srgbClr val="0074BC"/>
              </a:solidFill>
            </a:endParaRPr>
          </a:p>
        </p:txBody>
      </p:sp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522288" y="2922658"/>
            <a:ext cx="8980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1.1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16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The Area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The Area Problem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05800" cy="5091112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In the tangent line problem, you saw how the limit process can be applied to the slope of a line to find the slope of a general curve. 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A second classic problem in calculus is finding the area of a plane region that is bounded by the graphs of functions. 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This problem can also be solved with a limit process. In this case, the limit process is applied to the area of a rectangle to find the area of a general region.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05800" cy="5091112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As a simple example, consider the region bounded by the graph of the function </a:t>
            </a:r>
            <a:r>
              <a:rPr lang="en-US" i="1" dirty="0" smtClean="0"/>
              <a:t>y </a:t>
            </a:r>
            <a:r>
              <a:rPr lang="en-US" dirty="0" smtClean="0"/>
              <a:t>=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the </a:t>
            </a:r>
            <a:r>
              <a:rPr lang="en-US" i="1" dirty="0" smtClean="0"/>
              <a:t>x</a:t>
            </a:r>
            <a:r>
              <a:rPr lang="en-US" dirty="0" smtClean="0"/>
              <a:t>-axis, and the vertical lines </a:t>
            </a:r>
            <a:r>
              <a:rPr lang="en-US" i="1" dirty="0" smtClean="0"/>
              <a:t>x </a:t>
            </a:r>
            <a:r>
              <a:rPr lang="en-US" dirty="0" smtClean="0"/>
              <a:t>=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x </a:t>
            </a:r>
            <a:r>
              <a:rPr lang="en-US" dirty="0" smtClean="0"/>
              <a:t>= </a:t>
            </a:r>
            <a:r>
              <a:rPr lang="en-US" i="1" dirty="0" smtClean="0"/>
              <a:t>b</a:t>
            </a:r>
            <a:r>
              <a:rPr lang="en-US" dirty="0" smtClean="0"/>
              <a:t>, as shown in Figure 1.3.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705225" y="5638800"/>
            <a:ext cx="169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Area under a curve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110038" y="5954713"/>
            <a:ext cx="904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1.3</a:t>
            </a:r>
            <a:endParaRPr lang="en-US" sz="12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95600"/>
            <a:ext cx="2728913" cy="268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The Area Problem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05800" cy="5091112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You can approximate the area of the region with several rectangular regions, as shown in Figure 1.4.</a:t>
            </a: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1473200" y="5503863"/>
            <a:ext cx="3011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Approximation using four rectangles</a:t>
            </a: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4605338" y="5503863"/>
            <a:ext cx="309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Approximation using eight rectangles</a:t>
            </a: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4048125" y="5969000"/>
            <a:ext cx="904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1.4</a:t>
            </a:r>
            <a:endParaRPr lang="en-US" sz="1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660" y="2438400"/>
            <a:ext cx="6151340" cy="29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The Area Problem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05800" cy="5091112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As you increase the number of rectangles, the approximation tends to become better and better because the amount of area missed by the rectangles decreases. 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Your goal is to determine the limit of the sum of the areas of the rectangles as the number of rectangles increases without bound.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The Area Problem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455613" y="349249"/>
            <a:ext cx="8226425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8195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Understand what calculus is and how it    </a:t>
            </a:r>
            <a:br>
              <a:rPr lang="en-US" sz="2800" dirty="0"/>
            </a:br>
            <a:r>
              <a:rPr lang="en-US" sz="2800" dirty="0"/>
              <a:t>compares with precalculus.</a:t>
            </a:r>
          </a:p>
          <a:p>
            <a:pPr marL="457200" indent="-457200" eaLnBrk="1" hangingPunct="1">
              <a:buClr>
                <a:srgbClr val="E72D36"/>
              </a:buClr>
              <a:buSzPct val="90000"/>
              <a:buFont typeface="Webdings" pitchFamily="18" charset="2"/>
              <a:buChar char=""/>
            </a:pPr>
            <a:endParaRPr lang="en-US" sz="2800" dirty="0" smtClean="0"/>
          </a:p>
          <a:p>
            <a:pPr marL="457200" indent="-457200" eaLnBrk="1" hangingPunct="1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Understand that the tangent line problem is basic to calculus.</a:t>
            </a:r>
          </a:p>
          <a:p>
            <a:pPr marL="457200" indent="-457200" eaLnBrk="1" hangingPunct="1">
              <a:buClr>
                <a:srgbClr val="E72D36"/>
              </a:buClr>
              <a:buSzPct val="90000"/>
              <a:buFont typeface="Webdings" pitchFamily="18" charset="2"/>
              <a:buChar char=""/>
            </a:pPr>
            <a:endParaRPr lang="en-US" sz="2800" dirty="0" smtClean="0"/>
          </a:p>
          <a:p>
            <a:pPr marL="457200" indent="-457200" eaLnBrk="1" hangingPunct="1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Understand that the area problem is also basic to calculus.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What Is Calculus?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What Is Calculus?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Calculus is the mathematics of change. For instance, calculus is the mathematics of velocities, accelerations, tangent lines, slopes, areas, volumes, arc lengths, centroids, curvatures, and a variety of other concepts that have enabled scientists, engineers, and economists to model real-life situations.</a:t>
            </a:r>
          </a:p>
          <a:p>
            <a:pPr eaLnBrk="1" hangingPunct="1">
              <a:buFont typeface="Arial" charset="0"/>
              <a:buNone/>
            </a:pPr>
            <a:endParaRPr lang="en-US" sz="1200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Although precalculus mathematics also deals with velocities, accelerations, tangent lines, slopes, and so on, there is a fundamental difference between precalculus mathematics and calculus. </a:t>
            </a:r>
          </a:p>
          <a:p>
            <a:pPr eaLnBrk="1" hangingPunct="1">
              <a:buFont typeface="Arial" charset="0"/>
              <a:buNone/>
            </a:pPr>
            <a:endParaRPr lang="en-US" sz="1200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Precalculus mathematics is more static, whereas calculus is more dynamic.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Here are some examples.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sz="1200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•  	An object traveling at a constant velocity can be analyzed 	with precalculus mathematics. To analyze the velocity of 	an accelerating object, you need calculus.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sz="1200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• 	The slope of a line can be analyzed with precalculus 	mathematics. To analyze the slope of a curve, you need 	calculus.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sz="1200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• 	The curvature of a circle is constant and can be analyzed 	with precalculus mathematics. To analyze the variable 	curvature of a general curve, you need calculus.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What Is Calculus?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• 	The area of a rectangle can be analyzed with precalculus 	mathematics. To analyze the area under a general curve, 	you need calculus.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Each of these situations involves the same general strategy—the reformulation of precalculus mathematics through the use of a limit process. 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So, one way to answer the question “What is calculus?” is to say that calculus is a “limit machine” that involves three stages.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What Is Calculus?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05800" cy="5091112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The first stage is precalculus mathematics, such as the slope of a line or the area of a rectangle.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The second stage is the limit process, and the third stage is a new calculus formulation, such as a derivative or integral.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sz="3600" dirty="0" smtClean="0"/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Some students try to learn calculus as if it were simply a collection of new formulas.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What Is Calculus?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886200"/>
            <a:ext cx="5029200" cy="8451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305800" cy="5091112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r>
              <a:rPr lang="en-US" dirty="0" smtClean="0"/>
              <a:t>This is unfortunate. If you reduce calculus to the memorization of differentiation and integration formulas, you will miss a great deal of understanding, self-confidence, and satisfaction.</a:t>
            </a:r>
          </a:p>
          <a:p>
            <a:pPr eaLnBrk="1" hangingPunct="1">
              <a:buFont typeface="Arial" charset="0"/>
              <a:buNone/>
              <a:tabLst>
                <a:tab pos="288925" algn="l"/>
              </a:tabLst>
            </a:pPr>
            <a:endParaRPr lang="en-US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pPr eaLnBrk="1" hangingPunct="1"/>
            <a:r>
              <a:rPr lang="en-US" dirty="0" smtClean="0"/>
              <a:t>What Is Calculus?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cbf3042-b1a0-42e4-a5cb-d755198f9e1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heme/theme1.xml><?xml version="1.0" encoding="utf-8"?>
<a:theme xmlns:a="http://schemas.openxmlformats.org/drawingml/2006/main" name="sample">
  <a:themeElements>
    <a:clrScheme name="sa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ppt2D26.tmp</Template>
  <TotalTime>1856</TotalTime>
  <Words>726</Words>
  <Application>Microsoft Office PowerPoint</Application>
  <PresentationFormat>On-screen Show (4:3)</PresentationFormat>
  <Paragraphs>110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sample</vt:lpstr>
      <vt:lpstr>Slide 1</vt:lpstr>
      <vt:lpstr>Slide 2</vt:lpstr>
      <vt:lpstr>Slide 3</vt:lpstr>
      <vt:lpstr>Slide 4</vt:lpstr>
      <vt:lpstr>What Is Calculus?</vt:lpstr>
      <vt:lpstr>What Is Calculus?</vt:lpstr>
      <vt:lpstr>What Is Calculus?</vt:lpstr>
      <vt:lpstr>What Is Calculus?</vt:lpstr>
      <vt:lpstr>What Is Calculus?</vt:lpstr>
      <vt:lpstr>What Is Calculus?</vt:lpstr>
      <vt:lpstr>What Is Calculus?</vt:lpstr>
      <vt:lpstr>What Is Calculus?</vt:lpstr>
      <vt:lpstr>What Is Calculus?</vt:lpstr>
      <vt:lpstr>What Is Calculus?</vt:lpstr>
      <vt:lpstr>Slide 15</vt:lpstr>
      <vt:lpstr>The Tangent Line Problem</vt:lpstr>
      <vt:lpstr>The Tangent Line Problem</vt:lpstr>
      <vt:lpstr>The Tangent Line Problem</vt:lpstr>
      <vt:lpstr>The Tangent Line Problem</vt:lpstr>
      <vt:lpstr>Slide 20</vt:lpstr>
      <vt:lpstr>The Area Problem</vt:lpstr>
      <vt:lpstr>The Area Problem</vt:lpstr>
      <vt:lpstr>The Area Problem</vt:lpstr>
      <vt:lpstr>The Area Problem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ssharma</dc:creator>
  <cp:lastModifiedBy>sabhang</cp:lastModifiedBy>
  <cp:revision>316</cp:revision>
  <dcterms:created xsi:type="dcterms:W3CDTF">2008-11-21T04:28:28Z</dcterms:created>
  <dcterms:modified xsi:type="dcterms:W3CDTF">2016-09-01T10:58:40Z</dcterms:modified>
</cp:coreProperties>
</file>